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0"/>
  </p:notesMasterIdLst>
  <p:handoutMasterIdLst>
    <p:handoutMasterId r:id="rId101"/>
  </p:handoutMasterIdLst>
  <p:sldIdLst>
    <p:sldId id="810" r:id="rId2"/>
    <p:sldId id="1657" r:id="rId3"/>
    <p:sldId id="902" r:id="rId4"/>
    <p:sldId id="990" r:id="rId5"/>
    <p:sldId id="989" r:id="rId6"/>
    <p:sldId id="1008" r:id="rId7"/>
    <p:sldId id="991" r:id="rId8"/>
    <p:sldId id="992" r:id="rId9"/>
    <p:sldId id="993" r:id="rId10"/>
    <p:sldId id="994" r:id="rId11"/>
    <p:sldId id="1085" r:id="rId12"/>
    <p:sldId id="995" r:id="rId13"/>
    <p:sldId id="996" r:id="rId14"/>
    <p:sldId id="997" r:id="rId15"/>
    <p:sldId id="998" r:id="rId16"/>
    <p:sldId id="999" r:id="rId17"/>
    <p:sldId id="1000" r:id="rId18"/>
    <p:sldId id="1001" r:id="rId19"/>
    <p:sldId id="1002" r:id="rId20"/>
    <p:sldId id="1003" r:id="rId21"/>
    <p:sldId id="1004" r:id="rId22"/>
    <p:sldId id="1651" r:id="rId23"/>
    <p:sldId id="1097" r:id="rId24"/>
    <p:sldId id="1098" r:id="rId25"/>
    <p:sldId id="1099" r:id="rId26"/>
    <p:sldId id="1100" r:id="rId27"/>
    <p:sldId id="1005" r:id="rId28"/>
    <p:sldId id="1006" r:id="rId29"/>
    <p:sldId id="1007" r:id="rId30"/>
    <p:sldId id="1009" r:id="rId31"/>
    <p:sldId id="904" r:id="rId32"/>
    <p:sldId id="1010" r:id="rId33"/>
    <p:sldId id="1011" r:id="rId34"/>
    <p:sldId id="1013" r:id="rId35"/>
    <p:sldId id="1014" r:id="rId36"/>
    <p:sldId id="1012" r:id="rId37"/>
    <p:sldId id="1015" r:id="rId38"/>
    <p:sldId id="1016" r:id="rId39"/>
    <p:sldId id="1017" r:id="rId40"/>
    <p:sldId id="1652" r:id="rId41"/>
    <p:sldId id="1025" r:id="rId42"/>
    <p:sldId id="1026" r:id="rId43"/>
    <p:sldId id="1027" r:id="rId44"/>
    <p:sldId id="1028" r:id="rId45"/>
    <p:sldId id="1031" r:id="rId46"/>
    <p:sldId id="1032" r:id="rId47"/>
    <p:sldId id="858" r:id="rId48"/>
    <p:sldId id="1033" r:id="rId49"/>
    <p:sldId id="1018" r:id="rId50"/>
    <p:sldId id="1019" r:id="rId51"/>
    <p:sldId id="1020" r:id="rId52"/>
    <p:sldId id="1021" r:id="rId53"/>
    <p:sldId id="1022" r:id="rId54"/>
    <p:sldId id="1023" r:id="rId55"/>
    <p:sldId id="1024" r:id="rId56"/>
    <p:sldId id="1034" r:id="rId57"/>
    <p:sldId id="923" r:id="rId58"/>
    <p:sldId id="1035" r:id="rId59"/>
    <p:sldId id="1036" r:id="rId60"/>
    <p:sldId id="1658" r:id="rId61"/>
    <p:sldId id="1037" r:id="rId62"/>
    <p:sldId id="908" r:id="rId63"/>
    <p:sldId id="909" r:id="rId64"/>
    <p:sldId id="1038" r:id="rId65"/>
    <p:sldId id="1039" r:id="rId66"/>
    <p:sldId id="1040" r:id="rId67"/>
    <p:sldId id="1041" r:id="rId68"/>
    <p:sldId id="1042" r:id="rId69"/>
    <p:sldId id="1043" r:id="rId70"/>
    <p:sldId id="1044" r:id="rId71"/>
    <p:sldId id="1045" r:id="rId72"/>
    <p:sldId id="1046" r:id="rId73"/>
    <p:sldId id="1047" r:id="rId74"/>
    <p:sldId id="1048" r:id="rId75"/>
    <p:sldId id="1049" r:id="rId76"/>
    <p:sldId id="1050" r:id="rId77"/>
    <p:sldId id="1162" r:id="rId78"/>
    <p:sldId id="1163" r:id="rId79"/>
    <p:sldId id="1164" r:id="rId80"/>
    <p:sldId id="1165" r:id="rId81"/>
    <p:sldId id="1167" r:id="rId82"/>
    <p:sldId id="1168" r:id="rId83"/>
    <p:sldId id="1169" r:id="rId84"/>
    <p:sldId id="1170" r:id="rId85"/>
    <p:sldId id="1171" r:id="rId86"/>
    <p:sldId id="1172" r:id="rId87"/>
    <p:sldId id="1173" r:id="rId88"/>
    <p:sldId id="1653" r:id="rId89"/>
    <p:sldId id="1654" r:id="rId90"/>
    <p:sldId id="1655" r:id="rId91"/>
    <p:sldId id="1659" r:id="rId92"/>
    <p:sldId id="1656" r:id="rId93"/>
    <p:sldId id="978" r:id="rId94"/>
    <p:sldId id="983" r:id="rId95"/>
    <p:sldId id="985" r:id="rId96"/>
    <p:sldId id="988" r:id="rId97"/>
    <p:sldId id="986" r:id="rId98"/>
    <p:sldId id="980" r:id="rId99"/>
  </p:sldIdLst>
  <p:sldSz cx="10287000" cy="6858000" type="35mm"/>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272" userDrawn="1">
          <p15:clr>
            <a:srgbClr val="A4A3A4"/>
          </p15:clr>
        </p15:guide>
        <p15:guide id="2" pos="6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33CC"/>
    <a:srgbClr val="663300"/>
    <a:srgbClr val="FF3300"/>
    <a:srgbClr val="66CCFF"/>
    <a:srgbClr val="FFFF99"/>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5"/>
    <p:restoredTop sz="84783" autoAdjust="0"/>
  </p:normalViewPr>
  <p:slideViewPr>
    <p:cSldViewPr showGuides="1">
      <p:cViewPr>
        <p:scale>
          <a:sx n="75" d="100"/>
          <a:sy n="75" d="100"/>
        </p:scale>
        <p:origin x="1334" y="-187"/>
      </p:cViewPr>
      <p:guideLst>
        <p:guide orient="horz" pos="4272"/>
        <p:guide pos="6346"/>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55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7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lvl1pPr>
              <a:spcBef>
                <a:spcPct val="20000"/>
              </a:spcBef>
              <a:defRPr sz="1200">
                <a:latin typeface="Tahoma" panose="020B060403050404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zhang</a:t>
            </a:r>
          </a:p>
        </p:txBody>
      </p:sp>
      <p:sp>
        <p:nvSpPr>
          <p:cNvPr id="37273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lvl1pPr algn="r">
              <a:spcBef>
                <a:spcPct val="20000"/>
              </a:spcBef>
              <a:defRPr sz="1200">
                <a:latin typeface="Tahoma" panose="020B0604030504040204" pitchFamily="34" charset="0"/>
              </a:defRPr>
            </a:lvl1pPr>
          </a:lstStyle>
          <a:p>
            <a:pPr marL="0" marR="0" lvl="0" indent="0" algn="r" defTabSz="914400" rtl="0" eaLnBrk="1" fontAlgn="base" latinLnBrk="0" hangingPunct="1">
              <a:lnSpc>
                <a:spcPct val="100000"/>
              </a:lnSpc>
              <a:spcBef>
                <a:spcPct val="2000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7274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lstStyle>
            <a:lvl1pPr>
              <a:spcBef>
                <a:spcPct val="20000"/>
              </a:spcBef>
              <a:defRPr sz="1200">
                <a:latin typeface="Tahoma" panose="020B060403050404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兰州</a:t>
            </a:r>
          </a:p>
        </p:txBody>
      </p:sp>
      <p:sp>
        <p:nvSpPr>
          <p:cNvPr id="37274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lstStyle/>
          <a:p>
            <a:pPr lvl="0" algn="r" eaLnBrk="1" hangingPunct="1">
              <a:spcBef>
                <a:spcPct val="20000"/>
              </a:spcBef>
            </a:pPr>
            <a:fld id="{9A0DB2DC-4C9A-4742-B13C-FB6460FD3503}" type="slidenum">
              <a:rPr lang="zh-CN" altLang="en-US" sz="1200" dirty="0">
                <a:latin typeface="Tahoma" panose="020B0604030504040204" pitchFamily="34" charset="0"/>
              </a:rPr>
              <a:t>‹#›</a:t>
            </a:fld>
            <a:endParaRPr lang="zh-CN" altLang="en-US" sz="1200" dirty="0">
              <a:latin typeface="Tahoma" panose="020B060403050404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2504" name="Rectangle 8"/>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lvl1pPr>
              <a:spcBef>
                <a:spcPct val="20000"/>
              </a:spcBef>
              <a:buFontTx/>
              <a:buChar char="•"/>
              <a:defRPr sz="1200">
                <a:latin typeface="Tahoma" panose="020B060403050404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0" lang="zh-CN" altLang="en-US"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132099" name="Rectangle 9"/>
          <p:cNvSpPr>
            <a:spLocks noGrp="1" noRot="1" noChangeAspect="1"/>
          </p:cNvSpPr>
          <p:nvPr>
            <p:ph type="sldImg" idx="2"/>
          </p:nvPr>
        </p:nvSpPr>
        <p:spPr>
          <a:xfrm>
            <a:off x="857250" y="685800"/>
            <a:ext cx="5143500" cy="3429000"/>
          </a:xfrm>
          <a:prstGeom prst="rect">
            <a:avLst/>
          </a:prstGeom>
          <a:noFill/>
          <a:ln w="9525" cap="flat" cmpd="sng">
            <a:solidFill>
              <a:srgbClr val="000000"/>
            </a:solidFill>
            <a:prstDash val="solid"/>
            <a:miter/>
            <a:headEnd type="none" w="med" len="med"/>
            <a:tailEnd type="none" w="med" len="med"/>
          </a:ln>
        </p:spPr>
      </p:sp>
      <p:sp>
        <p:nvSpPr>
          <p:cNvPr id="362506" name="Rectangle 10"/>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362507" name="Rectangle 11"/>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lvl1pPr algn="r">
              <a:spcBef>
                <a:spcPct val="20000"/>
              </a:spcBef>
              <a:buFontTx/>
              <a:buChar char="•"/>
              <a:defRPr sz="1200">
                <a:latin typeface="Tahoma" panose="020B0604030504040204" pitchFamily="34" charset="0"/>
              </a:defRPr>
            </a:lvl1pPr>
          </a:lstStyle>
          <a:p>
            <a:pPr marL="0" marR="0" lvl="0" indent="0" algn="r" defTabSz="914400" rtl="0" eaLnBrk="1" fontAlgn="base" latinLnBrk="0" hangingPunct="1">
              <a:lnSpc>
                <a:spcPct val="100000"/>
              </a:lnSpc>
              <a:spcBef>
                <a:spcPct val="20000"/>
              </a:spcBef>
              <a:spcAft>
                <a:spcPct val="0"/>
              </a:spcAft>
              <a:buClrTx/>
              <a:buSzTx/>
              <a:buFontTx/>
              <a:buChar char="•"/>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62508" name="Rectangle 12"/>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lstStyle>
            <a:lvl1pPr>
              <a:spcBef>
                <a:spcPct val="20000"/>
              </a:spcBef>
              <a:buFontTx/>
              <a:buChar char="•"/>
              <a:defRPr sz="1200">
                <a:latin typeface="Tahoma" panose="020B060403050404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Char char="•"/>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362509" name="Rectangle 13"/>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lstStyle/>
          <a:p>
            <a:pPr lvl="0" algn="r" eaLnBrk="1" hangingPunct="1">
              <a:spcBef>
                <a:spcPct val="20000"/>
              </a:spcBef>
            </a:pPr>
            <a:fld id="{9A0DB2DC-4C9A-4742-B13C-FB6460FD3503}" type="slidenum">
              <a:rPr lang="zh-CN" altLang="en-US" sz="1200" dirty="0">
                <a:latin typeface="Tahoma" panose="020B0604030504040204" pitchFamily="34" charset="0"/>
              </a:rPr>
              <a:t>‹#›</a:t>
            </a:fld>
            <a:endParaRPr lang="zh-CN" altLang="en-US" sz="1200" dirty="0">
              <a:latin typeface="Tahoma" panose="020B060403050404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txBox="1">
            <a:spLocks noGrp="1"/>
          </p:cNvSpPr>
          <p:nvPr>
            <p:ph type="ftr" sz="quarter"/>
          </p:nvPr>
        </p:nvSpPr>
        <p:spPr>
          <a:xfrm>
            <a:off x="0" y="8686800"/>
            <a:ext cx="2971800" cy="457200"/>
          </a:xfrm>
          <a:prstGeom prst="rect">
            <a:avLst/>
          </a:prstGeom>
          <a:noFill/>
          <a:ln w="9525">
            <a:noFill/>
          </a:ln>
        </p:spPr>
        <p:txBody>
          <a:bodyPr wrap="square" lIns="91440" tIns="45720" rIns="91440" bIns="45720" anchor="b"/>
          <a:lstStyle/>
          <a:p>
            <a:pPr lvl="0" indent="0"/>
            <a:r>
              <a:rPr lang="en-US" altLang="zh-CN" sz="1200" dirty="0">
                <a:latin typeface="Times New Roman" panose="02020603050405020304" pitchFamily="18" charset="0"/>
              </a:rPr>
              <a:t>© DB-LAB (2003)</a:t>
            </a:r>
          </a:p>
        </p:txBody>
      </p:sp>
      <p:sp>
        <p:nvSpPr>
          <p:cNvPr id="7680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800" dirty="0">
                <a:latin typeface="Times New Roman" panose="02020603050405020304" pitchFamily="18" charset="0"/>
              </a:rPr>
              <a:t>1</a:t>
            </a:fld>
            <a:endParaRPr lang="en-US" altLang="zh-CN" sz="1800" dirty="0">
              <a:latin typeface="Times New Roman" panose="02020603050405020304" pitchFamily="18" charset="0"/>
            </a:endParaRPr>
          </a:p>
        </p:txBody>
      </p:sp>
      <p:sp>
        <p:nvSpPr>
          <p:cNvPr id="76804" name="Rectangle 2"/>
          <p:cNvSpPr>
            <a:spLocks noGrp="1" noRot="1" noChangeAspect="1" noTextEdit="1"/>
          </p:cNvSpPr>
          <p:nvPr>
            <p:ph type="sldImg"/>
          </p:nvPr>
        </p:nvSpPr>
        <p:spPr>
          <a:xfrm>
            <a:off x="889000" y="692150"/>
            <a:ext cx="5081588" cy="3387725"/>
          </a:xfrm>
          <a:solidFill>
            <a:srgbClr val="FFFFFF"/>
          </a:solidFill>
        </p:spPr>
      </p:sp>
      <p:sp>
        <p:nvSpPr>
          <p:cNvPr id="76805" name="Rectangle 3"/>
          <p:cNvSpPr>
            <a:spLocks noGrp="1"/>
          </p:cNvSpPr>
          <p:nvPr>
            <p:ph type="body"/>
          </p:nvPr>
        </p:nvSpPr>
        <p:spPr>
          <a:xfrm>
            <a:off x="914400" y="4311650"/>
            <a:ext cx="5029200" cy="4157663"/>
          </a:xfrm>
        </p:spPr>
        <p:txBody>
          <a:bodyPr wrap="none" lIns="91440" tIns="45720" rIns="91440" bIns="45720" anchor="ctr"/>
          <a:lstStyle/>
          <a:p>
            <a:pPr lvl="0" defTabSz="449580" eaLnBrk="1" hangingPunct="1"/>
            <a:endParaRPr lang="zh-CN" altLang="zh-CN" dirty="0"/>
          </a:p>
        </p:txBody>
      </p:sp>
    </p:spTree>
    <p:extLst>
      <p:ext uri="{BB962C8B-B14F-4D97-AF65-F5344CB8AC3E}">
        <p14:creationId xmlns:p14="http://schemas.microsoft.com/office/powerpoint/2010/main" val="420511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S2</a:t>
            </a:r>
            <a:r>
              <a:rPr lang="zh-CN" altLang="en-US" dirty="0"/>
              <a:t>是所有开始的时间必须要晚于</a:t>
            </a:r>
            <a:r>
              <a:rPr lang="en-US" altLang="zh-CN" dirty="0"/>
              <a:t>a1</a:t>
            </a:r>
            <a:r>
              <a:rPr lang="zh-CN" altLang="en-US" dirty="0"/>
              <a:t>的。。。</a:t>
            </a:r>
            <a:endParaRPr lang="en-US" altLang="zh-CN" dirty="0"/>
          </a:p>
          <a:p>
            <a:r>
              <a:rPr lang="zh-CN" altLang="en-US" dirty="0"/>
              <a:t>从</a:t>
            </a:r>
            <a:r>
              <a:rPr lang="en-US" altLang="zh-CN" dirty="0"/>
              <a:t>S2</a:t>
            </a:r>
            <a:r>
              <a:rPr lang="zh-CN" altLang="en-US" dirty="0"/>
              <a:t>中选择最小的，当然是</a:t>
            </a:r>
            <a:r>
              <a:rPr lang="en-US" altLang="zh-CN" dirty="0"/>
              <a:t>3</a:t>
            </a:r>
            <a:r>
              <a:rPr lang="zh-CN" altLang="en-US" dirty="0"/>
              <a:t>了，所以</a:t>
            </a:r>
            <a:r>
              <a:rPr lang="en-US" altLang="zh-CN" dirty="0"/>
              <a:t>l2=3.</a:t>
            </a:r>
            <a:r>
              <a:rPr lang="zh-CN" altLang="en-US" dirty="0"/>
              <a:t>。。</a:t>
            </a:r>
          </a:p>
        </p:txBody>
      </p:sp>
      <p:sp>
        <p:nvSpPr>
          <p:cNvPr id="4" name="灯片编号占位符 3"/>
          <p:cNvSpPr>
            <a:spLocks noGrp="1"/>
          </p:cNvSpPr>
          <p:nvPr>
            <p:ph type="sldNum" sz="quarter" idx="5"/>
          </p:nvPr>
        </p:nvSpPr>
        <p:spPr/>
        <p:txBody>
          <a:bodyPr/>
          <a:lstStyle/>
          <a:p>
            <a:pPr>
              <a:defRPr/>
            </a:pPr>
            <a:fld id="{E217E06D-D2DE-4F65-972D-81E30EF28722}" type="slidenum">
              <a:rPr lang="zh-CN" altLang="en-US" smtClean="0"/>
              <a:t>24</a:t>
            </a:fld>
            <a:endParaRPr lang="en-US" altLang="zh-CN"/>
          </a:p>
        </p:txBody>
      </p:sp>
    </p:spTree>
    <p:extLst>
      <p:ext uri="{BB962C8B-B14F-4D97-AF65-F5344CB8AC3E}">
        <p14:creationId xmlns:p14="http://schemas.microsoft.com/office/powerpoint/2010/main" val="764475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只要找到最优解就行。。。不唯一。。。</a:t>
            </a:r>
            <a:endParaRPr lang="en-US" altLang="zh-CN" dirty="0"/>
          </a:p>
          <a:p>
            <a:endParaRPr lang="en-US" altLang="zh-CN" dirty="0"/>
          </a:p>
          <a:p>
            <a:r>
              <a:rPr lang="zh-CN" altLang="en-US" dirty="0"/>
              <a:t>活动安排长度是</a:t>
            </a:r>
            <a:r>
              <a:rPr lang="en-US" altLang="zh-CN" dirty="0"/>
              <a:t>4</a:t>
            </a:r>
            <a:r>
              <a:rPr lang="zh-CN" altLang="en-US" dirty="0"/>
              <a:t>个；</a:t>
            </a:r>
            <a:endParaRPr lang="en-US" altLang="zh-CN" dirty="0"/>
          </a:p>
          <a:p>
            <a:endParaRPr lang="en-US" altLang="zh-CN" dirty="0"/>
          </a:p>
          <a:p>
            <a:r>
              <a:rPr lang="zh-CN" altLang="en-US" dirty="0"/>
              <a:t>你还可以得到另一种相容的集合，</a:t>
            </a:r>
            <a:r>
              <a:rPr lang="en-US" altLang="zh-CN" dirty="0"/>
              <a:t>{A2</a:t>
            </a:r>
            <a:r>
              <a:rPr lang="zh-CN" altLang="en-US" dirty="0"/>
              <a:t>，</a:t>
            </a:r>
            <a:r>
              <a:rPr lang="en-US" altLang="zh-CN" dirty="0"/>
              <a:t>a3</a:t>
            </a:r>
            <a:r>
              <a:rPr lang="zh-CN" altLang="en-US" dirty="0"/>
              <a:t>，</a:t>
            </a:r>
            <a:r>
              <a:rPr lang="en-US" altLang="zh-CN" dirty="0"/>
              <a:t>a5</a:t>
            </a:r>
            <a:r>
              <a:rPr lang="zh-CN" altLang="en-US" dirty="0"/>
              <a:t>，</a:t>
            </a:r>
            <a:r>
              <a:rPr lang="en-US" altLang="zh-CN" dirty="0"/>
              <a:t>a7}</a:t>
            </a:r>
            <a:r>
              <a:rPr lang="zh-CN" altLang="en-US" dirty="0"/>
              <a:t>；</a:t>
            </a:r>
            <a:r>
              <a:rPr lang="en-US" altLang="zh-CN" dirty="0"/>
              <a:t>{a2</a:t>
            </a:r>
            <a:r>
              <a:rPr lang="zh-CN" altLang="en-US" dirty="0"/>
              <a:t>，</a:t>
            </a:r>
            <a:r>
              <a:rPr lang="en-US" altLang="zh-CN" dirty="0"/>
              <a:t>a4</a:t>
            </a:r>
            <a:r>
              <a:rPr lang="zh-CN" altLang="en-US" dirty="0"/>
              <a:t>，</a:t>
            </a:r>
            <a:r>
              <a:rPr lang="en-US" altLang="zh-CN" dirty="0"/>
              <a:t>a5</a:t>
            </a:r>
            <a:r>
              <a:rPr lang="zh-CN" altLang="en-US" dirty="0"/>
              <a:t>，</a:t>
            </a:r>
            <a:r>
              <a:rPr lang="en-US" altLang="zh-CN" dirty="0"/>
              <a:t>a7}</a:t>
            </a:r>
            <a:r>
              <a:rPr lang="zh-CN" altLang="en-US" dirty="0"/>
              <a:t>也可以；这样就不唯一了，但是我们引理</a:t>
            </a:r>
            <a:r>
              <a:rPr lang="en-US" altLang="zh-CN" dirty="0"/>
              <a:t>3</a:t>
            </a:r>
            <a:r>
              <a:rPr lang="zh-CN" altLang="en-US" dirty="0"/>
              <a:t>里面也没有说一定唯一。。。我们是构造出来的</a:t>
            </a:r>
            <a:endParaRPr lang="en-US" altLang="zh-CN" dirty="0"/>
          </a:p>
          <a:p>
            <a:endParaRPr lang="en-US" altLang="zh-CN" dirty="0"/>
          </a:p>
          <a:p>
            <a:r>
              <a:rPr lang="zh-CN" altLang="en-US" dirty="0"/>
              <a:t>贪心，最优值是唯一的，但是最优解不一定是唯一的。。。</a:t>
            </a:r>
            <a:endParaRPr lang="en-US" altLang="zh-CN" dirty="0"/>
          </a:p>
          <a:p>
            <a:endParaRPr lang="en-US" altLang="zh-CN" dirty="0"/>
          </a:p>
          <a:p>
            <a:r>
              <a:rPr lang="zh-CN" altLang="en-US" dirty="0"/>
              <a:t>例子是比较简单的，但是难点在于证明，所以考试的时候，如果让你用贪心，一定会让你证明的。。。</a:t>
            </a:r>
            <a:endParaRPr lang="en-US" altLang="zh-CN" dirty="0"/>
          </a:p>
          <a:p>
            <a:r>
              <a:rPr lang="zh-CN" altLang="en-US" dirty="0"/>
              <a:t>怎么证明，优化子结构用反正法，贪心选择性只要能构造出来就行，怎么构造，一定是只要根据我的某个优化解构造出贪心选择性问题的解就行。。。</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E217E06D-D2DE-4F65-972D-81E30EF28722}" type="slidenum">
              <a:rPr lang="zh-CN" altLang="en-US" smtClean="0"/>
              <a:t>26</a:t>
            </a:fld>
            <a:endParaRPr lang="en-US" altLang="zh-CN"/>
          </a:p>
        </p:txBody>
      </p:sp>
    </p:spTree>
    <p:extLst>
      <p:ext uri="{BB962C8B-B14F-4D97-AF65-F5344CB8AC3E}">
        <p14:creationId xmlns:p14="http://schemas.microsoft.com/office/powerpoint/2010/main" val="997549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857250" y="685800"/>
            <a:ext cx="5143500" cy="3429000"/>
          </a:xfrm>
        </p:spPr>
      </p:sp>
      <p:sp>
        <p:nvSpPr>
          <p:cNvPr id="3" name="文本占位符 2"/>
          <p:cNvSpPr>
            <a:spLocks noGrp="1"/>
          </p:cNvSpPr>
          <p:nvPr>
            <p:ph type="body" idx="3"/>
          </p:nvPr>
        </p:nvSpPr>
        <p:spPr/>
        <p:txBody>
          <a:bodyPr/>
          <a:lstStyle/>
          <a:p>
            <a:endParaRPr kumimoji="0" lang="en-US" altLang="zh-CN" b="1" noProof="0" dirty="0">
              <a:ln>
                <a:noFill/>
              </a:ln>
              <a:solidFill>
                <a:srgbClr val="0000CC"/>
              </a:solidFill>
              <a:effectLst>
                <a:outerShdw blurRad="38100" dist="38100" dir="2700000" algn="tl">
                  <a:srgbClr val="C0C0C0"/>
                </a:outerShdw>
              </a:effectLst>
              <a:uLnTx/>
              <a:uFillTx/>
              <a:sym typeface="+mn-ea"/>
            </a:endParaRPr>
          </a:p>
        </p:txBody>
      </p:sp>
    </p:spTree>
    <p:extLst>
      <p:ext uri="{BB962C8B-B14F-4D97-AF65-F5344CB8AC3E}">
        <p14:creationId xmlns:p14="http://schemas.microsoft.com/office/powerpoint/2010/main" val="57193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xfrm>
            <a:off x="857250" y="685800"/>
            <a:ext cx="5143500" cy="3429000"/>
          </a:xfrm>
        </p:spPr>
      </p:sp>
      <p:sp>
        <p:nvSpPr>
          <p:cNvPr id="136195" name="Notes Placeholder 2"/>
          <p:cNvSpPr>
            <a:spLocks noGrp="1"/>
          </p:cNvSpPr>
          <p:nvPr>
            <p:ph type="body" idx="1"/>
          </p:nvPr>
        </p:nvSpPr>
        <p:spPr/>
        <p:txBody>
          <a:bodyPr wrap="square" lIns="91440" tIns="45720" rIns="91440" bIns="45720" anchor="t"/>
          <a:lstStyle/>
          <a:p>
            <a:pPr lvl="0"/>
            <a:endParaRPr lang="zh-CN" altLang="en-US" dirty="0"/>
          </a:p>
        </p:txBody>
      </p:sp>
      <p:sp>
        <p:nvSpPr>
          <p:cNvPr id="136196"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6197"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62</a:t>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857250" y="685800"/>
            <a:ext cx="5143500" cy="3429000"/>
          </a:xfrm>
        </p:spPr>
      </p:sp>
      <p:sp>
        <p:nvSpPr>
          <p:cNvPr id="137219" name="Notes Placeholder 2"/>
          <p:cNvSpPr>
            <a:spLocks noGrp="1"/>
          </p:cNvSpPr>
          <p:nvPr>
            <p:ph type="body" idx="1"/>
          </p:nvPr>
        </p:nvSpPr>
        <p:spPr/>
        <p:txBody>
          <a:bodyPr wrap="square" lIns="91440" tIns="45720" rIns="91440" bIns="45720" anchor="t"/>
          <a:lstStyle/>
          <a:p>
            <a:pPr lvl="0"/>
            <a:endParaRPr lang="zh-CN" altLang="en-US" dirty="0"/>
          </a:p>
        </p:txBody>
      </p:sp>
      <p:sp>
        <p:nvSpPr>
          <p:cNvPr id="137220"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7221"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63</a:t>
            </a:fld>
            <a:endParaRPr lang="en-US" altLang="zh-CN" dirty="0"/>
          </a:p>
        </p:txBody>
      </p:sp>
    </p:spTree>
    <p:extLst>
      <p:ext uri="{BB962C8B-B14F-4D97-AF65-F5344CB8AC3E}">
        <p14:creationId xmlns:p14="http://schemas.microsoft.com/office/powerpoint/2010/main" val="57722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ChangeArrowheads="1"/>
          </p:cNvSpPr>
          <p:nvPr>
            <p:ph type="sldImg" idx="4294967295"/>
          </p:nvPr>
        </p:nvSpPr>
        <p:spPr/>
      </p:sp>
      <p:sp>
        <p:nvSpPr>
          <p:cNvPr id="179202" name="文本占位符 2"/>
          <p:cNvSpPr>
            <a:spLocks noGrp="1" noChangeArrowheads="1"/>
          </p:cNvSpPr>
          <p:nvPr>
            <p:ph type="body" idx="4294967295"/>
          </p:nvPr>
        </p:nvSpPr>
        <p:spPr/>
        <p:txBody>
          <a:bodyPr/>
          <a:lstStyle/>
          <a:p>
            <a:endParaRPr lang="zh-CN" altLang="en-US"/>
          </a:p>
        </p:txBody>
      </p:sp>
    </p:spTree>
    <p:extLst>
      <p:ext uri="{BB962C8B-B14F-4D97-AF65-F5344CB8AC3E}">
        <p14:creationId xmlns:p14="http://schemas.microsoft.com/office/powerpoint/2010/main" val="23979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857250" y="685800"/>
            <a:ext cx="5143500" cy="3429000"/>
          </a:xfrm>
        </p:spPr>
      </p:sp>
      <p:sp>
        <p:nvSpPr>
          <p:cNvPr id="133123" name="Notes Placeholder 2"/>
          <p:cNvSpPr>
            <a:spLocks noGrp="1"/>
          </p:cNvSpPr>
          <p:nvPr>
            <p:ph type="body" idx="1"/>
          </p:nvPr>
        </p:nvSpPr>
        <p:spPr/>
        <p:txBody>
          <a:bodyPr wrap="square" lIns="91440" tIns="45720" rIns="91440" bIns="45720" anchor="t"/>
          <a:lstStyle/>
          <a:p>
            <a:pPr lvl="0"/>
            <a:endParaRPr kumimoji="0" lang="en-US" altLang="zh-CN" b="1" i="1" noProof="0" dirty="0">
              <a:ln>
                <a:noFill/>
              </a:ln>
              <a:solidFill>
                <a:srgbClr val="0000CC"/>
              </a:solidFill>
              <a:effectLst>
                <a:outerShdw blurRad="38100" dist="38100" dir="2700000" algn="tl">
                  <a:srgbClr val="C0C0C0"/>
                </a:outerShdw>
              </a:effectLst>
              <a:uLnTx/>
              <a:uFillTx/>
              <a:latin typeface="Arial" panose="020B0604020202020204" pitchFamily="34" charset="0"/>
              <a:ea typeface="华文行楷" panose="02010800040101010101" pitchFamily="2" charset="-122"/>
              <a:sym typeface="+mn-ea"/>
            </a:endParaRPr>
          </a:p>
        </p:txBody>
      </p:sp>
      <p:sp>
        <p:nvSpPr>
          <p:cNvPr id="133124"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3125"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94</a:t>
            </a:fld>
            <a:endParaRPr lang="en-US" altLang="zh-CN" dirty="0"/>
          </a:p>
        </p:txBody>
      </p:sp>
    </p:spTree>
    <p:extLst>
      <p:ext uri="{BB962C8B-B14F-4D97-AF65-F5344CB8AC3E}">
        <p14:creationId xmlns:p14="http://schemas.microsoft.com/office/powerpoint/2010/main" val="1738007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857250" y="685800"/>
            <a:ext cx="5143500" cy="3429000"/>
          </a:xfrm>
        </p:spPr>
      </p:sp>
      <p:sp>
        <p:nvSpPr>
          <p:cNvPr id="133123" name="Notes Placeholder 2"/>
          <p:cNvSpPr>
            <a:spLocks noGrp="1"/>
          </p:cNvSpPr>
          <p:nvPr>
            <p:ph type="body" idx="1"/>
          </p:nvPr>
        </p:nvSpPr>
        <p:spPr/>
        <p:txBody>
          <a:bodyPr wrap="square" lIns="91440" tIns="45720" rIns="91440" bIns="45720" anchor="t"/>
          <a:lstStyle/>
          <a:p>
            <a:pPr lvl="0"/>
            <a:endParaRPr kumimoji="0" lang="en-US" altLang="zh-CN" b="1" i="1" noProof="0" dirty="0">
              <a:ln>
                <a:noFill/>
              </a:ln>
              <a:solidFill>
                <a:srgbClr val="0000CC"/>
              </a:solidFill>
              <a:effectLst>
                <a:outerShdw blurRad="38100" dist="38100" dir="2700000" algn="tl">
                  <a:srgbClr val="C0C0C0"/>
                </a:outerShdw>
              </a:effectLst>
              <a:uLnTx/>
              <a:uFillTx/>
              <a:latin typeface="Arial" panose="020B0604020202020204" pitchFamily="34" charset="0"/>
              <a:ea typeface="华文行楷" panose="02010800040101010101" pitchFamily="2" charset="-122"/>
              <a:sym typeface="+mn-ea"/>
            </a:endParaRPr>
          </a:p>
        </p:txBody>
      </p:sp>
      <p:sp>
        <p:nvSpPr>
          <p:cNvPr id="133124"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3125"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95</a:t>
            </a:fld>
            <a:endParaRPr lang="en-US" altLang="zh-CN" dirty="0"/>
          </a:p>
        </p:txBody>
      </p:sp>
    </p:spTree>
    <p:extLst>
      <p:ext uri="{BB962C8B-B14F-4D97-AF65-F5344CB8AC3E}">
        <p14:creationId xmlns:p14="http://schemas.microsoft.com/office/powerpoint/2010/main" val="1985969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857250" y="685800"/>
            <a:ext cx="5143500" cy="3429000"/>
          </a:xfrm>
        </p:spPr>
      </p:sp>
      <p:sp>
        <p:nvSpPr>
          <p:cNvPr id="133123" name="Notes Placeholder 2"/>
          <p:cNvSpPr>
            <a:spLocks noGrp="1"/>
          </p:cNvSpPr>
          <p:nvPr>
            <p:ph type="body" idx="1"/>
          </p:nvPr>
        </p:nvSpPr>
        <p:spPr/>
        <p:txBody>
          <a:bodyPr wrap="square" lIns="91440" tIns="45720" rIns="91440" bIns="45720" anchor="t"/>
          <a:lstStyle/>
          <a:p>
            <a:pPr lvl="0"/>
            <a:endParaRPr kumimoji="0" lang="en-US" altLang="zh-CN" b="1" i="1" noProof="0" dirty="0">
              <a:ln>
                <a:noFill/>
              </a:ln>
              <a:solidFill>
                <a:srgbClr val="0000CC"/>
              </a:solidFill>
              <a:effectLst>
                <a:outerShdw blurRad="38100" dist="38100" dir="2700000" algn="tl">
                  <a:srgbClr val="C0C0C0"/>
                </a:outerShdw>
              </a:effectLst>
              <a:uLnTx/>
              <a:uFillTx/>
              <a:latin typeface="Arial" panose="020B0604020202020204" pitchFamily="34" charset="0"/>
              <a:ea typeface="华文行楷" panose="02010800040101010101" pitchFamily="2" charset="-122"/>
              <a:sym typeface="+mn-ea"/>
            </a:endParaRPr>
          </a:p>
        </p:txBody>
      </p:sp>
      <p:sp>
        <p:nvSpPr>
          <p:cNvPr id="133124"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3125"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96</a:t>
            </a:fld>
            <a:endParaRPr lang="en-US" altLang="zh-CN" dirty="0"/>
          </a:p>
        </p:txBody>
      </p:sp>
    </p:spTree>
    <p:extLst>
      <p:ext uri="{BB962C8B-B14F-4D97-AF65-F5344CB8AC3E}">
        <p14:creationId xmlns:p14="http://schemas.microsoft.com/office/powerpoint/2010/main" val="3126524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xfrm>
            <a:off x="857250" y="685800"/>
            <a:ext cx="5143500" cy="3429000"/>
          </a:xfrm>
        </p:spPr>
      </p:sp>
      <p:sp>
        <p:nvSpPr>
          <p:cNvPr id="133123" name="Notes Placeholder 2"/>
          <p:cNvSpPr>
            <a:spLocks noGrp="1"/>
          </p:cNvSpPr>
          <p:nvPr>
            <p:ph type="body" idx="1"/>
          </p:nvPr>
        </p:nvSpPr>
        <p:spPr/>
        <p:txBody>
          <a:bodyPr wrap="square" lIns="91440" tIns="45720" rIns="91440" bIns="45720" anchor="t"/>
          <a:lstStyle/>
          <a:p>
            <a:pPr lvl="0"/>
            <a:endParaRPr kumimoji="0" lang="en-US" altLang="zh-CN" b="1" i="1" noProof="0" dirty="0">
              <a:ln>
                <a:noFill/>
              </a:ln>
              <a:solidFill>
                <a:srgbClr val="0000CC"/>
              </a:solidFill>
              <a:effectLst>
                <a:outerShdw blurRad="38100" dist="38100" dir="2700000" algn="tl">
                  <a:srgbClr val="C0C0C0"/>
                </a:outerShdw>
              </a:effectLst>
              <a:uLnTx/>
              <a:uFillTx/>
              <a:latin typeface="Arial" panose="020B0604020202020204" pitchFamily="34" charset="0"/>
              <a:ea typeface="华文行楷" panose="02010800040101010101" pitchFamily="2" charset="-122"/>
              <a:sym typeface="+mn-ea"/>
            </a:endParaRPr>
          </a:p>
        </p:txBody>
      </p:sp>
      <p:sp>
        <p:nvSpPr>
          <p:cNvPr id="133124" name="Footer Placeholder 3"/>
          <p:cNvSpPr txBox="1">
            <a:spLocks noGrp="1"/>
          </p:cNvSpPr>
          <p:nvPr>
            <p:ph type="ftr" sz="quarter"/>
          </p:nvPr>
        </p:nvSpPr>
        <p:spPr>
          <a:xfrm>
            <a:off x="0" y="8686800"/>
            <a:ext cx="2971800" cy="457200"/>
          </a:xfrm>
          <a:prstGeom prst="rect">
            <a:avLst/>
          </a:prstGeom>
          <a:noFill/>
          <a:ln w="9525">
            <a:noFill/>
          </a:ln>
        </p:spPr>
        <p:txBody>
          <a:bodyPr anchor="b"/>
          <a:lstStyle/>
          <a:p>
            <a:pPr lvl="0" eaLnBrk="1" hangingPunct="1">
              <a:spcBef>
                <a:spcPct val="0"/>
              </a:spcBef>
            </a:pPr>
            <a:r>
              <a:rPr lang="en-US" altLang="zh-CN" dirty="0"/>
              <a:t>© DB-LAB (2003)</a:t>
            </a:r>
          </a:p>
        </p:txBody>
      </p:sp>
      <p:sp>
        <p:nvSpPr>
          <p:cNvPr id="133125" name="Slide Number Placeholder 4"/>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t>97</a:t>
            </a:fld>
            <a:endParaRPr lang="en-US" altLang="zh-CN" dirty="0"/>
          </a:p>
        </p:txBody>
      </p:sp>
    </p:spTree>
    <p:extLst>
      <p:ext uri="{BB962C8B-B14F-4D97-AF65-F5344CB8AC3E}">
        <p14:creationId xmlns:p14="http://schemas.microsoft.com/office/powerpoint/2010/main" val="209738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txBox="1">
            <a:spLocks noGrp="1"/>
          </p:cNvSpPr>
          <p:nvPr>
            <p:ph type="ftr" sz="quarter"/>
          </p:nvPr>
        </p:nvSpPr>
        <p:spPr>
          <a:xfrm>
            <a:off x="0" y="8686800"/>
            <a:ext cx="2971800" cy="457200"/>
          </a:xfrm>
          <a:prstGeom prst="rect">
            <a:avLst/>
          </a:prstGeom>
          <a:noFill/>
          <a:ln w="9525">
            <a:noFill/>
          </a:ln>
        </p:spPr>
        <p:txBody>
          <a:bodyPr wrap="square" lIns="91440" tIns="45720" rIns="91440" bIns="45720" anchor="b"/>
          <a:lstStyle/>
          <a:p>
            <a:pPr lvl="0" indent="0"/>
            <a:r>
              <a:rPr lang="en-US" altLang="zh-CN" sz="1200" dirty="0">
                <a:latin typeface="Times New Roman" panose="02020603050405020304" pitchFamily="18" charset="0"/>
              </a:rPr>
              <a:t>© DB-LAB (2003)</a:t>
            </a:r>
          </a:p>
        </p:txBody>
      </p:sp>
      <p:sp>
        <p:nvSpPr>
          <p:cNvPr id="76803" name="Rectangle 7"/>
          <p:cNvSpPr txBox="1">
            <a:spLocks noGrp="1"/>
          </p:cNvSpPr>
          <p:nvPr>
            <p:ph type="sldNum" sz="quarter"/>
          </p:nvPr>
        </p:nvSpPr>
        <p:spPr>
          <a:xfrm>
            <a:off x="3886200" y="8686800"/>
            <a:ext cx="2971800" cy="457200"/>
          </a:xfrm>
          <a:prstGeom prst="rect">
            <a:avLst/>
          </a:prstGeom>
          <a:noFill/>
          <a:ln w="9525">
            <a:noFill/>
          </a:ln>
        </p:spPr>
        <p:txBody>
          <a:bodyPr wrap="square" lIns="91440" tIns="45720" rIns="91440" bIns="45720" anchor="b"/>
          <a:lstStyle/>
          <a:p>
            <a:pPr lvl="0" indent="0" algn="r"/>
            <a:fld id="{9A0DB2DC-4C9A-4742-B13C-FB6460FD3503}" type="slidenum">
              <a:rPr lang="en-US" altLang="zh-CN" sz="1800" dirty="0">
                <a:latin typeface="Times New Roman" panose="02020603050405020304" pitchFamily="18" charset="0"/>
              </a:rPr>
              <a:t>2</a:t>
            </a:fld>
            <a:endParaRPr lang="en-US" altLang="zh-CN" sz="1800" dirty="0">
              <a:latin typeface="Times New Roman" panose="02020603050405020304" pitchFamily="18" charset="0"/>
            </a:endParaRPr>
          </a:p>
        </p:txBody>
      </p:sp>
      <p:sp>
        <p:nvSpPr>
          <p:cNvPr id="76804" name="Rectangle 2"/>
          <p:cNvSpPr>
            <a:spLocks noGrp="1" noRot="1" noChangeAspect="1" noTextEdit="1"/>
          </p:cNvSpPr>
          <p:nvPr>
            <p:ph type="sldImg"/>
          </p:nvPr>
        </p:nvSpPr>
        <p:spPr>
          <a:xfrm>
            <a:off x="889000" y="692150"/>
            <a:ext cx="5081588" cy="3387725"/>
          </a:xfrm>
          <a:solidFill>
            <a:srgbClr val="FFFFFF"/>
          </a:solidFill>
        </p:spPr>
      </p:sp>
      <p:sp>
        <p:nvSpPr>
          <p:cNvPr id="76805" name="Rectangle 3"/>
          <p:cNvSpPr>
            <a:spLocks noGrp="1"/>
          </p:cNvSpPr>
          <p:nvPr>
            <p:ph type="body"/>
          </p:nvPr>
        </p:nvSpPr>
        <p:spPr>
          <a:xfrm>
            <a:off x="914400" y="4311650"/>
            <a:ext cx="5029200" cy="4157663"/>
          </a:xfrm>
        </p:spPr>
        <p:txBody>
          <a:bodyPr wrap="none" lIns="91440" tIns="45720" rIns="91440" bIns="45720" anchor="ctr"/>
          <a:lstStyle/>
          <a:p>
            <a:pPr lvl="0" defTabSz="449580" eaLnBrk="1" hangingPunct="1"/>
            <a:endParaRPr lang="zh-CN" altLang="zh-CN" dirty="0"/>
          </a:p>
        </p:txBody>
      </p:sp>
    </p:spTree>
    <p:extLst>
      <p:ext uri="{BB962C8B-B14F-4D97-AF65-F5344CB8AC3E}">
        <p14:creationId xmlns:p14="http://schemas.microsoft.com/office/powerpoint/2010/main" val="274001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11954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129991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19168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416923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2936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颜色可能得改一下</a:t>
            </a:r>
          </a:p>
        </p:txBody>
      </p:sp>
      <p:sp>
        <p:nvSpPr>
          <p:cNvPr id="4" name="灯片编号占位符 3"/>
          <p:cNvSpPr>
            <a:spLocks noGrp="1"/>
          </p:cNvSpPr>
          <p:nvPr>
            <p:ph type="sldNum" sz="quarter" idx="5"/>
          </p:nvPr>
        </p:nvSpPr>
        <p:spPr/>
        <p:txBody>
          <a:bodyPr/>
          <a:lstStyle/>
          <a:p>
            <a:pPr>
              <a:defRPr/>
            </a:pPr>
            <a:fld id="{E217E06D-D2DE-4F65-972D-81E30EF28722}" type="slidenum">
              <a:rPr lang="zh-CN" altLang="en-US" smtClean="0"/>
              <a:t>11</a:t>
            </a:fld>
            <a:endParaRPr lang="en-US" altLang="zh-CN"/>
          </a:p>
        </p:txBody>
      </p:sp>
    </p:spTree>
    <p:extLst>
      <p:ext uri="{BB962C8B-B14F-4D97-AF65-F5344CB8AC3E}">
        <p14:creationId xmlns:p14="http://schemas.microsoft.com/office/powerpoint/2010/main" val="349151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按照引理</a:t>
            </a:r>
            <a:r>
              <a:rPr lang="en-US" altLang="zh-CN" dirty="0"/>
              <a:t>3</a:t>
            </a:r>
            <a:r>
              <a:rPr lang="zh-CN" altLang="en-US" dirty="0"/>
              <a:t>，来做一下。。。</a:t>
            </a:r>
          </a:p>
        </p:txBody>
      </p:sp>
      <p:sp>
        <p:nvSpPr>
          <p:cNvPr id="4" name="灯片编号占位符 3"/>
          <p:cNvSpPr>
            <a:spLocks noGrp="1"/>
          </p:cNvSpPr>
          <p:nvPr>
            <p:ph type="sldNum" sz="quarter" idx="5"/>
          </p:nvPr>
        </p:nvSpPr>
        <p:spPr/>
        <p:txBody>
          <a:bodyPr/>
          <a:lstStyle/>
          <a:p>
            <a:pPr>
              <a:defRPr/>
            </a:pPr>
            <a:fld id="{E217E06D-D2DE-4F65-972D-81E30EF28722}" type="slidenum">
              <a:rPr lang="zh-CN" altLang="en-US" smtClean="0"/>
              <a:t>22</a:t>
            </a:fld>
            <a:endParaRPr lang="en-US" altLang="zh-CN"/>
          </a:p>
        </p:txBody>
      </p:sp>
    </p:spTree>
    <p:extLst>
      <p:ext uri="{BB962C8B-B14F-4D97-AF65-F5344CB8AC3E}">
        <p14:creationId xmlns:p14="http://schemas.microsoft.com/office/powerpoint/2010/main" val="2317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从这些活动</a:t>
            </a:r>
            <a:r>
              <a:rPr lang="en-US" altLang="zh-CN" dirty="0"/>
              <a:t>S1</a:t>
            </a:r>
            <a:r>
              <a:rPr lang="zh-CN" altLang="en-US" dirty="0"/>
              <a:t>中早最早结束的，当然就是活动</a:t>
            </a:r>
            <a:r>
              <a:rPr lang="en-US" altLang="zh-CN" dirty="0"/>
              <a:t>1</a:t>
            </a:r>
            <a:endParaRPr lang="zh-CN" altLang="en-US" dirty="0"/>
          </a:p>
        </p:txBody>
      </p:sp>
      <p:sp>
        <p:nvSpPr>
          <p:cNvPr id="4" name="灯片编号占位符 3"/>
          <p:cNvSpPr>
            <a:spLocks noGrp="1"/>
          </p:cNvSpPr>
          <p:nvPr>
            <p:ph type="sldNum" sz="quarter" idx="5"/>
          </p:nvPr>
        </p:nvSpPr>
        <p:spPr/>
        <p:txBody>
          <a:bodyPr/>
          <a:lstStyle/>
          <a:p>
            <a:pPr>
              <a:defRPr/>
            </a:pPr>
            <a:fld id="{E217E06D-D2DE-4F65-972D-81E30EF28722}" type="slidenum">
              <a:rPr lang="zh-CN" altLang="en-US" smtClean="0"/>
              <a:t>23</a:t>
            </a:fld>
            <a:endParaRPr lang="en-US" altLang="zh-CN"/>
          </a:p>
        </p:txBody>
      </p:sp>
    </p:spTree>
    <p:extLst>
      <p:ext uri="{BB962C8B-B14F-4D97-AF65-F5344CB8AC3E}">
        <p14:creationId xmlns:p14="http://schemas.microsoft.com/office/powerpoint/2010/main" val="4172739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299470F-200D-6143-BA64-9A698F0EA61C}"/>
              </a:ext>
            </a:extLst>
          </p:cNvPr>
          <p:cNvSpPr>
            <a:spLocks noGrp="1"/>
          </p:cNvSpPr>
          <p:nvPr>
            <p:ph type="title"/>
          </p:nvPr>
        </p:nvSpPr>
        <p:spPr>
          <a:xfrm>
            <a:off x="428625" y="44629"/>
            <a:ext cx="9258300" cy="1039977"/>
          </a:xfrm>
        </p:spPr>
        <p:txBody>
          <a:bodyPr/>
          <a:lstStyle>
            <a:lvl1pPr>
              <a:defRPr sz="4001" b="0" i="0">
                <a:solidFill>
                  <a:srgbClr val="0070C0"/>
                </a:solidFill>
                <a:latin typeface="Microsoft YaHei" panose="020B0503020204020204" pitchFamily="34" charset="-122"/>
                <a:ea typeface="Microsoft YaHei" panose="020B0503020204020204" pitchFamily="34" charset="-122"/>
              </a:defRPr>
            </a:lvl1pPr>
          </a:lstStyle>
          <a:p>
            <a:pPr fontAlgn="base"/>
            <a:r>
              <a:rPr lang="en-US" altLang="zh-CN" strike="noStrike" noProof="1"/>
              <a:t>Click to edit Master title style</a:t>
            </a:r>
            <a:endParaRPr lang="en-US" strike="noStrike" noProof="1"/>
          </a:p>
        </p:txBody>
      </p:sp>
      <p:sp>
        <p:nvSpPr>
          <p:cNvPr id="8" name="Content Placeholder 2">
            <a:extLst>
              <a:ext uri="{FF2B5EF4-FFF2-40B4-BE49-F238E27FC236}">
                <a16:creationId xmlns:a16="http://schemas.microsoft.com/office/drawing/2014/main" id="{C59E145E-F505-104F-BE35-E30F01FBDE55}"/>
              </a:ext>
            </a:extLst>
          </p:cNvPr>
          <p:cNvSpPr>
            <a:spLocks noGrp="1"/>
          </p:cNvSpPr>
          <p:nvPr>
            <p:ph idx="1"/>
          </p:nvPr>
        </p:nvSpPr>
        <p:spPr>
          <a:xfrm>
            <a:off x="428625" y="1308904"/>
            <a:ext cx="9258300" cy="4863296"/>
          </a:xfrm>
        </p:spPr>
        <p:txBody>
          <a:bodyPr/>
          <a:lstStyle>
            <a:lvl1pPr>
              <a:defRPr sz="2801" b="1">
                <a:latin typeface="SimSun" panose="02010600030101010101" pitchFamily="2" charset="-122"/>
                <a:ea typeface="SimSun" panose="02010600030101010101" pitchFamily="2" charset="-122"/>
              </a:defRPr>
            </a:lvl1pPr>
            <a:lvl2pPr marL="743012" indent="-285773">
              <a:lnSpc>
                <a:spcPct val="125000"/>
              </a:lnSpc>
              <a:buSzPct val="60000"/>
              <a:buFont typeface="Wingdings" pitchFamily="2" charset="2"/>
              <a:buChar char="v"/>
              <a:defRPr sz="2400" b="1">
                <a:solidFill>
                  <a:srgbClr val="0033CC"/>
                </a:solidFill>
                <a:latin typeface="SimSun" panose="02010600030101010101" pitchFamily="2" charset="-122"/>
                <a:ea typeface="SimSun" panose="02010600030101010101" pitchFamily="2" charset="-122"/>
              </a:defRPr>
            </a:lvl2pPr>
            <a:lvl3pPr>
              <a:defRPr sz="2000">
                <a:latin typeface="SimSun" panose="02010600030101010101" pitchFamily="2" charset="-122"/>
                <a:ea typeface="SimSun" panose="02010600030101010101" pitchFamily="2" charset="-122"/>
              </a:defRPr>
            </a:lvl3pPr>
            <a:lvl4pPr>
              <a:defRPr>
                <a:latin typeface="SimSun" panose="02010600030101010101" pitchFamily="2" charset="-122"/>
                <a:ea typeface="SimSun" panose="02010600030101010101" pitchFamily="2" charset="-122"/>
              </a:defRPr>
            </a:lvl4pPr>
            <a:lvl5pPr>
              <a:defRPr>
                <a:latin typeface="SimSun" panose="02010600030101010101" pitchFamily="2" charset="-122"/>
                <a:ea typeface="SimSun" panose="02010600030101010101" pitchFamily="2" charset="-122"/>
              </a:defRPr>
            </a:lvl5pPr>
          </a:lstStyle>
          <a:p>
            <a:pPr lvl="0" fontAlgn="base"/>
            <a:r>
              <a:rPr lang="en-US" altLang="zh-CN" strike="noStrike" noProof="1"/>
              <a:t>Click to edit Master text styles</a:t>
            </a:r>
          </a:p>
          <a:p>
            <a:pPr lvl="1" fontAlgn="base"/>
            <a:r>
              <a:rPr lang="en-US" altLang="zh-CN" strike="noStrike" noProof="1"/>
              <a:t>Second level</a:t>
            </a:r>
          </a:p>
          <a:p>
            <a:pPr lvl="2" fontAlgn="base"/>
            <a:r>
              <a:rPr lang="en-US" altLang="zh-CN" strike="noStrike" noProof="1"/>
              <a:t>Third level</a:t>
            </a:r>
          </a:p>
          <a:p>
            <a:pPr lvl="3" fontAlgn="base"/>
            <a:r>
              <a:rPr lang="en-US" altLang="zh-CN" strike="noStrike" noProof="1"/>
              <a:t>Fourth level</a:t>
            </a:r>
          </a:p>
          <a:p>
            <a:pPr lvl="4" fontAlgn="base"/>
            <a:r>
              <a:rPr lang="en-US" altLang="zh-CN" strike="noStrike" noProof="1"/>
              <a:t>Fifth level</a:t>
            </a:r>
            <a:endParaRPr lang="en-US" strike="noStrike" noProof="1"/>
          </a:p>
        </p:txBody>
      </p:sp>
      <p:sp>
        <p:nvSpPr>
          <p:cNvPr id="9" name="日期占位符 3">
            <a:extLst>
              <a:ext uri="{FF2B5EF4-FFF2-40B4-BE49-F238E27FC236}">
                <a16:creationId xmlns:a16="http://schemas.microsoft.com/office/drawing/2014/main" id="{8C6744EB-B5F9-5F4F-A996-8C53936368CE}"/>
              </a:ext>
            </a:extLst>
          </p:cNvPr>
          <p:cNvSpPr>
            <a:spLocks noGrp="1"/>
          </p:cNvSpPr>
          <p:nvPr>
            <p:ph type="dt" sz="half" idx="10"/>
          </p:nvPr>
        </p:nvSpPr>
        <p:spPr>
          <a:xfrm>
            <a:off x="514350" y="6356354"/>
            <a:ext cx="2400300" cy="365125"/>
          </a:xfrm>
        </p:spPr>
        <p:txBody>
          <a:bodyPr/>
          <a:lstStyle/>
          <a:p>
            <a:pPr>
              <a:defRPr/>
            </a:pPr>
            <a:endParaRPr kumimoji="1" lang="en-US" altLang="zh-CN"/>
          </a:p>
        </p:txBody>
      </p:sp>
      <p:sp>
        <p:nvSpPr>
          <p:cNvPr id="10" name="页脚占位符 4">
            <a:extLst>
              <a:ext uri="{FF2B5EF4-FFF2-40B4-BE49-F238E27FC236}">
                <a16:creationId xmlns:a16="http://schemas.microsoft.com/office/drawing/2014/main" id="{A35A4DD5-EC78-5543-B330-7E487F70DCFA}"/>
              </a:ext>
            </a:extLst>
          </p:cNvPr>
          <p:cNvSpPr>
            <a:spLocks noGrp="1"/>
          </p:cNvSpPr>
          <p:nvPr>
            <p:ph type="ftr" sz="quarter" idx="11"/>
          </p:nvPr>
        </p:nvSpPr>
        <p:spPr>
          <a:xfrm>
            <a:off x="3514725" y="6356354"/>
            <a:ext cx="3257550" cy="365125"/>
          </a:xfrm>
        </p:spPr>
        <p:txBody>
          <a:bodyPr/>
          <a:lstStyle/>
          <a:p>
            <a:pPr>
              <a:defRPr/>
            </a:pPr>
            <a:r>
              <a:rPr kumimoji="1" lang="en-US" altLang="zh-CN"/>
              <a:t>DKE-LAB(2009)</a:t>
            </a:r>
          </a:p>
        </p:txBody>
      </p:sp>
      <p:sp>
        <p:nvSpPr>
          <p:cNvPr id="11" name="Text Box 4">
            <a:extLst>
              <a:ext uri="{FF2B5EF4-FFF2-40B4-BE49-F238E27FC236}">
                <a16:creationId xmlns:a16="http://schemas.microsoft.com/office/drawing/2014/main" id="{17D05CE0-6DF3-6D43-8762-C63FE04AD713}"/>
              </a:ext>
            </a:extLst>
          </p:cNvPr>
          <p:cNvSpPr txBox="1">
            <a:spLocks noChangeArrowheads="1"/>
          </p:cNvSpPr>
          <p:nvPr userDrawn="1"/>
        </p:nvSpPr>
        <p:spPr bwMode="auto">
          <a:xfrm>
            <a:off x="9112944" y="6089197"/>
            <a:ext cx="971535" cy="899430"/>
          </a:xfrm>
          <a:prstGeom prst="rect">
            <a:avLst/>
          </a:prstGeom>
          <a:noFill/>
          <a:ln w="25400">
            <a:noFill/>
            <a:miter lim="800000"/>
          </a:ln>
        </p:spPr>
        <p:txBody>
          <a:bodyPr anchor="ctr" anchorCtr="1"/>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50000"/>
              </a:spcBef>
            </a:pPr>
            <a:fld id="{17E66D44-5078-4FC8-AF00-8FF9453B7C99}" type="slidenum">
              <a:rPr lang="zh-CN" altLang="en-US" sz="2000" b="0" smtClean="0">
                <a:solidFill>
                  <a:srgbClr val="00B0F0"/>
                </a:solidFill>
                <a:ea typeface="宋体" panose="02010600030101010101" pitchFamily="2" charset="-122"/>
              </a:rPr>
              <a:t>‹#›</a:t>
            </a:fld>
            <a:r>
              <a:rPr lang="en-US" altLang="zh-CN" sz="2000" b="0" dirty="0">
                <a:solidFill>
                  <a:srgbClr val="00B0F0"/>
                </a:solidFill>
                <a:ea typeface="宋体" panose="02010600030101010101" pitchFamily="2" charset="-122"/>
              </a:rPr>
              <a:t>/98</a:t>
            </a:r>
          </a:p>
        </p:txBody>
      </p:sp>
      <p:cxnSp>
        <p:nvCxnSpPr>
          <p:cNvPr id="12" name="Straight Connector 11">
            <a:extLst>
              <a:ext uri="{FF2B5EF4-FFF2-40B4-BE49-F238E27FC236}">
                <a16:creationId xmlns:a16="http://schemas.microsoft.com/office/drawing/2014/main" id="{E7EBAAF2-C5B5-984C-B899-04E9E69B258D}"/>
              </a:ext>
            </a:extLst>
          </p:cNvPr>
          <p:cNvCxnSpPr>
            <a:cxnSpLocks/>
          </p:cNvCxnSpPr>
          <p:nvPr userDrawn="1"/>
        </p:nvCxnSpPr>
        <p:spPr>
          <a:xfrm>
            <a:off x="428625" y="1196752"/>
            <a:ext cx="9258300" cy="0"/>
          </a:xfrm>
          <a:prstGeom prst="line">
            <a:avLst/>
          </a:prstGeom>
          <a:ln w="34925">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cxnSp>
      <p:pic>
        <p:nvPicPr>
          <p:cNvPr id="15" name="Picture 1" descr="C:\Users\Haijun\AppData\Roaming\Tencent\Users\2968516474\QQ\WinTemp\RichOle\O5)[OOM[}$H7(6{A~41GY`Q.png">
            <a:extLst>
              <a:ext uri="{FF2B5EF4-FFF2-40B4-BE49-F238E27FC236}">
                <a16:creationId xmlns:a16="http://schemas.microsoft.com/office/drawing/2014/main" id="{A65FC678-F67D-CA4E-AE0C-DFA44CB90F6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16137" y="20689"/>
            <a:ext cx="970863" cy="838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914477">
              <a:defRPr/>
            </a:pPr>
            <a:endParaRPr lang="en-US"/>
          </a:p>
        </p:txBody>
      </p:sp>
      <p:sp>
        <p:nvSpPr>
          <p:cNvPr id="3" name="页脚占位符 2"/>
          <p:cNvSpPr>
            <a:spLocks noGrp="1"/>
          </p:cNvSpPr>
          <p:nvPr>
            <p:ph type="ftr" sz="quarter" idx="11"/>
          </p:nvPr>
        </p:nvSpPr>
        <p:spPr/>
        <p:txBody>
          <a:bodyPr/>
          <a:lstStyle/>
          <a:p>
            <a:pPr defTabSz="914477">
              <a:defRPr/>
            </a:pPr>
            <a:endParaRPr 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a:prstGeom prst="rect">
            <a:avLst/>
          </a:prstGeom>
        </p:spPr>
        <p:txBody>
          <a:bodyPr/>
          <a:lstStyle/>
          <a:p>
            <a:pPr fontAlgn="base"/>
            <a:r>
              <a:rPr lang="en-US" altLang="zh-CN" strike="noStrike" noProof="1"/>
              <a:t>Click to edit Master title style</a:t>
            </a:r>
            <a:endParaRPr lang="zh-CN" altLang="en-US" strike="noStrike" noProof="1"/>
          </a:p>
        </p:txBody>
      </p:sp>
      <p:sp>
        <p:nvSpPr>
          <p:cNvPr id="10" name="Rectangle 5"/>
          <p:cNvSpPr>
            <a:spLocks noGrp="1" noChangeArrowheads="1"/>
          </p:cNvSpPr>
          <p:nvPr>
            <p:ph type="ftr" sz="quarter" idx="3"/>
          </p:nvPr>
        </p:nvSpPr>
        <p:spPr>
          <a:xfrm>
            <a:off x="3514725" y="6356351"/>
            <a:ext cx="3257550" cy="365125"/>
          </a:xfrm>
          <a:prstGeom prst="rect">
            <a:avLst/>
          </a:prstGeom>
        </p:spPr>
        <p:txBody>
          <a:bodyPr vert="horz" lIns="91440" tIns="45720" rIns="91440" bIns="45720" rtlCol="0" anchor="ctr"/>
          <a:lstStyle>
            <a:lvl1pPr>
              <a:defRPr/>
            </a:lvl1pPr>
          </a:lstStyle>
          <a:p>
            <a:pPr>
              <a:defRPr/>
            </a:pPr>
            <a:endParaRPr kumimoji="1" lang="en-US" altLang="zh-CN"/>
          </a:p>
        </p:txBody>
      </p:sp>
    </p:spTree>
    <p:extLst>
      <p:ext uri="{BB962C8B-B14F-4D97-AF65-F5344CB8AC3E}">
        <p14:creationId xmlns:p14="http://schemas.microsoft.com/office/powerpoint/2010/main" val="13584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602" y="4406903"/>
            <a:ext cx="8743950" cy="1362075"/>
          </a:xfrm>
          <a:prstGeom prst="rect">
            <a:avLst/>
          </a:prstGeom>
        </p:spPr>
        <p:txBody>
          <a:bodyPr anchor="t"/>
          <a:lstStyle>
            <a:lvl1pPr algn="l">
              <a:defRPr sz="4000" b="1" cap="all"/>
            </a:lvl1pPr>
          </a:lstStyle>
          <a:p>
            <a:r>
              <a:rPr lang="en-US" altLang="zh-CN" noProof="1"/>
              <a:t>Click to edit Master title style</a:t>
            </a:r>
            <a:endParaRPr lang="en-US" noProof="1"/>
          </a:p>
        </p:txBody>
      </p:sp>
      <p:sp>
        <p:nvSpPr>
          <p:cNvPr id="3" name="Text Placeholder 2"/>
          <p:cNvSpPr>
            <a:spLocks noGrp="1"/>
          </p:cNvSpPr>
          <p:nvPr>
            <p:ph type="body" idx="1"/>
          </p:nvPr>
        </p:nvSpPr>
        <p:spPr>
          <a:xfrm>
            <a:off x="812602" y="2906713"/>
            <a:ext cx="874395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noProof="1"/>
              <a:t>Click to edit Master text styles</a:t>
            </a:r>
          </a:p>
        </p:txBody>
      </p:sp>
      <p:sp>
        <p:nvSpPr>
          <p:cNvPr id="4" name="Date Placeholder 3"/>
          <p:cNvSpPr>
            <a:spLocks noGrp="1"/>
          </p:cNvSpPr>
          <p:nvPr>
            <p:ph type="dt" sz="half" idx="10"/>
          </p:nvPr>
        </p:nvSpPr>
        <p:spPr>
          <a:xfrm>
            <a:off x="514350" y="6356350"/>
            <a:ext cx="2400300" cy="365125"/>
          </a:xfrm>
          <a:prstGeom prst="rect">
            <a:avLst/>
          </a:prstGeom>
        </p:spPr>
        <p:txBody>
          <a:bodyPr/>
          <a:lstStyle>
            <a:lvl1pPr>
              <a:defRPr/>
            </a:lvl1pPr>
          </a:lstStyle>
          <a:p>
            <a:pPr>
              <a:defRPr/>
            </a:pPr>
            <a:fld id="{21F2C5D9-07CD-364A-8305-1014E435295B}" type="datetimeFigureOut">
              <a:rPr lang="en-US"/>
              <a:t>4/24/2025</a:t>
            </a:fld>
            <a:endParaRPr lang="en-US"/>
          </a:p>
        </p:txBody>
      </p:sp>
      <p:sp>
        <p:nvSpPr>
          <p:cNvPr id="5" name="Footer Placeholder 4"/>
          <p:cNvSpPr>
            <a:spLocks noGrp="1"/>
          </p:cNvSpPr>
          <p:nvPr>
            <p:ph type="ftr" sz="quarter" idx="11"/>
          </p:nvPr>
        </p:nvSpPr>
        <p:spPr>
          <a:xfrm>
            <a:off x="3514725" y="6356350"/>
            <a:ext cx="325755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7372350" y="6356350"/>
            <a:ext cx="2400300" cy="365125"/>
          </a:xfrm>
          <a:prstGeom prst="rect">
            <a:avLst/>
          </a:prstGeom>
        </p:spPr>
        <p:txBody>
          <a:bodyPr/>
          <a:lstStyle>
            <a:lvl1pPr>
              <a:defRPr/>
            </a:lvl1pPr>
          </a:lstStyle>
          <a:p>
            <a:pPr>
              <a:defRPr/>
            </a:pPr>
            <a:fld id="{7B0A777B-727D-4FA5-9694-C0E94C43E182}" type="slidenum">
              <a:rPr lang="en-US" altLang="zh-CN"/>
              <a:t>‹#›</a:t>
            </a:fld>
            <a:endParaRPr lang="en-US" altLang="zh-CN"/>
          </a:p>
        </p:txBody>
      </p:sp>
    </p:spTree>
    <p:extLst>
      <p:ext uri="{BB962C8B-B14F-4D97-AF65-F5344CB8AC3E}">
        <p14:creationId xmlns:p14="http://schemas.microsoft.com/office/powerpoint/2010/main" val="34978595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514350" y="274638"/>
            <a:ext cx="9258300" cy="1143000"/>
          </a:xfrm>
          <a:prstGeom prst="rect">
            <a:avLst/>
          </a:prstGeom>
          <a:noFill/>
          <a:ln w="9525">
            <a:noFill/>
          </a:ln>
        </p:spPr>
        <p:txBody>
          <a:bodyPr anchor="ctr"/>
          <a:lstStyle/>
          <a:p>
            <a:pPr lvl="0"/>
            <a:r>
              <a:rPr lang="en-US" altLang="zh-CN" dirty="0"/>
              <a:t>Click to edit Master title style</a:t>
            </a:r>
          </a:p>
        </p:txBody>
      </p:sp>
      <p:sp>
        <p:nvSpPr>
          <p:cNvPr id="1027" name="Text Placeholder 2"/>
          <p:cNvSpPr>
            <a:spLocks noGrp="1"/>
          </p:cNvSpPr>
          <p:nvPr>
            <p:ph type="body" idx="1"/>
          </p:nvPr>
        </p:nvSpPr>
        <p:spPr>
          <a:xfrm>
            <a:off x="514350" y="1600204"/>
            <a:ext cx="9258300" cy="45259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514350" y="6356354"/>
            <a:ext cx="24003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pPr defTabSz="914477">
              <a:defRPr/>
            </a:pPr>
            <a:endParaRPr lang="en-US"/>
          </a:p>
        </p:txBody>
      </p:sp>
      <p:sp>
        <p:nvSpPr>
          <p:cNvPr id="5" name="Footer Placeholder 4"/>
          <p:cNvSpPr>
            <a:spLocks noGrp="1"/>
          </p:cNvSpPr>
          <p:nvPr>
            <p:ph type="ftr" sz="quarter" idx="3"/>
          </p:nvPr>
        </p:nvSpPr>
        <p:spPr>
          <a:xfrm>
            <a:off x="3514725" y="6356354"/>
            <a:ext cx="325755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pPr defTabSz="914477">
              <a:defRPr/>
            </a:pPr>
            <a:endParaRPr lang="en-US"/>
          </a:p>
        </p:txBody>
      </p:sp>
      <p:sp>
        <p:nvSpPr>
          <p:cNvPr id="6" name="Slide Number Placeholder 5"/>
          <p:cNvSpPr>
            <a:spLocks noGrp="1"/>
          </p:cNvSpPr>
          <p:nvPr>
            <p:ph type="sldNum" sz="quarter" idx="4"/>
          </p:nvPr>
        </p:nvSpPr>
        <p:spPr>
          <a:xfrm>
            <a:off x="7372350" y="6356354"/>
            <a:ext cx="2400300" cy="365125"/>
          </a:xfrm>
          <a:prstGeom prst="rect">
            <a:avLst/>
          </a:prstGeom>
        </p:spPr>
        <p:txBody>
          <a:bodyPr vert="horz" lIns="91440" tIns="45720" rIns="91440" bIns="45720" rtlCol="0" anchor="ctr"/>
          <a:lstStyle>
            <a:lvl1pPr algn="r">
              <a:defRPr sz="1200">
                <a:solidFill>
                  <a:srgbClr val="898989"/>
                </a:solidFill>
                <a:latin typeface="Times New Roman" panose="02020603050405020304" pitchFamily="18" charset="0"/>
              </a:defRPr>
            </a:lvl1pPr>
          </a:lstStyle>
          <a:p>
            <a:pPr lvl="0" eaLnBrk="1" hangingPunct="1"/>
            <a:fld id="{9A0DB2DC-4C9A-4742-B13C-FB6460FD3503}" type="slidenum">
              <a:rPr lang="en-US" altLang="zh-CN" dirty="0"/>
              <a:t>‹#›</a:t>
            </a:fld>
            <a:endParaRPr lang="en-US" altLang="zh-CN" dirty="0"/>
          </a:p>
        </p:txBody>
      </p:sp>
      <p:grpSp>
        <p:nvGrpSpPr>
          <p:cNvPr id="1031" name="组合 9"/>
          <p:cNvGrpSpPr/>
          <p:nvPr/>
        </p:nvGrpSpPr>
        <p:grpSpPr>
          <a:xfrm>
            <a:off x="-1585" y="-12700"/>
            <a:ext cx="10288587" cy="6897688"/>
            <a:chOff x="-1588" y="-12700"/>
            <a:chExt cx="9146151" cy="6898084"/>
          </a:xfrm>
        </p:grpSpPr>
        <p:sp>
          <p:nvSpPr>
            <p:cNvPr id="12" name="Freeform 3"/>
            <p:cNvSpPr/>
            <p:nvPr/>
          </p:nvSpPr>
          <p:spPr>
            <a:xfrm>
              <a:off x="-176" y="-12700"/>
              <a:ext cx="9144739" cy="6858394"/>
            </a:xfrm>
            <a:custGeom>
              <a:avLst/>
              <a:gdLst>
                <a:gd name="connsiteX0" fmla="*/ 0 w 9144000"/>
                <a:gd name="connsiteY0" fmla="*/ 0 h 6858000"/>
                <a:gd name="connsiteX1" fmla="*/ 0 w 9144000"/>
                <a:gd name="connsiteY1" fmla="*/ 6857999 h 6858000"/>
                <a:gd name="connsiteX2" fmla="*/ 9143999 w 9144000"/>
                <a:gd name="connsiteY2" fmla="*/ 6857999 h 6858000"/>
                <a:gd name="connsiteX3" fmla="*/ 9143999 w 9144000"/>
                <a:gd name="connsiteY3" fmla="*/ 0 h 6858000"/>
                <a:gd name="connsiteX4" fmla="*/ 0 w 9144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0"/>
                  </a:moveTo>
                  <a:lnTo>
                    <a:pt x="0" y="6857999"/>
                  </a:lnTo>
                  <a:lnTo>
                    <a:pt x="9143999" y="6857999"/>
                  </a:lnTo>
                  <a:lnTo>
                    <a:pt x="914399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77"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1033" name="图片 13"/>
            <p:cNvPicPr>
              <a:picLocks noChangeAspect="1"/>
            </p:cNvPicPr>
            <p:nvPr/>
          </p:nvPicPr>
          <p:blipFill>
            <a:blip r:embed="rId6"/>
            <a:stretch>
              <a:fillRect/>
            </a:stretch>
          </p:blipFill>
          <p:spPr>
            <a:xfrm>
              <a:off x="-1588" y="3227784"/>
              <a:ext cx="9144000" cy="3657600"/>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50" r:id="rId1"/>
    <p:sldLayoutId id="2147483655" r:id="rId2"/>
    <p:sldLayoutId id="2147483656" r:id="rId3"/>
    <p:sldLayoutId id="2147483657" r:id="rId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39" algn="ctr" rtl="0" eaLnBrk="1" fontAlgn="base" hangingPunct="1">
        <a:spcBef>
          <a:spcPct val="0"/>
        </a:spcBef>
        <a:spcAft>
          <a:spcPct val="0"/>
        </a:spcAft>
        <a:defRPr sz="4400">
          <a:solidFill>
            <a:schemeClr val="tx1"/>
          </a:solidFill>
          <a:latin typeface="Calibri" panose="020F0502020204030204" pitchFamily="34" charset="0"/>
        </a:defRPr>
      </a:lvl6pPr>
      <a:lvl7pPr marL="914477" algn="ctr" rtl="0" eaLnBrk="1" fontAlgn="base" hangingPunct="1">
        <a:spcBef>
          <a:spcPct val="0"/>
        </a:spcBef>
        <a:spcAft>
          <a:spcPct val="0"/>
        </a:spcAft>
        <a:defRPr sz="4400">
          <a:solidFill>
            <a:schemeClr val="tx1"/>
          </a:solidFill>
          <a:latin typeface="Calibri" panose="020F0502020204030204" pitchFamily="34" charset="0"/>
        </a:defRPr>
      </a:lvl7pPr>
      <a:lvl8pPr marL="1371715" algn="ctr" rtl="0" eaLnBrk="1" fontAlgn="base" hangingPunct="1">
        <a:spcBef>
          <a:spcPct val="0"/>
        </a:spcBef>
        <a:spcAft>
          <a:spcPct val="0"/>
        </a:spcAft>
        <a:defRPr sz="4400">
          <a:solidFill>
            <a:schemeClr val="tx1"/>
          </a:solidFill>
          <a:latin typeface="Calibri" panose="020F0502020204030204" pitchFamily="34" charset="0"/>
        </a:defRPr>
      </a:lvl8pPr>
      <a:lvl9pPr marL="1828954"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30" indent="-342930" algn="l" rtl="0" eaLnBrk="0" fontAlgn="base" hangingPunct="0">
        <a:spcBef>
          <a:spcPct val="20000"/>
        </a:spcBef>
        <a:spcAft>
          <a:spcPct val="0"/>
        </a:spcAft>
        <a:buFont typeface="Arial" panose="020B0604020202020204" pitchFamily="34" charset="0"/>
        <a:buChar char="•"/>
        <a:defRPr sz="3201" kern="1200">
          <a:solidFill>
            <a:schemeClr val="tx1"/>
          </a:solidFill>
          <a:latin typeface="+mn-lt"/>
          <a:ea typeface="+mn-ea"/>
          <a:cs typeface="+mn-cs"/>
        </a:defRPr>
      </a:lvl1pPr>
      <a:lvl2pPr marL="743012" indent="-285773" algn="l" rtl="0" eaLnBrk="0" fontAlgn="base" hangingPunct="0">
        <a:spcBef>
          <a:spcPct val="20000"/>
        </a:spcBef>
        <a:spcAft>
          <a:spcPct val="0"/>
        </a:spcAft>
        <a:buFont typeface="Arial" panose="020B0604020202020204" pitchFamily="34" charset="0"/>
        <a:buChar char="–"/>
        <a:defRPr sz="2801" kern="1200">
          <a:solidFill>
            <a:schemeClr val="tx1"/>
          </a:solidFill>
          <a:latin typeface="+mn-lt"/>
          <a:ea typeface="+mn-ea"/>
          <a:cs typeface="+mn-cs"/>
        </a:defRPr>
      </a:lvl2pPr>
      <a:lvl3pPr marL="1143097" indent="-228619"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77" rtl="0" eaLnBrk="1" latinLnBrk="0" hangingPunct="1">
        <a:defRPr sz="1800" kern="1200">
          <a:solidFill>
            <a:schemeClr val="tx1"/>
          </a:solidFill>
          <a:latin typeface="+mn-lt"/>
          <a:ea typeface="+mn-ea"/>
          <a:cs typeface="+mn-cs"/>
        </a:defRPr>
      </a:lvl1pPr>
      <a:lvl2pPr marL="457239" algn="l" defTabSz="914477" rtl="0" eaLnBrk="1" latinLnBrk="0" hangingPunct="1">
        <a:defRPr sz="1800" kern="1200">
          <a:solidFill>
            <a:schemeClr val="tx1"/>
          </a:solidFill>
          <a:latin typeface="+mn-lt"/>
          <a:ea typeface="+mn-ea"/>
          <a:cs typeface="+mn-cs"/>
        </a:defRPr>
      </a:lvl2pPr>
      <a:lvl3pPr marL="914477" algn="l" defTabSz="914477" rtl="0" eaLnBrk="1" latinLnBrk="0" hangingPunct="1">
        <a:defRPr sz="1800" kern="1200">
          <a:solidFill>
            <a:schemeClr val="tx1"/>
          </a:solidFill>
          <a:latin typeface="+mn-lt"/>
          <a:ea typeface="+mn-ea"/>
          <a:cs typeface="+mn-cs"/>
        </a:defRPr>
      </a:lvl3pPr>
      <a:lvl4pPr marL="1371715" algn="l" defTabSz="914477" rtl="0" eaLnBrk="1" latinLnBrk="0" hangingPunct="1">
        <a:defRPr sz="1800" kern="1200">
          <a:solidFill>
            <a:schemeClr val="tx1"/>
          </a:solidFill>
          <a:latin typeface="+mn-lt"/>
          <a:ea typeface="+mn-ea"/>
          <a:cs typeface="+mn-cs"/>
        </a:defRPr>
      </a:lvl4pPr>
      <a:lvl5pPr marL="1828954" algn="l" defTabSz="914477" rtl="0" eaLnBrk="1" latinLnBrk="0" hangingPunct="1">
        <a:defRPr sz="1800" kern="1200">
          <a:solidFill>
            <a:schemeClr val="tx1"/>
          </a:solidFill>
          <a:latin typeface="+mn-lt"/>
          <a:ea typeface="+mn-ea"/>
          <a:cs typeface="+mn-cs"/>
        </a:defRPr>
      </a:lvl5pPr>
      <a:lvl6pPr marL="2286192" algn="l" defTabSz="914477" rtl="0" eaLnBrk="1" latinLnBrk="0" hangingPunct="1">
        <a:defRPr sz="1800" kern="1200">
          <a:solidFill>
            <a:schemeClr val="tx1"/>
          </a:solidFill>
          <a:latin typeface="+mn-lt"/>
          <a:ea typeface="+mn-ea"/>
          <a:cs typeface="+mn-cs"/>
        </a:defRPr>
      </a:lvl6pPr>
      <a:lvl7pPr marL="2743431" algn="l" defTabSz="914477" rtl="0" eaLnBrk="1" latinLnBrk="0" hangingPunct="1">
        <a:defRPr sz="1800" kern="1200">
          <a:solidFill>
            <a:schemeClr val="tx1"/>
          </a:solidFill>
          <a:latin typeface="+mn-lt"/>
          <a:ea typeface="+mn-ea"/>
          <a:cs typeface="+mn-cs"/>
        </a:defRPr>
      </a:lvl7pPr>
      <a:lvl8pPr marL="3200671" algn="l" defTabSz="914477" rtl="0" eaLnBrk="1" latinLnBrk="0" hangingPunct="1">
        <a:defRPr sz="1800" kern="1200">
          <a:solidFill>
            <a:schemeClr val="tx1"/>
          </a:solidFill>
          <a:latin typeface="+mn-lt"/>
          <a:ea typeface="+mn-ea"/>
          <a:cs typeface="+mn-cs"/>
        </a:defRPr>
      </a:lvl8pPr>
      <a:lvl9pPr marL="3657908" algn="l" defTabSz="9144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oleObject" Target="../embeddings/oleObject5.bin"/><Relationship Id="rId11" Type="http://schemas.openxmlformats.org/officeDocument/2006/relationships/image" Target="../media/image220.png"/><Relationship Id="rId5" Type="http://schemas.openxmlformats.org/officeDocument/2006/relationships/image" Target="../media/image28.emf"/><Relationship Id="rId4" Type="http://schemas.openxmlformats.org/officeDocument/2006/relationships/oleObject" Target="../embeddings/oleObject4.bin"/><Relationship Id="rId9" Type="http://schemas.openxmlformats.org/officeDocument/2006/relationships/image" Target="../media/image30.e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oleObject" Target="../embeddings/oleObject5.bin"/><Relationship Id="rId11" Type="http://schemas.openxmlformats.org/officeDocument/2006/relationships/image" Target="../media/image230.png"/><Relationship Id="rId5" Type="http://schemas.openxmlformats.org/officeDocument/2006/relationships/image" Target="../media/image28.emf"/><Relationship Id="rId4" Type="http://schemas.openxmlformats.org/officeDocument/2006/relationships/oleObject" Target="../embeddings/oleObject4.bin"/><Relationship Id="rId9" Type="http://schemas.openxmlformats.org/officeDocument/2006/relationships/image" Target="../media/image3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oleObject" Target="../embeddings/oleObject7.bin"/><Relationship Id="rId1" Type="http://schemas.openxmlformats.org/officeDocument/2006/relationships/slideLayout" Target="../slideLayouts/slideLayout1.xml"/><Relationship Id="rId6" Type="http://schemas.openxmlformats.org/officeDocument/2006/relationships/oleObject" Target="../embeddings/oleObject9.bin"/><Relationship Id="rId5" Type="http://schemas.openxmlformats.org/officeDocument/2006/relationships/image" Target="../media/image32.emf"/><Relationship Id="rId10" Type="http://schemas.openxmlformats.org/officeDocument/2006/relationships/image" Target="../media/image35.emf"/><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6.png"/><Relationship Id="rId7" Type="http://schemas.openxmlformats.org/officeDocument/2006/relationships/image" Target="../media/image37.emf"/><Relationship Id="rId1" Type="http://schemas.openxmlformats.org/officeDocument/2006/relationships/slideLayout" Target="../slideLayouts/slideLayout1.xml"/><Relationship Id="rId6" Type="http://schemas.openxmlformats.org/officeDocument/2006/relationships/oleObject" Target="../embeddings/oleObject12.bin"/><Relationship Id="rId11" Type="http://schemas.openxmlformats.org/officeDocument/2006/relationships/image" Target="../media/image39.emf"/><Relationship Id="rId5" Type="http://schemas.openxmlformats.org/officeDocument/2006/relationships/image" Target="../media/image36.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8.e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36.emf"/><Relationship Id="rId7" Type="http://schemas.openxmlformats.org/officeDocument/2006/relationships/image" Target="../media/image38.emf"/><Relationship Id="rId2" Type="http://schemas.openxmlformats.org/officeDocument/2006/relationships/oleObject" Target="../embeddings/oleObject11.bin"/><Relationship Id="rId1" Type="http://schemas.openxmlformats.org/officeDocument/2006/relationships/slideLayout" Target="../slideLayouts/slideLayout1.xml"/><Relationship Id="rId6" Type="http://schemas.openxmlformats.org/officeDocument/2006/relationships/oleObject" Target="../embeddings/oleObject13.bin"/><Relationship Id="rId5" Type="http://schemas.openxmlformats.org/officeDocument/2006/relationships/image" Target="../media/image37.emf"/><Relationship Id="rId4" Type="http://schemas.openxmlformats.org/officeDocument/2006/relationships/oleObject" Target="../embeddings/oleObject12.bin"/><Relationship Id="rId9" Type="http://schemas.openxmlformats.org/officeDocument/2006/relationships/image" Target="../media/image3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4.tiff"/><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a:spLocks noChangeArrowheads="1"/>
          </p:cNvSpPr>
          <p:nvPr/>
        </p:nvSpPr>
        <p:spPr bwMode="auto">
          <a:xfrm>
            <a:off x="1863726" y="1433513"/>
            <a:ext cx="6873875" cy="193899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kumimoji="1" lang="zh-CN" altLang="en-US" sz="4000" b="1" dirty="0">
                <a:latin typeface="Microsoft YaHei" panose="020B0503020204020204" pitchFamily="34" charset="-122"/>
                <a:ea typeface="Microsoft YaHei" panose="020B0503020204020204" pitchFamily="34" charset="-122"/>
                <a:cs typeface="+mn-cs"/>
                <a:sym typeface="+mn-ea"/>
              </a:rPr>
              <a:t>数据结构与算法</a:t>
            </a:r>
            <a:endParaRPr kumimoji="1" lang="en-US" altLang="zh-CN" sz="4000" b="1" dirty="0">
              <a:latin typeface="Microsoft YaHei" panose="020B0503020204020204" pitchFamily="34" charset="-122"/>
              <a:ea typeface="Microsoft YaHei" panose="020B0503020204020204" pitchFamily="34" charset="-122"/>
              <a:cs typeface="+mn-cs"/>
              <a:sym typeface="+mn-ea"/>
            </a:endParaRPr>
          </a:p>
          <a:p>
            <a:pPr algn="ctr" fontAlgn="auto">
              <a:spcBef>
                <a:spcPts val="0"/>
              </a:spcBef>
              <a:spcAft>
                <a:spcPts val="0"/>
              </a:spcAft>
              <a:defRPr/>
            </a:pPr>
            <a:endParaRPr kumimoji="1" lang="en-US" altLang="zh-CN" sz="4000" b="1" dirty="0">
              <a:latin typeface="Microsoft YaHei" panose="020B0503020204020204" pitchFamily="34" charset="-122"/>
              <a:ea typeface="Microsoft YaHei" panose="020B0503020204020204" pitchFamily="34" charset="-122"/>
              <a:cs typeface="+mn-cs"/>
              <a:sym typeface="+mn-ea"/>
            </a:endParaRPr>
          </a:p>
          <a:p>
            <a:pPr algn="ctr" fontAlgn="auto">
              <a:spcBef>
                <a:spcPts val="0"/>
              </a:spcBef>
              <a:spcAft>
                <a:spcPts val="0"/>
              </a:spcAft>
              <a:defRPr/>
            </a:pPr>
            <a:r>
              <a:rPr kumimoji="1" lang="zh-CN" altLang="en-US" sz="4000" b="1" dirty="0">
                <a:solidFill>
                  <a:srgbClr val="1A9EE9"/>
                </a:solidFill>
                <a:latin typeface="华文琥珀" panose="02010800040101010101" pitchFamily="2" charset="-122"/>
                <a:ea typeface="华文琥珀" panose="02010800040101010101" pitchFamily="2" charset="-122"/>
                <a:cs typeface="+mn-cs"/>
                <a:sym typeface="+mn-ea"/>
              </a:rPr>
              <a:t>第八章 贪心算法</a:t>
            </a:r>
          </a:p>
        </p:txBody>
      </p:sp>
      <p:sp>
        <p:nvSpPr>
          <p:cNvPr id="6" name="副标题 2">
            <a:extLst>
              <a:ext uri="{FF2B5EF4-FFF2-40B4-BE49-F238E27FC236}">
                <a16:creationId xmlns:a16="http://schemas.microsoft.com/office/drawing/2014/main" id="{AA8C28D8-BB6C-8E48-8907-CB656389EB22}"/>
              </a:ext>
            </a:extLst>
          </p:cNvPr>
          <p:cNvSpPr txBox="1">
            <a:spLocks/>
          </p:cNvSpPr>
          <p:nvPr/>
        </p:nvSpPr>
        <p:spPr>
          <a:xfrm>
            <a:off x="2100262" y="3717032"/>
            <a:ext cx="6400800" cy="1752600"/>
          </a:xfrm>
          <a:prstGeom prst="rect">
            <a:avLst/>
          </a:prstGeom>
        </p:spPr>
        <p:txBody>
          <a:bodyPr>
            <a:noAutofit/>
          </a:bodyPr>
          <a:lstStyle>
            <a:lvl1pPr marL="342900" indent="-342900" algn="just"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just"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just"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just"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zh-CN" altLang="en-US" b="1" u="sng" dirty="0">
                <a:effectLst>
                  <a:outerShdw blurRad="38100" dist="38100" dir="2700000" algn="tl">
                    <a:srgbClr val="000000">
                      <a:alpha val="43137"/>
                    </a:srgbClr>
                  </a:outerShdw>
                </a:effectLst>
              </a:rPr>
              <a:t>裴文杰</a:t>
            </a:r>
            <a:endParaRPr lang="en-US" altLang="zh-CN" b="1" u="sng" dirty="0">
              <a:effectLst>
                <a:outerShdw blurRad="38100" dist="38100" dir="2700000" algn="tl">
                  <a:srgbClr val="000000">
                    <a:alpha val="43137"/>
                  </a:srgbClr>
                </a:outerShdw>
              </a:effectLst>
            </a:endParaRPr>
          </a:p>
          <a:p>
            <a:pPr marL="0" indent="0" algn="ctr" fontAlgn="auto">
              <a:spcAft>
                <a:spcPts val="0"/>
              </a:spcAft>
              <a:buNone/>
            </a:pPr>
            <a:r>
              <a:rPr lang="zh-CN" altLang="en-US" sz="2000" b="1" dirty="0"/>
              <a:t>计算机科学与技术学院 教授</a:t>
            </a:r>
            <a:endParaRPr lang="en-US" altLang="zh-CN" sz="2000" b="1" dirty="0"/>
          </a:p>
        </p:txBody>
      </p:sp>
    </p:spTree>
    <p:extLst>
      <p:ext uri="{BB962C8B-B14F-4D97-AF65-F5344CB8AC3E}">
        <p14:creationId xmlns:p14="http://schemas.microsoft.com/office/powerpoint/2010/main" val="125883746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79677" y="2060578"/>
            <a:ext cx="5434013" cy="2189163"/>
          </a:xfrm>
        </p:spPr>
        <p:txBody>
          <a:bodyPr vert="horz" wrap="square" lIns="91440" tIns="45720" rIns="91440" bIns="45720" numCol="1" anchor="t" anchorCtr="0" compatLnSpc="1"/>
          <a:lstStyle/>
          <a:p>
            <a:pPr marL="0" indent="0" defTabSz="914477" eaLnBrk="1" hangingPunct="1">
              <a:buNone/>
              <a:defRPr/>
            </a:pPr>
            <a:r>
              <a:rPr lang="en-US" altLang="zh-CN" dirty="0"/>
              <a:t>5.1 </a:t>
            </a:r>
            <a:r>
              <a:rPr lang="zh-CN" altLang="zh-CN" dirty="0"/>
              <a:t>贪心法的基本原理</a:t>
            </a:r>
          </a:p>
          <a:p>
            <a:pPr marL="0" indent="0" defTabSz="914477" eaLnBrk="1" hangingPunct="1">
              <a:buNone/>
              <a:defRPr/>
            </a:pPr>
            <a:r>
              <a:rPr lang="en-US" altLang="zh-CN" b="1" dirty="0">
                <a:solidFill>
                  <a:srgbClr val="FF0000"/>
                </a:solidFill>
              </a:rPr>
              <a:t>5.2 </a:t>
            </a:r>
            <a:r>
              <a:rPr lang="zh-CN" altLang="zh-CN" b="1" dirty="0">
                <a:solidFill>
                  <a:srgbClr val="FF0000"/>
                </a:solidFill>
              </a:rPr>
              <a:t>任务安排问题</a:t>
            </a:r>
          </a:p>
          <a:p>
            <a:pPr marL="0" indent="0" defTabSz="914477" eaLnBrk="1" hangingPunct="1">
              <a:buNone/>
              <a:defRPr/>
            </a:pPr>
            <a:r>
              <a:rPr lang="en-US" altLang="zh-CN" dirty="0"/>
              <a:t>5.3 </a:t>
            </a:r>
            <a:r>
              <a:rPr lang="zh-CN" altLang="zh-CN" dirty="0"/>
              <a:t>哈夫曼编码问题</a:t>
            </a:r>
            <a:endParaRPr lang="en-US" altLang="zh-CN" dirty="0"/>
          </a:p>
          <a:p>
            <a:pPr marL="0" indent="0" defTabSz="914477" eaLnBrk="1" hangingPunct="1">
              <a:buNone/>
              <a:defRPr/>
            </a:pPr>
            <a:r>
              <a:rPr lang="en-US" altLang="zh-CN" dirty="0"/>
              <a:t>5.4 </a:t>
            </a:r>
            <a:r>
              <a:rPr lang="zh-CN" altLang="en-US" dirty="0"/>
              <a:t>最小生成树</a:t>
            </a:r>
            <a:endParaRPr lang="zh-CN" altLang="zh-CN" dirty="0"/>
          </a:p>
          <a:p>
            <a:pPr defTabSz="914477" eaLnBrk="1" hangingPunct="1">
              <a:defRPr/>
            </a:pPr>
            <a:endParaRPr lang="zh-CN" altLang="en-US" dirty="0"/>
          </a:p>
        </p:txBody>
      </p:sp>
      <p:sp>
        <p:nvSpPr>
          <p:cNvPr id="4" name="Title 1">
            <a:extLst>
              <a:ext uri="{FF2B5EF4-FFF2-40B4-BE49-F238E27FC236}">
                <a16:creationId xmlns:a16="http://schemas.microsoft.com/office/drawing/2014/main" id="{E926591D-1E86-4A4C-9F26-A62D623D1394}"/>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US" sz="4001" dirty="0" err="1"/>
              <a:t>提纲</a:t>
            </a:r>
            <a:endParaRPr lang="en-CN" sz="4001" dirty="0"/>
          </a:p>
        </p:txBody>
      </p:sp>
    </p:spTree>
    <p:extLst>
      <p:ext uri="{BB962C8B-B14F-4D97-AF65-F5344CB8AC3E}">
        <p14:creationId xmlns:p14="http://schemas.microsoft.com/office/powerpoint/2010/main" val="3330501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959225" y="2614613"/>
            <a:ext cx="2125663"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机器学习概率论</a:t>
            </a:r>
          </a:p>
        </p:txBody>
      </p:sp>
      <p:sp>
        <p:nvSpPr>
          <p:cNvPr id="6" name="Rounded Rectangle 5"/>
          <p:cNvSpPr/>
          <p:nvPr/>
        </p:nvSpPr>
        <p:spPr>
          <a:xfrm>
            <a:off x="4699000" y="3429000"/>
            <a:ext cx="1943100"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程序语言设计</a:t>
            </a:r>
          </a:p>
        </p:txBody>
      </p:sp>
      <p:sp>
        <p:nvSpPr>
          <p:cNvPr id="7" name="Rounded Rectangle 6"/>
          <p:cNvSpPr/>
          <p:nvPr/>
        </p:nvSpPr>
        <p:spPr>
          <a:xfrm>
            <a:off x="5849938" y="4732338"/>
            <a:ext cx="1889125" cy="604837"/>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软件工程</a:t>
            </a:r>
          </a:p>
        </p:txBody>
      </p:sp>
      <p:sp>
        <p:nvSpPr>
          <p:cNvPr id="8" name="Rounded Rectangle 7"/>
          <p:cNvSpPr/>
          <p:nvPr/>
        </p:nvSpPr>
        <p:spPr>
          <a:xfrm>
            <a:off x="8432800" y="2019300"/>
            <a:ext cx="1179513"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电工学</a:t>
            </a:r>
          </a:p>
        </p:txBody>
      </p:sp>
      <p:sp>
        <p:nvSpPr>
          <p:cNvPr id="9" name="Rounded Rectangle 8"/>
          <p:cNvSpPr/>
          <p:nvPr/>
        </p:nvSpPr>
        <p:spPr>
          <a:xfrm>
            <a:off x="1460500" y="4732338"/>
            <a:ext cx="1181100" cy="604837"/>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离散数学</a:t>
            </a:r>
          </a:p>
        </p:txBody>
      </p:sp>
      <p:sp>
        <p:nvSpPr>
          <p:cNvPr id="10" name="Rounded Rectangle 9"/>
          <p:cNvSpPr/>
          <p:nvPr/>
        </p:nvSpPr>
        <p:spPr>
          <a:xfrm>
            <a:off x="3862388" y="5329238"/>
            <a:ext cx="1671637" cy="604837"/>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数理统计</a:t>
            </a:r>
          </a:p>
        </p:txBody>
      </p:sp>
      <p:sp>
        <p:nvSpPr>
          <p:cNvPr id="17" name="Rounded Rectangle 16"/>
          <p:cNvSpPr/>
          <p:nvPr/>
        </p:nvSpPr>
        <p:spPr>
          <a:xfrm>
            <a:off x="6794500" y="3101975"/>
            <a:ext cx="2646363"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汇编语言</a:t>
            </a:r>
          </a:p>
        </p:txBody>
      </p:sp>
      <p:sp>
        <p:nvSpPr>
          <p:cNvPr id="18" name="Rounded Rectangle 17"/>
          <p:cNvSpPr/>
          <p:nvPr/>
        </p:nvSpPr>
        <p:spPr>
          <a:xfrm>
            <a:off x="757238" y="5653088"/>
            <a:ext cx="1806575"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高等数学</a:t>
            </a:r>
          </a:p>
        </p:txBody>
      </p:sp>
      <p:sp>
        <p:nvSpPr>
          <p:cNvPr id="19" name="Rounded Rectangle 18"/>
          <p:cNvSpPr/>
          <p:nvPr/>
        </p:nvSpPr>
        <p:spPr>
          <a:xfrm>
            <a:off x="3152775" y="4410075"/>
            <a:ext cx="2184400"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概率论</a:t>
            </a:r>
          </a:p>
        </p:txBody>
      </p:sp>
      <p:sp>
        <p:nvSpPr>
          <p:cNvPr id="20" name="Rounded Rectangle 19"/>
          <p:cNvSpPr/>
          <p:nvPr/>
        </p:nvSpPr>
        <p:spPr>
          <a:xfrm>
            <a:off x="4757738" y="1755775"/>
            <a:ext cx="2184400"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人工智能导论</a:t>
            </a:r>
          </a:p>
        </p:txBody>
      </p:sp>
      <p:sp>
        <p:nvSpPr>
          <p:cNvPr id="21" name="Rounded Rectangle 20"/>
          <p:cNvSpPr/>
          <p:nvPr/>
        </p:nvSpPr>
        <p:spPr>
          <a:xfrm>
            <a:off x="7258050" y="1117600"/>
            <a:ext cx="2182813"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计算机导论</a:t>
            </a:r>
          </a:p>
        </p:txBody>
      </p:sp>
      <p:sp>
        <p:nvSpPr>
          <p:cNvPr id="22" name="Rounded Rectangle 21"/>
          <p:cNvSpPr/>
          <p:nvPr/>
        </p:nvSpPr>
        <p:spPr>
          <a:xfrm>
            <a:off x="7437438" y="3917950"/>
            <a:ext cx="2184400"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计算机组成原理</a:t>
            </a:r>
          </a:p>
        </p:txBody>
      </p:sp>
      <p:sp>
        <p:nvSpPr>
          <p:cNvPr id="23" name="Rounded Rectangle 22"/>
          <p:cNvSpPr/>
          <p:nvPr/>
        </p:nvSpPr>
        <p:spPr>
          <a:xfrm>
            <a:off x="796925" y="2138363"/>
            <a:ext cx="1549400"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rPr>
              <a:t>操作系统</a:t>
            </a:r>
          </a:p>
        </p:txBody>
      </p:sp>
      <p:sp>
        <p:nvSpPr>
          <p:cNvPr id="24" name="Rounded Rectangle 23"/>
          <p:cNvSpPr/>
          <p:nvPr/>
        </p:nvSpPr>
        <p:spPr>
          <a:xfrm>
            <a:off x="2157413" y="2968625"/>
            <a:ext cx="1549400"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算法设计与分析</a:t>
            </a:r>
          </a:p>
        </p:txBody>
      </p:sp>
      <p:sp>
        <p:nvSpPr>
          <p:cNvPr id="25" name="Rounded Rectangle 24"/>
          <p:cNvSpPr/>
          <p:nvPr/>
        </p:nvSpPr>
        <p:spPr>
          <a:xfrm>
            <a:off x="7999413" y="4978400"/>
            <a:ext cx="1574800" cy="606425"/>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大学英语</a:t>
            </a:r>
          </a:p>
        </p:txBody>
      </p:sp>
      <p:sp>
        <p:nvSpPr>
          <p:cNvPr id="26" name="Rounded Rectangle 25"/>
          <p:cNvSpPr/>
          <p:nvPr/>
        </p:nvSpPr>
        <p:spPr>
          <a:xfrm>
            <a:off x="873125" y="3708400"/>
            <a:ext cx="1574800" cy="604838"/>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大学物理</a:t>
            </a:r>
          </a:p>
        </p:txBody>
      </p:sp>
      <p:sp>
        <p:nvSpPr>
          <p:cNvPr id="27" name="Rounded Rectangle 26"/>
          <p:cNvSpPr/>
          <p:nvPr/>
        </p:nvSpPr>
        <p:spPr>
          <a:xfrm>
            <a:off x="6424613" y="5732463"/>
            <a:ext cx="1574800" cy="604837"/>
          </a:xfrm>
          <a:prstGeom prst="roundRect">
            <a:avLst/>
          </a:prstGeom>
          <a:gradFill>
            <a:gsLst>
              <a:gs pos="0">
                <a:srgbClr val="00B050"/>
              </a:gs>
              <a:gs pos="100000">
                <a:srgbClr val="0B6E38"/>
              </a:gs>
            </a:gsLst>
            <a:lin ang="5400000" scaled="0"/>
          </a:gra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noProof="1">
                <a:latin typeface="楷体" panose="02010609060101010101" pitchFamily="49" charset="-122"/>
                <a:ea typeface="楷体" panose="02010609060101010101" pitchFamily="49" charset="-122"/>
                <a:sym typeface="+mn-ea"/>
              </a:rPr>
              <a:t>运筹学</a:t>
            </a:r>
          </a:p>
        </p:txBody>
      </p:sp>
      <p:cxnSp>
        <p:nvCxnSpPr>
          <p:cNvPr id="32" name="Straight Arrow Connector 31"/>
          <p:cNvCxnSpPr/>
          <p:nvPr/>
        </p:nvCxnSpPr>
        <p:spPr>
          <a:xfrm>
            <a:off x="757238" y="6511925"/>
            <a:ext cx="8816975" cy="0"/>
          </a:xfrm>
          <a:prstGeom prst="straightConnector1">
            <a:avLst/>
          </a:prstGeom>
          <a:ln w="28575">
            <a:solidFill>
              <a:srgbClr val="0033CC"/>
            </a:solidFill>
            <a:tailEnd type="stealth" w="lg" len="lg"/>
          </a:ln>
        </p:spPr>
        <p:style>
          <a:lnRef idx="1">
            <a:schemeClr val="accent1"/>
          </a:lnRef>
          <a:fillRef idx="0">
            <a:schemeClr val="accent1"/>
          </a:fillRef>
          <a:effectRef idx="0">
            <a:schemeClr val="accent1"/>
          </a:effectRef>
          <a:fontRef idx="minor">
            <a:schemeClr val="tx1"/>
          </a:fontRef>
        </p:style>
      </p:cxnSp>
      <p:sp>
        <p:nvSpPr>
          <p:cNvPr id="100371" name="TextBox 32"/>
          <p:cNvSpPr txBox="1">
            <a:spLocks noChangeArrowheads="1"/>
          </p:cNvSpPr>
          <p:nvPr/>
        </p:nvSpPr>
        <p:spPr bwMode="auto">
          <a:xfrm>
            <a:off x="8661400" y="6475413"/>
            <a:ext cx="1019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dirty="0">
                <a:solidFill>
                  <a:srgbClr val="FF0000"/>
                </a:solidFill>
              </a:rPr>
              <a:t>time</a:t>
            </a:r>
          </a:p>
        </p:txBody>
      </p:sp>
      <p:sp>
        <p:nvSpPr>
          <p:cNvPr id="34" name="Rectangle 33"/>
          <p:cNvSpPr/>
          <p:nvPr/>
        </p:nvSpPr>
        <p:spPr>
          <a:xfrm>
            <a:off x="1592752" y="2988470"/>
            <a:ext cx="7145945" cy="1317625"/>
          </a:xfrm>
          <a:prstGeom prst="rect">
            <a:avLst/>
          </a:prstGeom>
          <a:solidFill>
            <a:schemeClr val="accent2">
              <a:lumMod val="20000"/>
              <a:lumOff val="80000"/>
            </a:schemeClr>
          </a:solidFill>
          <a:ln w="9525"/>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algn="ctr"/>
            <a:endParaRPr lang="zh-CN" alt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algn="ctr"/>
            <a:r>
              <a:rPr lang="zh-CN" alt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rPr>
              <a:t>每门课都有上课时间，下课时间，有一间教室</a:t>
            </a:r>
            <a:r>
              <a:rPr lang="en-US" altLang="zh-CN" sz="2400" noProof="1">
                <a:solidFill>
                  <a:schemeClr val="tx1"/>
                </a:solidFill>
                <a:latin typeface="Times New Roman" panose="02020603050405020304" pitchFamily="18" charset="0"/>
                <a:ea typeface="楷体" panose="02010609060101010101" pitchFamily="49" charset="-122"/>
                <a:cs typeface="Times New Roman" panose="02020603050405020304" pitchFamily="18" charset="0"/>
              </a:rPr>
              <a:t>H408</a:t>
            </a:r>
            <a:r>
              <a:rPr lang="zh-CN" alt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rPr>
              <a:t>，目的是给</a:t>
            </a:r>
            <a:r>
              <a:rPr lang="en-US" altLang="zh-CN" sz="2400" noProof="1">
                <a:solidFill>
                  <a:schemeClr val="tx1"/>
                </a:solidFill>
                <a:latin typeface="Times New Roman" panose="02020603050405020304" pitchFamily="18" charset="0"/>
                <a:ea typeface="楷体" panose="02010609060101010101" pitchFamily="49" charset="-122"/>
                <a:cs typeface="Times New Roman" panose="02020603050405020304" pitchFamily="18" charset="0"/>
              </a:rPr>
              <a:t>H408</a:t>
            </a:r>
            <a:r>
              <a:rPr lang="zh-CN" alt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rPr>
              <a:t>排课，使得它可以承载最多的课程，该如何选择课程？</a:t>
            </a:r>
            <a:r>
              <a:rPr lang="en-US" sz="2400" noProof="1">
                <a:solidFill>
                  <a:schemeClr val="tx1"/>
                </a:solidFill>
                <a:latin typeface="楷体" panose="02010609060101010101" pitchFamily="49" charset="-122"/>
                <a:ea typeface="楷体" panose="02010609060101010101" pitchFamily="49" charset="-122"/>
                <a:cs typeface="Times New Roman" panose="02020603050405020304" pitchFamily="18" charset="0"/>
              </a:rPr>
              <a:t>  </a:t>
            </a:r>
          </a:p>
          <a:p>
            <a:pPr algn="ctr"/>
            <a:endParaRPr lang="en-US" sz="900" noProof="1">
              <a:solidFill>
                <a:schemeClr val="tx1"/>
              </a:solidFill>
              <a:latin typeface="楷体" panose="02010609060101010101" pitchFamily="49" charset="-122"/>
              <a:ea typeface="楷体" panose="02010609060101010101" pitchFamily="49" charset="-122"/>
              <a:cs typeface="Times New Roman" panose="02020603050405020304" pitchFamily="18" charset="0"/>
            </a:endParaRPr>
          </a:p>
          <a:p>
            <a:pPr algn="ctr"/>
            <a:endParaRPr lang="en-US" sz="3200" noProof="1">
              <a:solidFill>
                <a:schemeClr val="tx1"/>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3" name="Title 2">
            <a:extLst>
              <a:ext uri="{FF2B5EF4-FFF2-40B4-BE49-F238E27FC236}">
                <a16:creationId xmlns:a16="http://schemas.microsoft.com/office/drawing/2014/main" id="{225B9156-6E24-E845-BEF9-1F5D7EE326C8}"/>
              </a:ext>
            </a:extLst>
          </p:cNvPr>
          <p:cNvSpPr>
            <a:spLocks noGrp="1"/>
          </p:cNvSpPr>
          <p:nvPr>
            <p:ph type="title"/>
          </p:nvPr>
        </p:nvSpPr>
        <p:spPr/>
        <p:txBody>
          <a:bodyPr/>
          <a:lstStyle/>
          <a:p>
            <a:r>
              <a:rPr lang="en-US" dirty="0" err="1"/>
              <a:t>问题的定义</a:t>
            </a:r>
            <a:endParaRPr lang="en-CN" dirty="0"/>
          </a:p>
        </p:txBody>
      </p:sp>
    </p:spTree>
    <p:extLst>
      <p:ext uri="{BB962C8B-B14F-4D97-AF65-F5344CB8AC3E}">
        <p14:creationId xmlns:p14="http://schemas.microsoft.com/office/powerpoint/2010/main" val="26817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0"/>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26"/>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6"/>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5"/>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8B9B-B952-1447-864E-C9AE92D02ADC}"/>
              </a:ext>
            </a:extLst>
          </p:cNvPr>
          <p:cNvSpPr>
            <a:spLocks noGrp="1"/>
          </p:cNvSpPr>
          <p:nvPr>
            <p:ph type="title"/>
          </p:nvPr>
        </p:nvSpPr>
        <p:spPr/>
        <p:txBody>
          <a:bodyPr/>
          <a:lstStyle/>
          <a:p>
            <a:r>
              <a:rPr lang="en-US" dirty="0" err="1"/>
              <a:t>问题的定义</a:t>
            </a:r>
            <a:endParaRPr lang="en-CN" dirty="0"/>
          </a:p>
        </p:txBody>
      </p:sp>
      <p:sp>
        <p:nvSpPr>
          <p:cNvPr id="4" name="Text Box 4">
            <a:extLst>
              <a:ext uri="{FF2B5EF4-FFF2-40B4-BE49-F238E27FC236}">
                <a16:creationId xmlns:a16="http://schemas.microsoft.com/office/drawing/2014/main" id="{BE0F871F-F26A-E347-A2F8-B6EFEF2F69E0}"/>
              </a:ext>
            </a:extLst>
          </p:cNvPr>
          <p:cNvSpPr txBox="1">
            <a:spLocks noChangeArrowheads="1"/>
          </p:cNvSpPr>
          <p:nvPr/>
        </p:nvSpPr>
        <p:spPr bwMode="auto">
          <a:xfrm>
            <a:off x="462980" y="1124745"/>
            <a:ext cx="9290050" cy="2973763"/>
          </a:xfrm>
          <a:prstGeom prst="rect">
            <a:avLst/>
          </a:prstGeom>
          <a:noFill/>
          <a:ln>
            <a:noFill/>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defRPr/>
            </a:pPr>
            <a:r>
              <a:rPr lang="zh-CN" altLang="en-US" sz="3600" b="1" dirty="0">
                <a:effectLst>
                  <a:outerShdw blurRad="38100" dist="38100" dir="2700000" algn="tl">
                    <a:srgbClr val="C0C0C0"/>
                  </a:outerShdw>
                </a:effectLst>
                <a:latin typeface="楷体_GB2312" pitchFamily="49" charset="-122"/>
                <a:ea typeface="楷体_GB2312" pitchFamily="49" charset="-122"/>
              </a:rPr>
              <a:t> </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rPr>
              <a:t>活动</a:t>
            </a:r>
          </a:p>
          <a:p>
            <a:pPr lvl="1" algn="just" eaLnBrk="1" hangingPunct="1">
              <a:buFontTx/>
              <a:buChar char="•"/>
              <a:defRPr/>
            </a:pP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S={1,2,…,n}</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n</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个活动的集合，各个活动使用同一个资源，资源在同一时间只能为一个活动使用，每个活动</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有起始时间</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s</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终止时间</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f</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sz="2801" b="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s</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 f</a:t>
            </a:r>
            <a:r>
              <a:rPr lang="en-US" altLang="zh-CN" sz="2801" b="1" i="1" baseline="-30000"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p>
          <a:p>
            <a:pPr algn="just" eaLnBrk="1" hangingPunct="1">
              <a:spcBef>
                <a:spcPct val="20000"/>
              </a:spcBef>
              <a:buClr>
                <a:schemeClr val="tx1"/>
              </a:buClr>
              <a:buSzPct val="70000"/>
              <a:buFont typeface="Wingdings" pitchFamily="2" charset="2"/>
              <a:buChar char="l"/>
              <a:defRPr/>
            </a:pP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 相容活动</a:t>
            </a:r>
          </a:p>
          <a:p>
            <a:pPr lvl="1" algn="just" eaLnBrk="1" hangingPunct="1">
              <a:spcBef>
                <a:spcPct val="20000"/>
              </a:spcBef>
              <a:buClr>
                <a:schemeClr val="tx1"/>
              </a:buClr>
              <a:buSzPct val="70000"/>
              <a:buFont typeface="Wingdings" pitchFamily="2" charset="2"/>
              <a:buChar char="l"/>
              <a:defRPr/>
            </a:pP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 活动</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j</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是相容的，若</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s</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j</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f</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或</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s</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f</a:t>
            </a:r>
            <a:r>
              <a:rPr lang="en-US" altLang="zh-CN" sz="2801" b="1" i="1" baseline="-30000"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j</a:t>
            </a:r>
            <a:r>
              <a:rPr lang="en-US" altLang="zh-CN"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即</a:t>
            </a:r>
          </a:p>
        </p:txBody>
      </p:sp>
      <p:grpSp>
        <p:nvGrpSpPr>
          <p:cNvPr id="5" name="Group 4">
            <a:extLst>
              <a:ext uri="{FF2B5EF4-FFF2-40B4-BE49-F238E27FC236}">
                <a16:creationId xmlns:a16="http://schemas.microsoft.com/office/drawing/2014/main" id="{FC56A0FF-7183-284E-BFAE-A22A7527E8EE}"/>
              </a:ext>
            </a:extLst>
          </p:cNvPr>
          <p:cNvGrpSpPr/>
          <p:nvPr/>
        </p:nvGrpSpPr>
        <p:grpSpPr>
          <a:xfrm>
            <a:off x="1326581" y="4729959"/>
            <a:ext cx="6985000" cy="1971675"/>
            <a:chOff x="1614488" y="4697413"/>
            <a:chExt cx="6985000" cy="1971675"/>
          </a:xfrm>
        </p:grpSpPr>
        <p:grpSp>
          <p:nvGrpSpPr>
            <p:cNvPr id="6" name="Group 72">
              <a:extLst>
                <a:ext uri="{FF2B5EF4-FFF2-40B4-BE49-F238E27FC236}">
                  <a16:creationId xmlns:a16="http://schemas.microsoft.com/office/drawing/2014/main" id="{CEC80313-3D5A-564B-BC71-85A5599CE3A6}"/>
                </a:ext>
              </a:extLst>
            </p:cNvPr>
            <p:cNvGrpSpPr>
              <a:grpSpLocks/>
            </p:cNvGrpSpPr>
            <p:nvPr/>
          </p:nvGrpSpPr>
          <p:grpSpPr bwMode="auto">
            <a:xfrm>
              <a:off x="1614488" y="4697413"/>
              <a:ext cx="6985000" cy="936625"/>
              <a:chOff x="1063" y="2931"/>
              <a:chExt cx="4400" cy="590"/>
            </a:xfrm>
          </p:grpSpPr>
          <p:grpSp>
            <p:nvGrpSpPr>
              <p:cNvPr id="28" name="Group 57">
                <a:extLst>
                  <a:ext uri="{FF2B5EF4-FFF2-40B4-BE49-F238E27FC236}">
                    <a16:creationId xmlns:a16="http://schemas.microsoft.com/office/drawing/2014/main" id="{C2ABAB0A-C296-A04F-8B32-45506C3442A6}"/>
                  </a:ext>
                </a:extLst>
              </p:cNvPr>
              <p:cNvGrpSpPr>
                <a:grpSpLocks/>
              </p:cNvGrpSpPr>
              <p:nvPr/>
            </p:nvGrpSpPr>
            <p:grpSpPr bwMode="auto">
              <a:xfrm>
                <a:off x="1063" y="3295"/>
                <a:ext cx="4400" cy="226"/>
                <a:chOff x="1063" y="3113"/>
                <a:chExt cx="4400" cy="226"/>
              </a:xfrm>
            </p:grpSpPr>
            <p:sp>
              <p:nvSpPr>
                <p:cNvPr id="33" name="Line 52">
                  <a:extLst>
                    <a:ext uri="{FF2B5EF4-FFF2-40B4-BE49-F238E27FC236}">
                      <a16:creationId xmlns:a16="http://schemas.microsoft.com/office/drawing/2014/main" id="{7916FEA4-E04B-B746-A2A0-1E5B5E60B56F}"/>
                    </a:ext>
                  </a:extLst>
                </p:cNvPr>
                <p:cNvSpPr>
                  <a:spLocks noChangeShapeType="1"/>
                </p:cNvSpPr>
                <p:nvPr/>
              </p:nvSpPr>
              <p:spPr bwMode="auto">
                <a:xfrm>
                  <a:off x="1063" y="3249"/>
                  <a:ext cx="4400" cy="0"/>
                </a:xfrm>
                <a:prstGeom prst="line">
                  <a:avLst/>
                </a:prstGeom>
                <a:noFill/>
                <a:ln w="381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34" name="Line 53">
                  <a:extLst>
                    <a:ext uri="{FF2B5EF4-FFF2-40B4-BE49-F238E27FC236}">
                      <a16:creationId xmlns:a16="http://schemas.microsoft.com/office/drawing/2014/main" id="{5E5C7F9D-FBC7-1B43-AFCA-49D013860CF4}"/>
                    </a:ext>
                  </a:extLst>
                </p:cNvPr>
                <p:cNvSpPr>
                  <a:spLocks noChangeShapeType="1"/>
                </p:cNvSpPr>
                <p:nvPr/>
              </p:nvSpPr>
              <p:spPr bwMode="auto">
                <a:xfrm>
                  <a:off x="1834"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35" name="Line 54">
                  <a:extLst>
                    <a:ext uri="{FF2B5EF4-FFF2-40B4-BE49-F238E27FC236}">
                      <a16:creationId xmlns:a16="http://schemas.microsoft.com/office/drawing/2014/main" id="{FA306736-97C9-4047-856C-93D65B050254}"/>
                    </a:ext>
                  </a:extLst>
                </p:cNvPr>
                <p:cNvSpPr>
                  <a:spLocks noChangeShapeType="1"/>
                </p:cNvSpPr>
                <p:nvPr/>
              </p:nvSpPr>
              <p:spPr bwMode="auto">
                <a:xfrm>
                  <a:off x="2786"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36" name="Line 55">
                  <a:extLst>
                    <a:ext uri="{FF2B5EF4-FFF2-40B4-BE49-F238E27FC236}">
                      <a16:creationId xmlns:a16="http://schemas.microsoft.com/office/drawing/2014/main" id="{7FA61221-7A3E-574A-8B4A-5D1C8FC3E87C}"/>
                    </a:ext>
                  </a:extLst>
                </p:cNvPr>
                <p:cNvSpPr>
                  <a:spLocks noChangeShapeType="1"/>
                </p:cNvSpPr>
                <p:nvPr/>
              </p:nvSpPr>
              <p:spPr bwMode="auto">
                <a:xfrm>
                  <a:off x="3648"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37" name="Line 56">
                  <a:extLst>
                    <a:ext uri="{FF2B5EF4-FFF2-40B4-BE49-F238E27FC236}">
                      <a16:creationId xmlns:a16="http://schemas.microsoft.com/office/drawing/2014/main" id="{DC020D56-5DC3-A34F-AC0F-D299A3CFF804}"/>
                    </a:ext>
                  </a:extLst>
                </p:cNvPr>
                <p:cNvSpPr>
                  <a:spLocks noChangeShapeType="1"/>
                </p:cNvSpPr>
                <p:nvPr/>
              </p:nvSpPr>
              <p:spPr bwMode="auto">
                <a:xfrm>
                  <a:off x="4510"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grpSp>
          <p:sp>
            <p:nvSpPr>
              <p:cNvPr id="29" name="Text Box 58">
                <a:extLst>
                  <a:ext uri="{FF2B5EF4-FFF2-40B4-BE49-F238E27FC236}">
                    <a16:creationId xmlns:a16="http://schemas.microsoft.com/office/drawing/2014/main" id="{AFD739B4-4874-F94B-90A9-0126ACDCD8FD}"/>
                  </a:ext>
                </a:extLst>
              </p:cNvPr>
              <p:cNvSpPr txBox="1">
                <a:spLocks noChangeArrowheads="1"/>
              </p:cNvSpPr>
              <p:nvPr/>
            </p:nvSpPr>
            <p:spPr bwMode="auto">
              <a:xfrm>
                <a:off x="1698" y="2931"/>
                <a:ext cx="296" cy="349"/>
              </a:xfrm>
              <a:prstGeom prst="rect">
                <a:avLst/>
              </a:prstGeom>
              <a:noFill/>
              <a:ln>
                <a:noFill/>
              </a:ln>
              <a:effectLst/>
            </p:spPr>
            <p:txBody>
              <a:bodyPr wrap="none">
                <a:spAutoFit/>
              </a:bodyPr>
              <a:lstStyle/>
              <a:p>
                <a:pPr eaLnBrk="1" hangingPunct="1">
                  <a:defRPr/>
                </a:pPr>
                <a:r>
                  <a:rPr lang="en-US" altLang="zh-CN" sz="3001" b="1" i="1">
                    <a:effectLst>
                      <a:outerShdw blurRad="38100" dist="38100" dir="2700000" algn="tl">
                        <a:srgbClr val="C0C0C0"/>
                      </a:outerShdw>
                    </a:effectLst>
                    <a:latin typeface="Times New Roman" panose="02020603050405020304" pitchFamily="18" charset="0"/>
                  </a:rPr>
                  <a:t>S</a:t>
                </a:r>
                <a:r>
                  <a:rPr lang="en-US" altLang="zh-CN" sz="3001" b="1" i="1" baseline="-25000">
                    <a:effectLst>
                      <a:outerShdw blurRad="38100" dist="38100" dir="2700000" algn="tl">
                        <a:srgbClr val="C0C0C0"/>
                      </a:outerShdw>
                    </a:effectLst>
                    <a:latin typeface="Times New Roman" panose="02020603050405020304" pitchFamily="18" charset="0"/>
                  </a:rPr>
                  <a:t>i</a:t>
                </a:r>
              </a:p>
            </p:txBody>
          </p:sp>
          <p:sp>
            <p:nvSpPr>
              <p:cNvPr id="30" name="Text Box 59">
                <a:extLst>
                  <a:ext uri="{FF2B5EF4-FFF2-40B4-BE49-F238E27FC236}">
                    <a16:creationId xmlns:a16="http://schemas.microsoft.com/office/drawing/2014/main" id="{BB04D2B3-7522-0F42-BE3B-6A9522E73F1A}"/>
                  </a:ext>
                </a:extLst>
              </p:cNvPr>
              <p:cNvSpPr txBox="1">
                <a:spLocks noChangeArrowheads="1"/>
              </p:cNvSpPr>
              <p:nvPr/>
            </p:nvSpPr>
            <p:spPr bwMode="auto">
              <a:xfrm>
                <a:off x="2682" y="2931"/>
                <a:ext cx="242" cy="349"/>
              </a:xfrm>
              <a:prstGeom prst="rect">
                <a:avLst/>
              </a:prstGeom>
              <a:noFill/>
              <a:ln>
                <a:noFill/>
              </a:ln>
              <a:effectLst/>
            </p:spPr>
            <p:txBody>
              <a:bodyPr wrap="none">
                <a:spAutoFit/>
              </a:bodyPr>
              <a:lstStyle/>
              <a:p>
                <a:pPr eaLnBrk="1" hangingPunct="1">
                  <a:defRPr/>
                </a:pPr>
                <a:r>
                  <a:rPr lang="en-US" altLang="zh-CN" sz="3001" b="1" i="1">
                    <a:effectLst>
                      <a:outerShdw blurRad="38100" dist="38100" dir="2700000" algn="tl">
                        <a:srgbClr val="C0C0C0"/>
                      </a:outerShdw>
                    </a:effectLst>
                    <a:latin typeface="Times New Roman" panose="02020603050405020304" pitchFamily="18" charset="0"/>
                  </a:rPr>
                  <a:t>f</a:t>
                </a:r>
                <a:r>
                  <a:rPr lang="en-US" altLang="zh-CN" sz="3001" b="1" i="1" baseline="-25000">
                    <a:effectLst>
                      <a:outerShdw blurRad="38100" dist="38100" dir="2700000" algn="tl">
                        <a:srgbClr val="C0C0C0"/>
                      </a:outerShdw>
                    </a:effectLst>
                    <a:latin typeface="Times New Roman" panose="02020603050405020304" pitchFamily="18" charset="0"/>
                  </a:rPr>
                  <a:t>i</a:t>
                </a:r>
              </a:p>
            </p:txBody>
          </p:sp>
          <p:sp>
            <p:nvSpPr>
              <p:cNvPr id="31" name="Text Box 60">
                <a:extLst>
                  <a:ext uri="{FF2B5EF4-FFF2-40B4-BE49-F238E27FC236}">
                    <a16:creationId xmlns:a16="http://schemas.microsoft.com/office/drawing/2014/main" id="{DD47BFDE-0B47-704A-98F1-18447026F3B1}"/>
                  </a:ext>
                </a:extLst>
              </p:cNvPr>
              <p:cNvSpPr txBox="1">
                <a:spLocks noChangeArrowheads="1"/>
              </p:cNvSpPr>
              <p:nvPr/>
            </p:nvSpPr>
            <p:spPr bwMode="auto">
              <a:xfrm>
                <a:off x="3537" y="2931"/>
                <a:ext cx="296" cy="349"/>
              </a:xfrm>
              <a:prstGeom prst="rect">
                <a:avLst/>
              </a:prstGeom>
              <a:noFill/>
              <a:ln>
                <a:noFill/>
              </a:ln>
              <a:effectLst/>
            </p:spPr>
            <p:txBody>
              <a:bodyPr wrap="none">
                <a:spAutoFit/>
              </a:bodyPr>
              <a:lstStyle/>
              <a:p>
                <a:pPr eaLnBrk="1" hangingPunct="1">
                  <a:defRPr/>
                </a:pPr>
                <a:r>
                  <a:rPr lang="en-US" altLang="zh-CN" sz="3001" b="1" i="1">
                    <a:effectLst>
                      <a:outerShdw blurRad="38100" dist="38100" dir="2700000" algn="tl">
                        <a:srgbClr val="C0C0C0"/>
                      </a:outerShdw>
                    </a:effectLst>
                    <a:latin typeface="Times New Roman" panose="02020603050405020304" pitchFamily="18" charset="0"/>
                  </a:rPr>
                  <a:t>S</a:t>
                </a:r>
                <a:r>
                  <a:rPr lang="en-US" altLang="zh-CN" sz="3001" b="1" i="1" baseline="-25000">
                    <a:effectLst>
                      <a:outerShdw blurRad="38100" dist="38100" dir="2700000" algn="tl">
                        <a:srgbClr val="C0C0C0"/>
                      </a:outerShdw>
                    </a:effectLst>
                    <a:latin typeface="Times New Roman" panose="02020603050405020304" pitchFamily="18" charset="0"/>
                  </a:rPr>
                  <a:t>j</a:t>
                </a:r>
              </a:p>
            </p:txBody>
          </p:sp>
          <p:sp>
            <p:nvSpPr>
              <p:cNvPr id="32" name="Text Box 61">
                <a:extLst>
                  <a:ext uri="{FF2B5EF4-FFF2-40B4-BE49-F238E27FC236}">
                    <a16:creationId xmlns:a16="http://schemas.microsoft.com/office/drawing/2014/main" id="{EA8E2B89-3BB5-9E41-A163-61AE560C5193}"/>
                  </a:ext>
                </a:extLst>
              </p:cNvPr>
              <p:cNvSpPr txBox="1">
                <a:spLocks noChangeArrowheads="1"/>
              </p:cNvSpPr>
              <p:nvPr/>
            </p:nvSpPr>
            <p:spPr bwMode="auto">
              <a:xfrm>
                <a:off x="4452" y="2931"/>
                <a:ext cx="242" cy="349"/>
              </a:xfrm>
              <a:prstGeom prst="rect">
                <a:avLst/>
              </a:prstGeom>
              <a:noFill/>
              <a:ln>
                <a:noFill/>
              </a:ln>
              <a:effectLst/>
            </p:spPr>
            <p:txBody>
              <a:bodyPr wrap="none">
                <a:spAutoFit/>
              </a:bodyPr>
              <a:lstStyle/>
              <a:p>
                <a:pPr eaLnBrk="1" hangingPunct="1">
                  <a:defRPr/>
                </a:pPr>
                <a:r>
                  <a:rPr lang="en-US" altLang="zh-CN" sz="3001" b="1" i="1">
                    <a:effectLst>
                      <a:outerShdw blurRad="38100" dist="38100" dir="2700000" algn="tl">
                        <a:srgbClr val="C0C0C0"/>
                      </a:outerShdw>
                    </a:effectLst>
                    <a:latin typeface="Times New Roman" panose="02020603050405020304" pitchFamily="18" charset="0"/>
                  </a:rPr>
                  <a:t>f</a:t>
                </a:r>
                <a:r>
                  <a:rPr lang="en-US" altLang="zh-CN" sz="3001" b="1" i="1" baseline="-25000">
                    <a:effectLst>
                      <a:outerShdw blurRad="38100" dist="38100" dir="2700000" algn="tl">
                        <a:srgbClr val="C0C0C0"/>
                      </a:outerShdw>
                    </a:effectLst>
                    <a:latin typeface="Times New Roman" panose="02020603050405020304" pitchFamily="18" charset="0"/>
                  </a:rPr>
                  <a:t>j</a:t>
                </a:r>
              </a:p>
            </p:txBody>
          </p:sp>
        </p:grpSp>
        <p:grpSp>
          <p:nvGrpSpPr>
            <p:cNvPr id="7" name="Group 62">
              <a:extLst>
                <a:ext uri="{FF2B5EF4-FFF2-40B4-BE49-F238E27FC236}">
                  <a16:creationId xmlns:a16="http://schemas.microsoft.com/office/drawing/2014/main" id="{0E608848-B305-3943-9FC9-15E709C0AFE4}"/>
                </a:ext>
              </a:extLst>
            </p:cNvPr>
            <p:cNvGrpSpPr>
              <a:grpSpLocks/>
            </p:cNvGrpSpPr>
            <p:nvPr/>
          </p:nvGrpSpPr>
          <p:grpSpPr bwMode="auto">
            <a:xfrm>
              <a:off x="1614488" y="5300663"/>
              <a:ext cx="6985000" cy="358775"/>
              <a:chOff x="1063" y="3113"/>
              <a:chExt cx="4400" cy="226"/>
            </a:xfrm>
          </p:grpSpPr>
          <p:sp>
            <p:nvSpPr>
              <p:cNvPr id="23" name="Line 63">
                <a:extLst>
                  <a:ext uri="{FF2B5EF4-FFF2-40B4-BE49-F238E27FC236}">
                    <a16:creationId xmlns:a16="http://schemas.microsoft.com/office/drawing/2014/main" id="{A7582254-E7DD-3A4C-BE96-DF2C7B3E86A1}"/>
                  </a:ext>
                </a:extLst>
              </p:cNvPr>
              <p:cNvSpPr>
                <a:spLocks noChangeShapeType="1"/>
              </p:cNvSpPr>
              <p:nvPr/>
            </p:nvSpPr>
            <p:spPr bwMode="auto">
              <a:xfrm>
                <a:off x="1063" y="3249"/>
                <a:ext cx="4400" cy="0"/>
              </a:xfrm>
              <a:prstGeom prst="line">
                <a:avLst/>
              </a:prstGeom>
              <a:noFill/>
              <a:ln w="381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24" name="Line 64">
                <a:extLst>
                  <a:ext uri="{FF2B5EF4-FFF2-40B4-BE49-F238E27FC236}">
                    <a16:creationId xmlns:a16="http://schemas.microsoft.com/office/drawing/2014/main" id="{0179E9C4-D140-B947-AFFE-A2062FFAA4ED}"/>
                  </a:ext>
                </a:extLst>
              </p:cNvPr>
              <p:cNvSpPr>
                <a:spLocks noChangeShapeType="1"/>
              </p:cNvSpPr>
              <p:nvPr/>
            </p:nvSpPr>
            <p:spPr bwMode="auto">
              <a:xfrm>
                <a:off x="1834"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5" name="Line 65">
                <a:extLst>
                  <a:ext uri="{FF2B5EF4-FFF2-40B4-BE49-F238E27FC236}">
                    <a16:creationId xmlns:a16="http://schemas.microsoft.com/office/drawing/2014/main" id="{ACFA9295-1A80-A542-9B75-ED7B713366AE}"/>
                  </a:ext>
                </a:extLst>
              </p:cNvPr>
              <p:cNvSpPr>
                <a:spLocks noChangeShapeType="1"/>
              </p:cNvSpPr>
              <p:nvPr/>
            </p:nvSpPr>
            <p:spPr bwMode="auto">
              <a:xfrm>
                <a:off x="2786"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6" name="Line 66">
                <a:extLst>
                  <a:ext uri="{FF2B5EF4-FFF2-40B4-BE49-F238E27FC236}">
                    <a16:creationId xmlns:a16="http://schemas.microsoft.com/office/drawing/2014/main" id="{5B3CF0DD-A35F-B440-A614-E16ACA3DA8F3}"/>
                  </a:ext>
                </a:extLst>
              </p:cNvPr>
              <p:cNvSpPr>
                <a:spLocks noChangeShapeType="1"/>
              </p:cNvSpPr>
              <p:nvPr/>
            </p:nvSpPr>
            <p:spPr bwMode="auto">
              <a:xfrm>
                <a:off x="3648"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7" name="Line 67">
                <a:extLst>
                  <a:ext uri="{FF2B5EF4-FFF2-40B4-BE49-F238E27FC236}">
                    <a16:creationId xmlns:a16="http://schemas.microsoft.com/office/drawing/2014/main" id="{7B01FBEF-2D83-0948-AD1F-483515B2F9AC}"/>
                  </a:ext>
                </a:extLst>
              </p:cNvPr>
              <p:cNvSpPr>
                <a:spLocks noChangeShapeType="1"/>
              </p:cNvSpPr>
              <p:nvPr/>
            </p:nvSpPr>
            <p:spPr bwMode="auto">
              <a:xfrm>
                <a:off x="4510"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grpSp>
        <p:sp>
          <p:nvSpPr>
            <p:cNvPr id="8" name="Text Box 68">
              <a:extLst>
                <a:ext uri="{FF2B5EF4-FFF2-40B4-BE49-F238E27FC236}">
                  <a16:creationId xmlns:a16="http://schemas.microsoft.com/office/drawing/2014/main" id="{FBB65A44-778A-E745-8CE5-D51B437BBB88}"/>
                </a:ext>
              </a:extLst>
            </p:cNvPr>
            <p:cNvSpPr txBox="1">
              <a:spLocks noChangeArrowheads="1"/>
            </p:cNvSpPr>
            <p:nvPr/>
          </p:nvSpPr>
          <p:spPr bwMode="auto">
            <a:xfrm>
              <a:off x="2643188" y="4697413"/>
              <a:ext cx="470000" cy="554126"/>
            </a:xfrm>
            <a:prstGeom prst="rect">
              <a:avLst/>
            </a:prstGeom>
            <a:solidFill>
              <a:srgbClr val="00FFFF"/>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S</a:t>
              </a:r>
              <a:r>
                <a:rPr lang="en-US" altLang="zh-CN" sz="3001" b="1" i="1" baseline="-25000">
                  <a:effectLst>
                    <a:outerShdw blurRad="38100" dist="38100" dir="2700000" algn="tl">
                      <a:srgbClr val="FFFFFF"/>
                    </a:outerShdw>
                  </a:effectLst>
                  <a:latin typeface="Times New Roman" panose="02020603050405020304" pitchFamily="18" charset="0"/>
                </a:rPr>
                <a:t>j</a:t>
              </a:r>
            </a:p>
          </p:txBody>
        </p:sp>
        <p:sp>
          <p:nvSpPr>
            <p:cNvPr id="9" name="Text Box 69">
              <a:extLst>
                <a:ext uri="{FF2B5EF4-FFF2-40B4-BE49-F238E27FC236}">
                  <a16:creationId xmlns:a16="http://schemas.microsoft.com/office/drawing/2014/main" id="{75A67AB4-CA40-024B-99AF-5AEDAF57D9E1}"/>
                </a:ext>
              </a:extLst>
            </p:cNvPr>
            <p:cNvSpPr txBox="1">
              <a:spLocks noChangeArrowheads="1"/>
            </p:cNvSpPr>
            <p:nvPr/>
          </p:nvSpPr>
          <p:spPr bwMode="auto">
            <a:xfrm>
              <a:off x="4205288" y="4697413"/>
              <a:ext cx="383438" cy="554126"/>
            </a:xfrm>
            <a:prstGeom prst="rect">
              <a:avLst/>
            </a:prstGeom>
            <a:solidFill>
              <a:srgbClr val="00FFFF"/>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f</a:t>
              </a:r>
              <a:r>
                <a:rPr lang="en-US" altLang="zh-CN" sz="3001" b="1" i="1" baseline="-25000">
                  <a:effectLst>
                    <a:outerShdw blurRad="38100" dist="38100" dir="2700000" algn="tl">
                      <a:srgbClr val="FFFFFF"/>
                    </a:outerShdw>
                  </a:effectLst>
                  <a:latin typeface="Times New Roman" panose="02020603050405020304" pitchFamily="18" charset="0"/>
                </a:rPr>
                <a:t>j</a:t>
              </a:r>
            </a:p>
          </p:txBody>
        </p:sp>
        <p:sp>
          <p:nvSpPr>
            <p:cNvPr id="10" name="Text Box 70">
              <a:extLst>
                <a:ext uri="{FF2B5EF4-FFF2-40B4-BE49-F238E27FC236}">
                  <a16:creationId xmlns:a16="http://schemas.microsoft.com/office/drawing/2014/main" id="{CDFEA417-72DE-794E-8A3D-52F83B15B11D}"/>
                </a:ext>
              </a:extLst>
            </p:cNvPr>
            <p:cNvSpPr txBox="1">
              <a:spLocks noChangeArrowheads="1"/>
            </p:cNvSpPr>
            <p:nvPr/>
          </p:nvSpPr>
          <p:spPr bwMode="auto">
            <a:xfrm>
              <a:off x="5575300" y="4724400"/>
              <a:ext cx="470000" cy="554126"/>
            </a:xfrm>
            <a:prstGeom prst="rect">
              <a:avLst/>
            </a:prstGeom>
            <a:solidFill>
              <a:srgbClr val="00FFFF"/>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S</a:t>
              </a:r>
              <a:r>
                <a:rPr lang="en-US" altLang="zh-CN" sz="3001" b="1" i="1" baseline="-25000">
                  <a:effectLst>
                    <a:outerShdw blurRad="38100" dist="38100" dir="2700000" algn="tl">
                      <a:srgbClr val="FFFFFF"/>
                    </a:outerShdw>
                  </a:effectLst>
                  <a:latin typeface="Times New Roman" panose="02020603050405020304" pitchFamily="18" charset="0"/>
                </a:rPr>
                <a:t>i</a:t>
              </a:r>
            </a:p>
          </p:txBody>
        </p:sp>
        <p:sp>
          <p:nvSpPr>
            <p:cNvPr id="11" name="Text Box 71">
              <a:extLst>
                <a:ext uri="{FF2B5EF4-FFF2-40B4-BE49-F238E27FC236}">
                  <a16:creationId xmlns:a16="http://schemas.microsoft.com/office/drawing/2014/main" id="{8D4DB7B6-35EB-E54A-8FFD-83DF0F64AC68}"/>
                </a:ext>
              </a:extLst>
            </p:cNvPr>
            <p:cNvSpPr txBox="1">
              <a:spLocks noChangeArrowheads="1"/>
            </p:cNvSpPr>
            <p:nvPr/>
          </p:nvSpPr>
          <p:spPr bwMode="auto">
            <a:xfrm>
              <a:off x="6943725" y="4724400"/>
              <a:ext cx="383438" cy="554126"/>
            </a:xfrm>
            <a:prstGeom prst="rect">
              <a:avLst/>
            </a:prstGeom>
            <a:solidFill>
              <a:srgbClr val="00FFFF"/>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f</a:t>
              </a:r>
              <a:r>
                <a:rPr lang="en-US" altLang="zh-CN" sz="3001" b="1" i="1" baseline="-25000">
                  <a:effectLst>
                    <a:outerShdw blurRad="38100" dist="38100" dir="2700000" algn="tl">
                      <a:srgbClr val="FFFFFF"/>
                    </a:outerShdw>
                  </a:effectLst>
                  <a:latin typeface="Times New Roman" panose="02020603050405020304" pitchFamily="18" charset="0"/>
                </a:rPr>
                <a:t>i</a:t>
              </a:r>
            </a:p>
          </p:txBody>
        </p:sp>
        <p:grpSp>
          <p:nvGrpSpPr>
            <p:cNvPr id="12" name="Group 84">
              <a:extLst>
                <a:ext uri="{FF2B5EF4-FFF2-40B4-BE49-F238E27FC236}">
                  <a16:creationId xmlns:a16="http://schemas.microsoft.com/office/drawing/2014/main" id="{DB209E98-489D-F547-9351-062AA1964D43}"/>
                </a:ext>
              </a:extLst>
            </p:cNvPr>
            <p:cNvGrpSpPr>
              <a:grpSpLocks/>
            </p:cNvGrpSpPr>
            <p:nvPr/>
          </p:nvGrpSpPr>
          <p:grpSpPr bwMode="auto">
            <a:xfrm>
              <a:off x="1614488" y="5805488"/>
              <a:ext cx="6985000" cy="863600"/>
              <a:chOff x="1063" y="3657"/>
              <a:chExt cx="4400" cy="544"/>
            </a:xfrm>
          </p:grpSpPr>
          <p:grpSp>
            <p:nvGrpSpPr>
              <p:cNvPr id="13" name="Group 74">
                <a:extLst>
                  <a:ext uri="{FF2B5EF4-FFF2-40B4-BE49-F238E27FC236}">
                    <a16:creationId xmlns:a16="http://schemas.microsoft.com/office/drawing/2014/main" id="{2F3349DE-1F9F-9F47-8018-E5EA1A5663F7}"/>
                  </a:ext>
                </a:extLst>
              </p:cNvPr>
              <p:cNvGrpSpPr>
                <a:grpSpLocks/>
              </p:cNvGrpSpPr>
              <p:nvPr/>
            </p:nvGrpSpPr>
            <p:grpSpPr bwMode="auto">
              <a:xfrm>
                <a:off x="1063" y="3975"/>
                <a:ext cx="4400" cy="226"/>
                <a:chOff x="1063" y="3113"/>
                <a:chExt cx="4400" cy="226"/>
              </a:xfrm>
            </p:grpSpPr>
            <p:sp>
              <p:nvSpPr>
                <p:cNvPr id="18" name="Line 75">
                  <a:extLst>
                    <a:ext uri="{FF2B5EF4-FFF2-40B4-BE49-F238E27FC236}">
                      <a16:creationId xmlns:a16="http://schemas.microsoft.com/office/drawing/2014/main" id="{F0A2E0D4-52AE-6C47-9E9A-BAD1C83DBA1D}"/>
                    </a:ext>
                  </a:extLst>
                </p:cNvPr>
                <p:cNvSpPr>
                  <a:spLocks noChangeShapeType="1"/>
                </p:cNvSpPr>
                <p:nvPr/>
              </p:nvSpPr>
              <p:spPr bwMode="auto">
                <a:xfrm>
                  <a:off x="1063" y="3249"/>
                  <a:ext cx="4400" cy="0"/>
                </a:xfrm>
                <a:prstGeom prst="line">
                  <a:avLst/>
                </a:prstGeom>
                <a:noFill/>
                <a:ln w="381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a:lstStyle/>
                <a:p>
                  <a:endParaRPr lang="en-CN"/>
                </a:p>
              </p:txBody>
            </p:sp>
            <p:sp>
              <p:nvSpPr>
                <p:cNvPr id="19" name="Line 76">
                  <a:extLst>
                    <a:ext uri="{FF2B5EF4-FFF2-40B4-BE49-F238E27FC236}">
                      <a16:creationId xmlns:a16="http://schemas.microsoft.com/office/drawing/2014/main" id="{B6003308-7AE1-D24F-A4BA-4E0F593ADD25}"/>
                    </a:ext>
                  </a:extLst>
                </p:cNvPr>
                <p:cNvSpPr>
                  <a:spLocks noChangeShapeType="1"/>
                </p:cNvSpPr>
                <p:nvPr/>
              </p:nvSpPr>
              <p:spPr bwMode="auto">
                <a:xfrm>
                  <a:off x="1834"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0" name="Line 77">
                  <a:extLst>
                    <a:ext uri="{FF2B5EF4-FFF2-40B4-BE49-F238E27FC236}">
                      <a16:creationId xmlns:a16="http://schemas.microsoft.com/office/drawing/2014/main" id="{D455E00F-3D8A-DF4E-9F52-36E77310641A}"/>
                    </a:ext>
                  </a:extLst>
                </p:cNvPr>
                <p:cNvSpPr>
                  <a:spLocks noChangeShapeType="1"/>
                </p:cNvSpPr>
                <p:nvPr/>
              </p:nvSpPr>
              <p:spPr bwMode="auto">
                <a:xfrm>
                  <a:off x="2786"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1" name="Line 78">
                  <a:extLst>
                    <a:ext uri="{FF2B5EF4-FFF2-40B4-BE49-F238E27FC236}">
                      <a16:creationId xmlns:a16="http://schemas.microsoft.com/office/drawing/2014/main" id="{646473F5-5D13-FD49-8758-4FB723825DA8}"/>
                    </a:ext>
                  </a:extLst>
                </p:cNvPr>
                <p:cNvSpPr>
                  <a:spLocks noChangeShapeType="1"/>
                </p:cNvSpPr>
                <p:nvPr/>
              </p:nvSpPr>
              <p:spPr bwMode="auto">
                <a:xfrm>
                  <a:off x="3648"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sp>
              <p:nvSpPr>
                <p:cNvPr id="22" name="Line 79">
                  <a:extLst>
                    <a:ext uri="{FF2B5EF4-FFF2-40B4-BE49-F238E27FC236}">
                      <a16:creationId xmlns:a16="http://schemas.microsoft.com/office/drawing/2014/main" id="{CCFC868F-1651-AF44-97F0-8F0A8CF282AA}"/>
                    </a:ext>
                  </a:extLst>
                </p:cNvPr>
                <p:cNvSpPr>
                  <a:spLocks noChangeShapeType="1"/>
                </p:cNvSpPr>
                <p:nvPr/>
              </p:nvSpPr>
              <p:spPr bwMode="auto">
                <a:xfrm>
                  <a:off x="4510" y="3113"/>
                  <a:ext cx="0" cy="226"/>
                </a:xfrm>
                <a:prstGeom prst="line">
                  <a:avLst/>
                </a:prstGeom>
                <a:noFill/>
                <a:ln w="3810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en-CN"/>
                </a:p>
              </p:txBody>
            </p:sp>
          </p:grpSp>
          <p:sp>
            <p:nvSpPr>
              <p:cNvPr id="14" name="Text Box 80">
                <a:extLst>
                  <a:ext uri="{FF2B5EF4-FFF2-40B4-BE49-F238E27FC236}">
                    <a16:creationId xmlns:a16="http://schemas.microsoft.com/office/drawing/2014/main" id="{AE4A740C-9C55-4B48-9C3B-07074C6E59D5}"/>
                  </a:ext>
                </a:extLst>
              </p:cNvPr>
              <p:cNvSpPr txBox="1">
                <a:spLocks noChangeArrowheads="1"/>
              </p:cNvSpPr>
              <p:nvPr/>
            </p:nvSpPr>
            <p:spPr bwMode="auto">
              <a:xfrm>
                <a:off x="1698" y="3657"/>
                <a:ext cx="296" cy="349"/>
              </a:xfrm>
              <a:prstGeom prst="rect">
                <a:avLst/>
              </a:prstGeom>
              <a:solidFill>
                <a:srgbClr val="FF0000"/>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S</a:t>
                </a:r>
                <a:r>
                  <a:rPr lang="en-US" altLang="zh-CN" sz="3001" b="1" i="1" baseline="-25000">
                    <a:effectLst>
                      <a:outerShdw blurRad="38100" dist="38100" dir="2700000" algn="tl">
                        <a:srgbClr val="FFFFFF"/>
                      </a:outerShdw>
                    </a:effectLst>
                    <a:latin typeface="Times New Roman" panose="02020603050405020304" pitchFamily="18" charset="0"/>
                  </a:rPr>
                  <a:t>i</a:t>
                </a:r>
              </a:p>
            </p:txBody>
          </p:sp>
          <p:sp>
            <p:nvSpPr>
              <p:cNvPr id="15" name="Text Box 81">
                <a:extLst>
                  <a:ext uri="{FF2B5EF4-FFF2-40B4-BE49-F238E27FC236}">
                    <a16:creationId xmlns:a16="http://schemas.microsoft.com/office/drawing/2014/main" id="{1E926B63-B2FF-5A47-9A12-99738C209B52}"/>
                  </a:ext>
                </a:extLst>
              </p:cNvPr>
              <p:cNvSpPr txBox="1">
                <a:spLocks noChangeArrowheads="1"/>
              </p:cNvSpPr>
              <p:nvPr/>
            </p:nvSpPr>
            <p:spPr bwMode="auto">
              <a:xfrm>
                <a:off x="2682" y="3657"/>
                <a:ext cx="296" cy="349"/>
              </a:xfrm>
              <a:prstGeom prst="rect">
                <a:avLst/>
              </a:prstGeom>
              <a:solidFill>
                <a:srgbClr val="FF0000"/>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S</a:t>
                </a:r>
                <a:r>
                  <a:rPr lang="en-US" altLang="zh-CN" sz="3001" b="1" i="1" baseline="-25000">
                    <a:effectLst>
                      <a:outerShdw blurRad="38100" dist="38100" dir="2700000" algn="tl">
                        <a:srgbClr val="FFFFFF"/>
                      </a:outerShdw>
                    </a:effectLst>
                    <a:latin typeface="Times New Roman" panose="02020603050405020304" pitchFamily="18" charset="0"/>
                  </a:rPr>
                  <a:t>j</a:t>
                </a:r>
              </a:p>
            </p:txBody>
          </p:sp>
          <p:sp>
            <p:nvSpPr>
              <p:cNvPr id="16" name="Text Box 82">
                <a:extLst>
                  <a:ext uri="{FF2B5EF4-FFF2-40B4-BE49-F238E27FC236}">
                    <a16:creationId xmlns:a16="http://schemas.microsoft.com/office/drawing/2014/main" id="{E58BC1F3-B86B-9F46-8D8E-BF0C5FCD81A1}"/>
                  </a:ext>
                </a:extLst>
              </p:cNvPr>
              <p:cNvSpPr txBox="1">
                <a:spLocks noChangeArrowheads="1"/>
              </p:cNvSpPr>
              <p:nvPr/>
            </p:nvSpPr>
            <p:spPr bwMode="auto">
              <a:xfrm>
                <a:off x="3537" y="3674"/>
                <a:ext cx="242" cy="349"/>
              </a:xfrm>
              <a:prstGeom prst="rect">
                <a:avLst/>
              </a:prstGeom>
              <a:solidFill>
                <a:srgbClr val="FF0000"/>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f</a:t>
                </a:r>
                <a:r>
                  <a:rPr lang="en-US" altLang="zh-CN" sz="3001" b="1" i="1" baseline="-25000">
                    <a:effectLst>
                      <a:outerShdw blurRad="38100" dist="38100" dir="2700000" algn="tl">
                        <a:srgbClr val="FFFFFF"/>
                      </a:outerShdw>
                    </a:effectLst>
                    <a:latin typeface="Times New Roman" panose="02020603050405020304" pitchFamily="18" charset="0"/>
                  </a:rPr>
                  <a:t>i</a:t>
                </a:r>
              </a:p>
            </p:txBody>
          </p:sp>
          <p:sp>
            <p:nvSpPr>
              <p:cNvPr id="17" name="Text Box 83">
                <a:extLst>
                  <a:ext uri="{FF2B5EF4-FFF2-40B4-BE49-F238E27FC236}">
                    <a16:creationId xmlns:a16="http://schemas.microsoft.com/office/drawing/2014/main" id="{6E91BC4A-9A3F-224E-81CF-CC6752AC3D82}"/>
                  </a:ext>
                </a:extLst>
              </p:cNvPr>
              <p:cNvSpPr txBox="1">
                <a:spLocks noChangeArrowheads="1"/>
              </p:cNvSpPr>
              <p:nvPr/>
            </p:nvSpPr>
            <p:spPr bwMode="auto">
              <a:xfrm>
                <a:off x="4407" y="3674"/>
                <a:ext cx="242" cy="349"/>
              </a:xfrm>
              <a:prstGeom prst="rect">
                <a:avLst/>
              </a:prstGeom>
              <a:solidFill>
                <a:srgbClr val="FF0000"/>
              </a:solidFill>
              <a:ln>
                <a:noFill/>
              </a:ln>
              <a:effectLst/>
            </p:spPr>
            <p:txBody>
              <a:bodyPr wrap="none">
                <a:spAutoFit/>
              </a:bodyPr>
              <a:lstStyle/>
              <a:p>
                <a:pPr eaLnBrk="1" hangingPunct="1">
                  <a:defRPr/>
                </a:pPr>
                <a:r>
                  <a:rPr lang="en-US" altLang="zh-CN" sz="3001" b="1" i="1">
                    <a:effectLst>
                      <a:outerShdw blurRad="38100" dist="38100" dir="2700000" algn="tl">
                        <a:srgbClr val="FFFFFF"/>
                      </a:outerShdw>
                    </a:effectLst>
                    <a:latin typeface="Times New Roman" panose="02020603050405020304" pitchFamily="18" charset="0"/>
                  </a:rPr>
                  <a:t>f</a:t>
                </a:r>
                <a:r>
                  <a:rPr lang="en-US" altLang="zh-CN" sz="3001" b="1" i="1" baseline="-25000">
                    <a:effectLst>
                      <a:outerShdw blurRad="38100" dist="38100" dir="2700000" algn="tl">
                        <a:srgbClr val="FFFFFF"/>
                      </a:outerShdw>
                    </a:effectLst>
                    <a:latin typeface="Times New Roman" panose="02020603050405020304" pitchFamily="18" charset="0"/>
                  </a:rPr>
                  <a:t>j</a:t>
                </a:r>
              </a:p>
            </p:txBody>
          </p:sp>
        </p:grpSp>
      </p:grpSp>
    </p:spTree>
    <p:extLst>
      <p:ext uri="{BB962C8B-B14F-4D97-AF65-F5344CB8AC3E}">
        <p14:creationId xmlns:p14="http://schemas.microsoft.com/office/powerpoint/2010/main" val="33340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3"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2EBAF-711B-8E45-8463-AED6F293973F}"/>
              </a:ext>
            </a:extLst>
          </p:cNvPr>
          <p:cNvSpPr>
            <a:spLocks noGrp="1"/>
          </p:cNvSpPr>
          <p:nvPr>
            <p:ph type="title"/>
          </p:nvPr>
        </p:nvSpPr>
        <p:spPr/>
        <p:txBody>
          <a:bodyPr/>
          <a:lstStyle/>
          <a:p>
            <a:r>
              <a:rPr lang="en-CN" dirty="0"/>
              <a:t>问题的定义</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3859C4-2F9B-394C-97AD-97878CA687AC}"/>
                  </a:ext>
                </a:extLst>
              </p:cNvPr>
              <p:cNvSpPr>
                <a:spLocks noGrp="1" noChangeArrowheads="1"/>
              </p:cNvSpPr>
              <p:nvPr>
                <p:ph idx="1"/>
              </p:nvPr>
            </p:nvSpPr>
            <p:spPr>
              <a:xfrm>
                <a:off x="463550" y="1412778"/>
                <a:ext cx="9504363" cy="2447925"/>
              </a:xfrm>
              <a:solidFill>
                <a:srgbClr val="FFFFFF"/>
              </a:solidFill>
            </p:spPr>
            <p:txBody>
              <a:bodyPr/>
              <a:lstStyle/>
              <a:p>
                <a:pPr lvl="1" algn="just" eaLnBrk="1" hangingPunct="1">
                  <a:defRPr/>
                </a:pPr>
                <a:r>
                  <a:rPr lang="zh-CN" altLang="en-US" sz="2801" dirty="0">
                    <a:solidFill>
                      <a:srgbClr val="0000CC"/>
                    </a:solidFill>
                    <a:latin typeface="Times New Roman" panose="02020603050405020304" pitchFamily="18" charset="0"/>
                    <a:cs typeface="Times New Roman" panose="02020603050405020304" pitchFamily="18" charset="0"/>
                  </a:rPr>
                  <a:t>输入：</a:t>
                </a:r>
                <a:r>
                  <a:rPr lang="en-US" altLang="zh-CN" sz="2801" i="1" dirty="0">
                    <a:solidFill>
                      <a:srgbClr val="0000CC"/>
                    </a:solidFill>
                    <a:latin typeface="Times New Roman" panose="02020603050405020304" pitchFamily="18" charset="0"/>
                    <a:cs typeface="Times New Roman" panose="02020603050405020304" pitchFamily="18" charset="0"/>
                  </a:rPr>
                  <a:t>S={a</a:t>
                </a:r>
                <a:r>
                  <a:rPr lang="en-US" altLang="zh-CN" sz="2801" i="1" baseline="-25000" dirty="0">
                    <a:solidFill>
                      <a:srgbClr val="0000CC"/>
                    </a:solidFill>
                    <a:latin typeface="Times New Roman" panose="02020603050405020304" pitchFamily="18" charset="0"/>
                    <a:cs typeface="Times New Roman" panose="02020603050405020304" pitchFamily="18" charset="0"/>
                  </a:rPr>
                  <a:t>1</a:t>
                </a:r>
                <a:r>
                  <a:rPr lang="en-US" altLang="zh-CN" sz="2801" i="1" dirty="0">
                    <a:solidFill>
                      <a:srgbClr val="0000CC"/>
                    </a:solidFill>
                    <a:latin typeface="Times New Roman" panose="02020603050405020304" pitchFamily="18" charset="0"/>
                    <a:cs typeface="Times New Roman" panose="02020603050405020304" pitchFamily="18" charset="0"/>
                  </a:rPr>
                  <a:t>, a</a:t>
                </a:r>
                <a:r>
                  <a:rPr lang="en-US" altLang="zh-CN" sz="2801" i="1" baseline="-25000" dirty="0">
                    <a:solidFill>
                      <a:srgbClr val="0000CC"/>
                    </a:solidFill>
                    <a:latin typeface="Times New Roman" panose="02020603050405020304" pitchFamily="18" charset="0"/>
                    <a:cs typeface="Times New Roman" panose="02020603050405020304" pitchFamily="18" charset="0"/>
                  </a:rPr>
                  <a:t>2</a:t>
                </a:r>
                <a:r>
                  <a:rPr lang="en-US" altLang="zh-CN" sz="2801" i="1" dirty="0">
                    <a:solidFill>
                      <a:srgbClr val="0000CC"/>
                    </a:solidFill>
                    <a:latin typeface="Times New Roman" panose="02020603050405020304" pitchFamily="18" charset="0"/>
                    <a:cs typeface="Times New Roman" panose="02020603050405020304" pitchFamily="18" charset="0"/>
                  </a:rPr>
                  <a:t>, …, a</a:t>
                </a:r>
                <a:r>
                  <a:rPr lang="en-US" altLang="zh-CN" sz="2801" i="1" baseline="-25000" dirty="0">
                    <a:solidFill>
                      <a:srgbClr val="0000CC"/>
                    </a:solidFill>
                    <a:latin typeface="Times New Roman" panose="02020603050405020304" pitchFamily="18" charset="0"/>
                    <a:cs typeface="Times New Roman" panose="02020603050405020304" pitchFamily="18" charset="0"/>
                  </a:rPr>
                  <a:t>n</a:t>
                </a:r>
                <a:r>
                  <a:rPr lang="en-US" altLang="zh-CN" sz="2801" i="1" dirty="0">
                    <a:solidFill>
                      <a:srgbClr val="0000CC"/>
                    </a:solidFill>
                    <a:latin typeface="Times New Roman" panose="02020603050405020304" pitchFamily="18" charset="0"/>
                    <a:cs typeface="Times New Roman" panose="02020603050405020304" pitchFamily="18" charset="0"/>
                  </a:rPr>
                  <a:t>}，F</a:t>
                </a:r>
                <a:r>
                  <a:rPr lang="en-US" altLang="zh-CN" sz="2801" dirty="0">
                    <a:solidFill>
                      <a:srgbClr val="0000CC"/>
                    </a:solidFill>
                    <a:latin typeface="Times New Roman" panose="02020603050405020304" pitchFamily="18" charset="0"/>
                    <a:cs typeface="Times New Roman" panose="02020603050405020304" pitchFamily="18" charset="0"/>
                  </a:rPr>
                  <a:t>={ [</a:t>
                </a:r>
                <a:r>
                  <a:rPr lang="en-US" altLang="zh-CN" sz="2801" i="1" dirty="0" err="1">
                    <a:solidFill>
                      <a:srgbClr val="0000CC"/>
                    </a:solidFill>
                    <a:latin typeface="Times New Roman" panose="02020603050405020304" pitchFamily="18" charset="0"/>
                    <a:cs typeface="Times New Roman" panose="02020603050405020304" pitchFamily="18" charset="0"/>
                  </a:rPr>
                  <a:t>s</a:t>
                </a:r>
                <a:r>
                  <a:rPr lang="en-US" altLang="zh-CN" sz="2801" i="1" baseline="-30000" dirty="0" err="1">
                    <a:solidFill>
                      <a:srgbClr val="0000CC"/>
                    </a:solidFill>
                    <a:latin typeface="Times New Roman" panose="02020603050405020304" pitchFamily="18" charset="0"/>
                    <a:cs typeface="Times New Roman" panose="02020603050405020304" pitchFamily="18" charset="0"/>
                  </a:rPr>
                  <a:t>i，</a:t>
                </a:r>
                <a:r>
                  <a:rPr lang="en-US" altLang="zh-CN" sz="2801" i="1" dirty="0" err="1">
                    <a:solidFill>
                      <a:srgbClr val="0000CC"/>
                    </a:solidFill>
                    <a:latin typeface="Times New Roman" panose="02020603050405020304" pitchFamily="18" charset="0"/>
                    <a:cs typeface="Times New Roman" panose="02020603050405020304" pitchFamily="18" charset="0"/>
                  </a:rPr>
                  <a:t>f</a:t>
                </a:r>
                <a:r>
                  <a:rPr lang="en-US" altLang="zh-CN" sz="2801" i="1" baseline="-30000" dirty="0" err="1">
                    <a:solidFill>
                      <a:srgbClr val="0000CC"/>
                    </a:solidFill>
                    <a:latin typeface="Times New Roman" panose="02020603050405020304" pitchFamily="18" charset="0"/>
                    <a:cs typeface="Times New Roman" panose="02020603050405020304" pitchFamily="18" charset="0"/>
                  </a:rPr>
                  <a:t>i</a:t>
                </a:r>
                <a:r>
                  <a:rPr lang="en-US" altLang="zh-CN" sz="2801" dirty="0">
                    <a:solidFill>
                      <a:srgbClr val="0000CC"/>
                    </a:solidFill>
                    <a:latin typeface="Times New Roman" panose="02020603050405020304" pitchFamily="18" charset="0"/>
                    <a:cs typeface="Times New Roman" panose="02020603050405020304" pitchFamily="18" charset="0"/>
                  </a:rPr>
                  <a:t>] }，</a:t>
                </a:r>
                <a:r>
                  <a:rPr lang="en-US" altLang="zh-CN" sz="2801" i="1" dirty="0">
                    <a:solidFill>
                      <a:srgbClr val="0000CC"/>
                    </a:solidFill>
                    <a:latin typeface="Times New Roman" panose="02020603050405020304" pitchFamily="18" charset="0"/>
                    <a:cs typeface="Times New Roman" panose="02020603050405020304" pitchFamily="18" charset="0"/>
                  </a:rPr>
                  <a:t>1</a:t>
                </a:r>
                <a14:m>
                  <m:oMath xmlns:m="http://schemas.openxmlformats.org/officeDocument/2006/math">
                    <m:r>
                      <a:rPr lang="en-US" altLang="zh-CN" sz="280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801" i="1" dirty="0">
                    <a:solidFill>
                      <a:srgbClr val="0000CC"/>
                    </a:solidFill>
                    <a:latin typeface="Times New Roman" panose="02020603050405020304" pitchFamily="18" charset="0"/>
                    <a:cs typeface="Times New Roman" panose="02020603050405020304" pitchFamily="18" charset="0"/>
                  </a:rPr>
                  <a:t>i</a:t>
                </a:r>
                <a14:m>
                  <m:oMath xmlns:m="http://schemas.openxmlformats.org/officeDocument/2006/math">
                    <m:r>
                      <a:rPr lang="en-US" altLang="zh-CN" sz="2801" i="1">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801" i="1" dirty="0">
                    <a:solidFill>
                      <a:srgbClr val="0000CC"/>
                    </a:solidFill>
                    <a:latin typeface="Times New Roman" panose="02020603050405020304" pitchFamily="18" charset="0"/>
                    <a:cs typeface="Times New Roman" panose="02020603050405020304" pitchFamily="18" charset="0"/>
                  </a:rPr>
                  <a:t>n</a:t>
                </a:r>
                <a:endParaRPr lang="en-US" altLang="zh-CN" sz="2801" dirty="0">
                  <a:solidFill>
                    <a:srgbClr val="0000CC"/>
                  </a:solidFill>
                  <a:latin typeface="Times New Roman" panose="02020603050405020304" pitchFamily="18" charset="0"/>
                  <a:cs typeface="Times New Roman" panose="02020603050405020304" pitchFamily="18" charset="0"/>
                </a:endParaRPr>
              </a:p>
              <a:p>
                <a:pPr lvl="1" eaLnBrk="1" hangingPunct="1">
                  <a:defRPr/>
                </a:pPr>
                <a:r>
                  <a:rPr lang="zh-CN" altLang="en-US" sz="2801" dirty="0">
                    <a:solidFill>
                      <a:srgbClr val="0000CC"/>
                    </a:solidFill>
                    <a:latin typeface="Times New Roman" panose="02020603050405020304" pitchFamily="18" charset="0"/>
                    <a:cs typeface="Times New Roman" panose="02020603050405020304" pitchFamily="18" charset="0"/>
                  </a:rPr>
                  <a:t>输出：</a:t>
                </a:r>
                <a:r>
                  <a:rPr lang="en-US" altLang="zh-CN" sz="2801" i="1" dirty="0">
                    <a:solidFill>
                      <a:srgbClr val="0000CC"/>
                    </a:solidFill>
                    <a:latin typeface="Times New Roman" panose="02020603050405020304" pitchFamily="18" charset="0"/>
                    <a:cs typeface="Times New Roman" panose="02020603050405020304" pitchFamily="18" charset="0"/>
                  </a:rPr>
                  <a:t>S</a:t>
                </a:r>
                <a:r>
                  <a:rPr lang="zh-CN" altLang="en-US" sz="2801" dirty="0">
                    <a:solidFill>
                      <a:srgbClr val="0000CC"/>
                    </a:solidFill>
                    <a:latin typeface="Times New Roman" panose="02020603050405020304" pitchFamily="18" charset="0"/>
                    <a:cs typeface="Times New Roman" panose="02020603050405020304" pitchFamily="18" charset="0"/>
                  </a:rPr>
                  <a:t>的最大相容活动集合 （相容活动数目最多）</a:t>
                </a:r>
              </a:p>
            </p:txBody>
          </p:sp>
        </mc:Choice>
        <mc:Fallback xmlns="">
          <p:sp>
            <p:nvSpPr>
              <p:cNvPr id="4" name="Rectangle 3">
                <a:extLst>
                  <a:ext uri="{FF2B5EF4-FFF2-40B4-BE49-F238E27FC236}">
                    <a16:creationId xmlns:a16="http://schemas.microsoft.com/office/drawing/2014/main" id="{6C3859C4-2F9B-394C-97AD-97878CA687AC}"/>
                  </a:ext>
                </a:extLst>
              </p:cNvPr>
              <p:cNvSpPr>
                <a:spLocks noGrp="1" noRot="1" noChangeAspect="1" noMove="1" noResize="1" noEditPoints="1" noAdjustHandles="1" noChangeArrowheads="1" noChangeShapeType="1" noTextEdit="1"/>
              </p:cNvSpPr>
              <p:nvPr>
                <p:ph idx="1"/>
              </p:nvPr>
            </p:nvSpPr>
            <p:spPr>
              <a:xfrm>
                <a:off x="463550" y="1412778"/>
                <a:ext cx="9504363" cy="2447925"/>
              </a:xfrm>
              <a:blipFill>
                <a:blip r:embed="rId2"/>
                <a:stretch>
                  <a:fillRect t="-1554"/>
                </a:stretch>
              </a:blipFill>
            </p:spPr>
            <p:txBody>
              <a:bodyPr/>
              <a:lstStyle/>
              <a:p>
                <a:r>
                  <a:rPr lang="en-CN">
                    <a:noFill/>
                  </a:rPr>
                  <a:t> </a:t>
                </a:r>
              </a:p>
            </p:txBody>
          </p:sp>
        </mc:Fallback>
      </mc:AlternateContent>
      <p:sp>
        <p:nvSpPr>
          <p:cNvPr id="5" name="Rectangle 4">
            <a:extLst>
              <a:ext uri="{FF2B5EF4-FFF2-40B4-BE49-F238E27FC236}">
                <a16:creationId xmlns:a16="http://schemas.microsoft.com/office/drawing/2014/main" id="{6CAD5ED4-9437-8D41-B586-1020FF5C15F9}"/>
              </a:ext>
            </a:extLst>
          </p:cNvPr>
          <p:cNvSpPr>
            <a:spLocks noChangeArrowheads="1"/>
          </p:cNvSpPr>
          <p:nvPr/>
        </p:nvSpPr>
        <p:spPr bwMode="auto">
          <a:xfrm>
            <a:off x="1471092" y="3645024"/>
            <a:ext cx="6264696" cy="1944216"/>
          </a:xfrm>
          <a:prstGeom prst="rect">
            <a:avLst/>
          </a:prstGeom>
          <a:solidFill>
            <a:srgbClr val="00FFFF"/>
          </a:solidFill>
          <a:ln>
            <a:noFill/>
          </a:ln>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20000"/>
              </a:spcBef>
              <a:defRPr/>
            </a:pPr>
            <a:r>
              <a:rPr lang="zh-CN" altLang="en-US" sz="2400" b="1" dirty="0">
                <a:solidFill>
                  <a:srgbClr val="FF0000"/>
                </a:solidFill>
                <a:latin typeface="SimSun" panose="02010600030101010101" pitchFamily="2" charset="-122"/>
                <a:ea typeface="SimSun" panose="02010600030101010101" pitchFamily="2" charset="-122"/>
              </a:rPr>
              <a:t>为了选择最多的相容活动，可能的贪心思想</a:t>
            </a:r>
            <a:r>
              <a:rPr lang="en-US" altLang="zh-CN" sz="2400" b="1" dirty="0">
                <a:solidFill>
                  <a:srgbClr val="FF0000"/>
                </a:solidFill>
                <a:latin typeface="SimSun" panose="02010600030101010101" pitchFamily="2" charset="-122"/>
                <a:ea typeface="SimSun" panose="02010600030101010101" pitchFamily="2" charset="-122"/>
              </a:rPr>
              <a:t>:</a:t>
            </a:r>
          </a:p>
          <a:p>
            <a:pPr algn="just">
              <a:spcBef>
                <a:spcPct val="20000"/>
              </a:spcBef>
              <a:defRPr/>
            </a:pPr>
            <a:r>
              <a:rPr lang="en-US" altLang="zh-CN" sz="2400" b="1" dirty="0">
                <a:solidFill>
                  <a:srgbClr val="FF0000"/>
                </a:solidFill>
                <a:latin typeface="SimSun" panose="02010600030101010101" pitchFamily="2" charset="-122"/>
                <a:ea typeface="SimSun" panose="02010600030101010101" pitchFamily="2" charset="-122"/>
              </a:rPr>
              <a:t>1</a:t>
            </a:r>
            <a:r>
              <a:rPr lang="zh-CN" altLang="en-US" sz="2400" b="1" dirty="0">
                <a:solidFill>
                  <a:srgbClr val="FF0000"/>
                </a:solidFill>
                <a:latin typeface="SimSun" panose="02010600030101010101" pitchFamily="2" charset="-122"/>
                <a:ea typeface="SimSun" panose="02010600030101010101" pitchFamily="2" charset="-122"/>
              </a:rPr>
              <a:t>）结束时间</a:t>
            </a:r>
            <a:r>
              <a:rPr lang="en-US" altLang="zh-CN" sz="2400" b="1" dirty="0">
                <a:solidFill>
                  <a:srgbClr val="FF0000"/>
                </a:solidFill>
                <a:latin typeface="SimSun" panose="02010600030101010101" pitchFamily="2" charset="-122"/>
                <a:ea typeface="SimSun" panose="02010600030101010101" pitchFamily="2" charset="-122"/>
              </a:rPr>
              <a:t>f</a:t>
            </a:r>
            <a:r>
              <a:rPr lang="en-US" altLang="zh-CN" sz="2400" b="1" baseline="-30000" dirty="0">
                <a:solidFill>
                  <a:srgbClr val="FF0000"/>
                </a:solidFill>
                <a:latin typeface="SimSun" panose="02010600030101010101" pitchFamily="2" charset="-122"/>
                <a:ea typeface="SimSun" panose="02010600030101010101" pitchFamily="2" charset="-122"/>
              </a:rPr>
              <a:t>i</a:t>
            </a:r>
            <a:r>
              <a:rPr lang="zh-CN" altLang="en-US" sz="2400" b="1" dirty="0">
                <a:solidFill>
                  <a:srgbClr val="FF0000"/>
                </a:solidFill>
                <a:latin typeface="SimSun" panose="02010600030101010101" pitchFamily="2" charset="-122"/>
                <a:ea typeface="SimSun" panose="02010600030101010101" pitchFamily="2" charset="-122"/>
              </a:rPr>
              <a:t>最早的活动优先</a:t>
            </a:r>
            <a:r>
              <a:rPr lang="en-US" altLang="zh-CN" sz="2400" b="1" dirty="0">
                <a:solidFill>
                  <a:srgbClr val="FF0000"/>
                </a:solidFill>
                <a:latin typeface="SimSun" panose="02010600030101010101" pitchFamily="2" charset="-122"/>
                <a:ea typeface="SimSun" panose="02010600030101010101" pitchFamily="2" charset="-122"/>
              </a:rPr>
              <a:t>?</a:t>
            </a:r>
          </a:p>
          <a:p>
            <a:pPr algn="just">
              <a:spcBef>
                <a:spcPct val="20000"/>
              </a:spcBef>
              <a:defRPr/>
            </a:pPr>
            <a:r>
              <a:rPr lang="en-US" altLang="zh-CN" sz="2400" b="1" dirty="0">
                <a:solidFill>
                  <a:srgbClr val="FF0000"/>
                </a:solidFill>
                <a:latin typeface="SimSun" panose="02010600030101010101" pitchFamily="2" charset="-122"/>
                <a:ea typeface="SimSun" panose="02010600030101010101" pitchFamily="2" charset="-122"/>
              </a:rPr>
              <a:t>2</a:t>
            </a:r>
            <a:r>
              <a:rPr lang="zh-CN" altLang="en-US" sz="2400" b="1" dirty="0">
                <a:solidFill>
                  <a:srgbClr val="FF0000"/>
                </a:solidFill>
                <a:latin typeface="SimSun" panose="02010600030101010101" pitchFamily="2" charset="-122"/>
                <a:ea typeface="SimSun" panose="02010600030101010101" pitchFamily="2" charset="-122"/>
              </a:rPr>
              <a:t>）开始时间</a:t>
            </a:r>
            <a:r>
              <a:rPr lang="en-US" altLang="zh-CN" sz="2400" b="1" dirty="0" err="1">
                <a:solidFill>
                  <a:srgbClr val="FF0000"/>
                </a:solidFill>
                <a:latin typeface="SimSun" panose="02010600030101010101" pitchFamily="2" charset="-122"/>
                <a:ea typeface="SimSun" panose="02010600030101010101" pitchFamily="2" charset="-122"/>
              </a:rPr>
              <a:t>s</a:t>
            </a:r>
            <a:r>
              <a:rPr lang="en-US" altLang="zh-CN" sz="2400" b="1" baseline="-25000" dirty="0" err="1">
                <a:solidFill>
                  <a:srgbClr val="FF0000"/>
                </a:solidFill>
                <a:latin typeface="SimSun" panose="02010600030101010101" pitchFamily="2" charset="-122"/>
                <a:ea typeface="SimSun" panose="02010600030101010101" pitchFamily="2" charset="-122"/>
              </a:rPr>
              <a:t>i</a:t>
            </a:r>
            <a:r>
              <a:rPr lang="zh-CN" altLang="en-US" sz="2400" b="1" dirty="0">
                <a:solidFill>
                  <a:srgbClr val="FF0000"/>
                </a:solidFill>
                <a:latin typeface="SimSun" panose="02010600030101010101" pitchFamily="2" charset="-122"/>
                <a:ea typeface="SimSun" panose="02010600030101010101" pitchFamily="2" charset="-122"/>
              </a:rPr>
              <a:t>最早的活动优先</a:t>
            </a:r>
            <a:r>
              <a:rPr lang="en-US" altLang="zh-CN" sz="2400" b="1" dirty="0">
                <a:solidFill>
                  <a:srgbClr val="FF0000"/>
                </a:solidFill>
                <a:latin typeface="SimSun" panose="02010600030101010101" pitchFamily="2" charset="-122"/>
                <a:ea typeface="SimSun" panose="02010600030101010101" pitchFamily="2" charset="-122"/>
              </a:rPr>
              <a:t>?</a:t>
            </a:r>
          </a:p>
          <a:p>
            <a:pPr algn="just">
              <a:spcBef>
                <a:spcPct val="20000"/>
              </a:spcBef>
              <a:defRPr/>
            </a:pPr>
            <a:r>
              <a:rPr lang="en-US" altLang="zh-CN" sz="2400" b="1" dirty="0">
                <a:solidFill>
                  <a:srgbClr val="FF0000"/>
                </a:solidFill>
                <a:latin typeface="SimSun" panose="02010600030101010101" pitchFamily="2" charset="-122"/>
                <a:ea typeface="SimSun" panose="02010600030101010101" pitchFamily="2" charset="-122"/>
              </a:rPr>
              <a:t>3</a:t>
            </a:r>
            <a:r>
              <a:rPr lang="zh-CN" altLang="en-US" sz="2400" b="1" dirty="0">
                <a:solidFill>
                  <a:srgbClr val="FF0000"/>
                </a:solidFill>
                <a:latin typeface="SimSun" panose="02010600030101010101" pitchFamily="2" charset="-122"/>
                <a:ea typeface="SimSun" panose="02010600030101010101" pitchFamily="2" charset="-122"/>
              </a:rPr>
              <a:t>）活动时间最短的活动（</a:t>
            </a:r>
            <a:r>
              <a:rPr lang="en-US" altLang="zh-CN" sz="2400" b="1" dirty="0">
                <a:solidFill>
                  <a:srgbClr val="FF0000"/>
                </a:solidFill>
                <a:latin typeface="SimSun" panose="02010600030101010101" pitchFamily="2" charset="-122"/>
                <a:ea typeface="SimSun" panose="02010600030101010101" pitchFamily="2" charset="-122"/>
              </a:rPr>
              <a:t>f</a:t>
            </a:r>
            <a:r>
              <a:rPr lang="en-US" altLang="zh-CN" sz="2400" b="1" baseline="-25000" dirty="0">
                <a:solidFill>
                  <a:srgbClr val="FF0000"/>
                </a:solidFill>
                <a:latin typeface="SimSun" panose="02010600030101010101" pitchFamily="2" charset="-122"/>
                <a:ea typeface="SimSun" panose="02010600030101010101" pitchFamily="2" charset="-122"/>
              </a:rPr>
              <a:t>i</a:t>
            </a:r>
            <a:r>
              <a:rPr lang="en-US" altLang="zh-CN" sz="2400" b="1" dirty="0">
                <a:solidFill>
                  <a:srgbClr val="FF0000"/>
                </a:solidFill>
                <a:latin typeface="SimSun" panose="02010600030101010101" pitchFamily="2" charset="-122"/>
                <a:ea typeface="SimSun" panose="02010600030101010101" pitchFamily="2" charset="-122"/>
              </a:rPr>
              <a:t>-</a:t>
            </a:r>
            <a:r>
              <a:rPr lang="en-US" altLang="zh-CN" sz="2400" b="1" dirty="0" err="1">
                <a:solidFill>
                  <a:srgbClr val="FF0000"/>
                </a:solidFill>
                <a:latin typeface="SimSun" panose="02010600030101010101" pitchFamily="2" charset="-122"/>
                <a:ea typeface="SimSun" panose="02010600030101010101" pitchFamily="2" charset="-122"/>
              </a:rPr>
              <a:t>s</a:t>
            </a:r>
            <a:r>
              <a:rPr lang="en-US" altLang="zh-CN" sz="2400" b="1" baseline="-25000" dirty="0" err="1">
                <a:solidFill>
                  <a:srgbClr val="FF0000"/>
                </a:solidFill>
                <a:latin typeface="SimSun" panose="02010600030101010101" pitchFamily="2" charset="-122"/>
                <a:ea typeface="SimSun" panose="02010600030101010101" pitchFamily="2" charset="-122"/>
              </a:rPr>
              <a:t>i</a:t>
            </a:r>
            <a:r>
              <a:rPr lang="zh-CN" altLang="en-US" sz="2400" b="1" dirty="0">
                <a:solidFill>
                  <a:srgbClr val="FF0000"/>
                </a:solidFill>
                <a:latin typeface="SimSun" panose="02010600030101010101" pitchFamily="2" charset="-122"/>
                <a:ea typeface="SimSun" panose="02010600030101010101" pitchFamily="2" charset="-122"/>
              </a:rPr>
              <a:t>）优先</a:t>
            </a:r>
            <a:r>
              <a:rPr lang="en-US" altLang="zh-CN" sz="2400" b="1" dirty="0">
                <a:solidFill>
                  <a:srgbClr val="FF0000"/>
                </a:solidFill>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22735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04F82-03F9-E14C-ADAF-8748923EBA5F}"/>
              </a:ext>
            </a:extLst>
          </p:cNvPr>
          <p:cNvPicPr>
            <a:picLocks noChangeAspect="1"/>
          </p:cNvPicPr>
          <p:nvPr/>
        </p:nvPicPr>
        <p:blipFill>
          <a:blip r:embed="rId2"/>
          <a:stretch>
            <a:fillRect/>
          </a:stretch>
        </p:blipFill>
        <p:spPr>
          <a:xfrm>
            <a:off x="3131248" y="2636913"/>
            <a:ext cx="3457929" cy="648072"/>
          </a:xfrm>
          <a:prstGeom prst="rect">
            <a:avLst/>
          </a:prstGeom>
        </p:spPr>
      </p:pic>
      <p:sp>
        <p:nvSpPr>
          <p:cNvPr id="2" name="Title 1">
            <a:extLst>
              <a:ext uri="{FF2B5EF4-FFF2-40B4-BE49-F238E27FC236}">
                <a16:creationId xmlns:a16="http://schemas.microsoft.com/office/drawing/2014/main" id="{461EA948-33FA-1C4A-ABB8-1AFB54D4AB32}"/>
              </a:ext>
            </a:extLst>
          </p:cNvPr>
          <p:cNvSpPr>
            <a:spLocks noGrp="1"/>
          </p:cNvSpPr>
          <p:nvPr>
            <p:ph type="title"/>
          </p:nvPr>
        </p:nvSpPr>
        <p:spPr/>
        <p:txBody>
          <a:bodyPr/>
          <a:lstStyle/>
          <a:p>
            <a:r>
              <a:rPr lang="en-CN" dirty="0"/>
              <a:t>分析优化解的结构</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8BBC73-5D98-0C48-A177-5A320CA6DFEB}"/>
                  </a:ext>
                </a:extLst>
              </p:cNvPr>
              <p:cNvSpPr>
                <a:spLocks noGrp="1"/>
              </p:cNvSpPr>
              <p:nvPr>
                <p:ph idx="1"/>
              </p:nvPr>
            </p:nvSpPr>
            <p:spPr>
              <a:xfrm>
                <a:off x="428625" y="1308904"/>
                <a:ext cx="9258300" cy="5144432"/>
              </a:xfrm>
              <a:solidFill>
                <a:schemeClr val="bg1"/>
              </a:solidFill>
            </p:spPr>
            <p:txBody>
              <a:bodyPr/>
              <a:lstStyle/>
              <a:p>
                <a:pPr algn="just"/>
                <a:r>
                  <a:rPr lang="en-CN" dirty="0"/>
                  <a:t>定义</a:t>
                </a:r>
              </a:p>
              <a:p>
                <a:pPr lvl="1" algn="just"/>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a:t>
                </a:r>
                <a:r>
                  <a:rPr lang="en-US" altLang="zh-CN"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 S: f</a:t>
                </a:r>
                <a:r>
                  <a:rPr lang="en-US" altLang="zh-CN" i="1" baseline="-25000" dirty="0">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k</a:t>
                </a:r>
                <a:r>
                  <a:rPr lang="en-US" altLang="zh-CN"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rPr>
                      <m:t>&lt;</m:t>
                    </m:r>
                  </m:oMath>
                </a14:m>
                <a:r>
                  <a:rPr lang="en-US" altLang="zh-CN" i="1" dirty="0">
                    <a:latin typeface="Times New Roman" panose="02020603050405020304" pitchFamily="18" charset="0"/>
                    <a:cs typeface="Times New Roman" panose="02020603050405020304" pitchFamily="18" charset="0"/>
                  </a:rPr>
                  <a:t> f</a:t>
                </a:r>
                <a:r>
                  <a:rPr lang="en-US" altLang="zh-CN" i="1" baseline="-25000" dirty="0">
                    <a:latin typeface="Times New Roman" panose="02020603050405020304" pitchFamily="18" charset="0"/>
                    <a:cs typeface="Times New Roman" panose="02020603050405020304" pitchFamily="18" charset="0"/>
                  </a:rPr>
                  <a:t>k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j</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即在第</a:t>
                </a:r>
                <a:r>
                  <a:rPr lang="en-US" altLang="zh-CN"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个活动结束后开始，在第</a:t>
                </a:r>
                <a:r>
                  <a:rPr lang="en-US" altLang="zh-CN" dirty="0">
                    <a:latin typeface="Times New Roman" panose="02020603050405020304" pitchFamily="18" charset="0"/>
                    <a:cs typeface="Times New Roman" panose="02020603050405020304" pitchFamily="18" charset="0"/>
                  </a:rPr>
                  <a:t>j</a:t>
                </a:r>
                <a:r>
                  <a:rPr lang="zh-CN" altLang="en-US" dirty="0">
                    <a:latin typeface="Times New Roman" panose="02020603050405020304" pitchFamily="18" charset="0"/>
                    <a:cs typeface="Times New Roman" panose="02020603050405020304" pitchFamily="18" charset="0"/>
                  </a:rPr>
                  <a:t>个活动开始前结束。</a:t>
                </a:r>
                <a:endParaRPr lang="en-US" altLang="zh-CN" dirty="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a:p>
                <a:pPr lvl="1" algn="just"/>
                <a:r>
                  <a:rPr lang="en-CN" dirty="0">
                    <a:latin typeface="Times New Roman" panose="02020603050405020304" pitchFamily="18" charset="0"/>
                    <a:cs typeface="Times New Roman" panose="02020603050405020304" pitchFamily="18" charset="0"/>
                  </a:rPr>
                  <a:t>将所有活动按照结束时间排序</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1</a:t>
                </a: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2</a:t>
                </a: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3</a:t>
                </a: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a:t>
                </a:r>
                <a:r>
                  <a:rPr lang="zh-CN" altLang="en-US"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n</a:t>
                </a:r>
                <a:endParaRPr lang="en-US" i="1" baseline="-25000" dirty="0">
                  <a:latin typeface="Times New Roman" panose="02020603050405020304" pitchFamily="18" charset="0"/>
                  <a:cs typeface="Times New Roman" panose="02020603050405020304" pitchFamily="18" charset="0"/>
                </a:endParaRPr>
              </a:p>
              <a:p>
                <a:pPr lvl="1" algn="just"/>
                <a:r>
                  <a:rPr lang="zh-CN" altLang="en-US" dirty="0">
                    <a:solidFill>
                      <a:srgbClr val="FF0000"/>
                    </a:solidFill>
                    <a:latin typeface="Times New Roman" panose="02020603050405020304" pitchFamily="18" charset="0"/>
                    <a:cs typeface="Times New Roman" panose="02020603050405020304" pitchFamily="18" charset="0"/>
                  </a:rPr>
                  <a:t>优化子结构</a:t>
                </a:r>
                <a:r>
                  <a:rPr lang="zh-CN" alt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假设活动集合</a:t>
                </a:r>
                <a:r>
                  <a:rPr lang="en-US"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的某个最优解（最大相容活动集合）是</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，如果</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包含活动</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&lt;k&lt;j</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zh-CN" altLang="en-CN" dirty="0">
                    <a:latin typeface="Times New Roman" panose="02020603050405020304" pitchFamily="18" charset="0"/>
                    <a:cs typeface="Times New Roman" panose="02020603050405020304" pitchFamily="18" charset="0"/>
                  </a:rPr>
                  <a:t>记作</a:t>
                </a:r>
                <a:r>
                  <a:rPr lang="zh-CN" altLang="en-US"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ij</a:t>
                </a:r>
                <a:r>
                  <a:rPr lang="en-US" altLang="zh-CN" i="1"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ik</a:t>
                </a:r>
                <a14:m>
                  <m:oMath xmlns:m="http://schemas.openxmlformats.org/officeDocument/2006/math">
                    <m:r>
                      <a:rPr lang="en-US" altLang="zh-CN"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a:t>
                </a:r>
                <a:r>
                  <a:rPr lang="en-US" altLang="zh-CN" i="1"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kj</a:t>
                </a:r>
                <a:r>
                  <a:rPr lang="zh-CN" altLang="en-US"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其中</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ik</a:t>
                </a:r>
                <a:r>
                  <a:rPr lang="zh-CN" altLang="en-US" dirty="0">
                    <a:latin typeface="Times New Roman" panose="02020603050405020304" pitchFamily="18" charset="0"/>
                    <a:cs typeface="Times New Roman" panose="02020603050405020304" pitchFamily="18" charset="0"/>
                  </a:rPr>
                  <a:t>和</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kj</a:t>
                </a:r>
                <a:r>
                  <a:rPr lang="zh-CN" altLang="en-US" dirty="0">
                    <a:latin typeface="Times New Roman" panose="02020603050405020304" pitchFamily="18" charset="0"/>
                    <a:cs typeface="Times New Roman" panose="02020603050405020304" pitchFamily="18" charset="0"/>
                  </a:rPr>
                  <a:t>分别是该解对应于子问题</a:t>
                </a:r>
                <a:r>
                  <a:rPr lang="en-US"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ik</a:t>
                </a:r>
                <a:r>
                  <a:rPr lang="zh-CN" altLang="en-US" dirty="0">
                    <a:latin typeface="Times New Roman" panose="02020603050405020304" pitchFamily="18" charset="0"/>
                    <a:cs typeface="Times New Roman" panose="02020603050405020304" pitchFamily="18" charset="0"/>
                  </a:rPr>
                  <a:t>和</a:t>
                </a:r>
                <a:r>
                  <a:rPr lang="en-US"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kj</a:t>
                </a:r>
                <a:r>
                  <a:rPr lang="zh-CN" altLang="en-US" dirty="0">
                    <a:latin typeface="Times New Roman" panose="02020603050405020304" pitchFamily="18" charset="0"/>
                    <a:cs typeface="Times New Roman" panose="02020603050405020304" pitchFamily="18" charset="0"/>
                  </a:rPr>
                  <a:t>的解，那么</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ik</a:t>
                </a:r>
                <a:r>
                  <a:rPr lang="zh-CN" altLang="en-US" dirty="0">
                    <a:latin typeface="Times New Roman" panose="02020603050405020304" pitchFamily="18" charset="0"/>
                    <a:cs typeface="Times New Roman" panose="02020603050405020304" pitchFamily="18" charset="0"/>
                  </a:rPr>
                  <a:t>和</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kj</a:t>
                </a:r>
                <a:r>
                  <a:rPr lang="zh-CN" altLang="en-US" dirty="0">
                    <a:latin typeface="Times New Roman" panose="02020603050405020304" pitchFamily="18" charset="0"/>
                    <a:cs typeface="Times New Roman" panose="02020603050405020304" pitchFamily="18" charset="0"/>
                  </a:rPr>
                  <a:t>分别是子问题</a:t>
                </a:r>
                <a:r>
                  <a:rPr lang="en-US"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ik</a:t>
                </a:r>
                <a:r>
                  <a:rPr lang="zh-CN" altLang="en-US" dirty="0">
                    <a:latin typeface="Times New Roman" panose="02020603050405020304" pitchFamily="18" charset="0"/>
                    <a:cs typeface="Times New Roman" panose="02020603050405020304" pitchFamily="18" charset="0"/>
                  </a:rPr>
                  <a:t>和</a:t>
                </a:r>
                <a:r>
                  <a:rPr lang="en-US"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kj</a:t>
                </a:r>
                <a:r>
                  <a:rPr lang="zh-CN" altLang="en-US" dirty="0">
                    <a:latin typeface="Times New Roman" panose="02020603050405020304" pitchFamily="18" charset="0"/>
                    <a:cs typeface="Times New Roman" panose="02020603050405020304" pitchFamily="18" charset="0"/>
                  </a:rPr>
                  <a:t>的最优解。</a:t>
                </a:r>
                <a:endParaRPr lang="en-US" altLang="zh-CN" dirty="0">
                  <a:latin typeface="Times New Roman" panose="02020603050405020304" pitchFamily="18" charset="0"/>
                  <a:cs typeface="Times New Roman" panose="02020603050405020304" pitchFamily="18" charset="0"/>
                </a:endParaRPr>
              </a:p>
              <a:p>
                <a:pPr lvl="2" algn="just"/>
                <a:r>
                  <a:rPr lang="en-US" dirty="0" err="1">
                    <a:latin typeface="Times New Roman" panose="02020603050405020304" pitchFamily="18" charset="0"/>
                    <a:cs typeface="Times New Roman" panose="02020603050405020304" pitchFamily="18" charset="0"/>
                  </a:rPr>
                  <a:t>证明</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采用</a:t>
                </a:r>
                <a:r>
                  <a:rPr lang="en-US" altLang="zh-CN" dirty="0">
                    <a:solidFill>
                      <a:srgbClr val="FF0000"/>
                    </a:solidFill>
                    <a:latin typeface="Times New Roman" panose="02020603050405020304" pitchFamily="18" charset="0"/>
                    <a:cs typeface="Times New Roman" panose="02020603050405020304" pitchFamily="18" charset="0"/>
                  </a:rPr>
                  <a:t>cut-and-paste</a:t>
                </a:r>
                <a:r>
                  <a:rPr lang="zh-CN" altLang="en-US" dirty="0">
                    <a:solidFill>
                      <a:srgbClr val="FF0000"/>
                    </a:solidFill>
                    <a:latin typeface="Times New Roman" panose="02020603050405020304" pitchFamily="18" charset="0"/>
                    <a:cs typeface="Times New Roman" panose="02020603050405020304" pitchFamily="18" charset="0"/>
                  </a:rPr>
                  <a:t>策略</a:t>
                </a:r>
                <a:r>
                  <a:rPr lang="zh-CN" altLang="en-US" dirty="0">
                    <a:latin typeface="Times New Roman" panose="02020603050405020304" pitchFamily="18" charset="0"/>
                    <a:cs typeface="Times New Roman" panose="02020603050405020304" pitchFamily="18" charset="0"/>
                  </a:rPr>
                  <a:t>：假设不是最优解，存在更</a:t>
                </a:r>
                <a:r>
                  <a:rPr lang="zh-CN" altLang="en-CN" dirty="0">
                    <a:latin typeface="Times New Roman" panose="02020603050405020304" pitchFamily="18" charset="0"/>
                    <a:cs typeface="Times New Roman" panose="02020603050405020304" pitchFamily="18" charset="0"/>
                  </a:rPr>
                  <a:t>优解</a:t>
                </a:r>
                <a:r>
                  <a:rPr lang="zh-CN" altLang="en-US" dirty="0">
                    <a:latin typeface="Times New Roman" panose="02020603050405020304" pitchFamily="18" charset="0"/>
                    <a:cs typeface="Times New Roman" panose="02020603050405020304" pitchFamily="18" charset="0"/>
                  </a:rPr>
                  <a:t>，替换原问题中的相应子问题的解，即可得到原问题的更优解，从而矛盾。</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78BBC73-5D98-0C48-A177-5A320CA6DFEB}"/>
                  </a:ext>
                </a:extLst>
              </p:cNvPr>
              <p:cNvSpPr>
                <a:spLocks noGrp="1" noRot="1" noChangeAspect="1" noMove="1" noResize="1" noEditPoints="1" noAdjustHandles="1" noChangeArrowheads="1" noChangeShapeType="1" noTextEdit="1"/>
              </p:cNvSpPr>
              <p:nvPr>
                <p:ph idx="1"/>
              </p:nvPr>
            </p:nvSpPr>
            <p:spPr>
              <a:xfrm>
                <a:off x="428625" y="1308904"/>
                <a:ext cx="9258300" cy="5144432"/>
              </a:xfrm>
              <a:blipFill>
                <a:blip r:embed="rId3"/>
                <a:stretch>
                  <a:fillRect l="-1096" t="-1478" r="-1096" b="-1724"/>
                </a:stretch>
              </a:blipFill>
            </p:spPr>
            <p:txBody>
              <a:bodyPr/>
              <a:lstStyle/>
              <a:p>
                <a:r>
                  <a:rPr lang="en-CN">
                    <a:noFill/>
                  </a:rPr>
                  <a:t> </a:t>
                </a:r>
              </a:p>
            </p:txBody>
          </p:sp>
        </mc:Fallback>
      </mc:AlternateContent>
    </p:spTree>
    <p:extLst>
      <p:ext uri="{BB962C8B-B14F-4D97-AF65-F5344CB8AC3E}">
        <p14:creationId xmlns:p14="http://schemas.microsoft.com/office/powerpoint/2010/main" val="140794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769D-CCBD-AA44-91B1-7D212D878B6B}"/>
              </a:ext>
            </a:extLst>
          </p:cNvPr>
          <p:cNvSpPr>
            <a:spLocks noGrp="1"/>
          </p:cNvSpPr>
          <p:nvPr>
            <p:ph type="title"/>
          </p:nvPr>
        </p:nvSpPr>
        <p:spPr/>
        <p:txBody>
          <a:bodyPr/>
          <a:lstStyle/>
          <a:p>
            <a:r>
              <a:rPr lang="en-CN" dirty="0"/>
              <a:t>分析优化解的结构</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74EAB3-DA1C-5C4E-936C-08019F4B882E}"/>
                  </a:ext>
                </a:extLst>
              </p:cNvPr>
              <p:cNvSpPr>
                <a:spLocks noGrp="1"/>
              </p:cNvSpPr>
              <p:nvPr>
                <p:ph idx="1"/>
              </p:nvPr>
            </p:nvSpPr>
            <p:spPr/>
            <p:txBody>
              <a:bodyPr/>
              <a:lstStyle/>
              <a:p>
                <a:pPr lvl="1"/>
                <a:r>
                  <a:rPr lang="en-CN" dirty="0">
                    <a:latin typeface="Times New Roman" panose="02020603050405020304" pitchFamily="18" charset="0"/>
                    <a:cs typeface="Times New Roman" panose="02020603050405020304" pitchFamily="18" charset="0"/>
                  </a:rPr>
                  <a:t>用</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表示</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的优化解的活动数量，即</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ij</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ij</a:t>
                </a:r>
                <a:r>
                  <a:rPr lang="en-US" altLang="zh-CN"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，那么：</a:t>
                </a:r>
                <a:endParaRPr lang="en-US" altLang="zh-CN" dirty="0">
                  <a:latin typeface="Times New Roman" panose="02020603050405020304" pitchFamily="18" charset="0"/>
                  <a:cs typeface="Times New Roman" panose="02020603050405020304" pitchFamily="18" charset="0"/>
                </a:endParaRPr>
              </a:p>
              <a:p>
                <a:pPr marL="457239" lvl="1" indent="0">
                  <a:buNone/>
                </a:pPr>
                <a:r>
                  <a:rPr lang="zh-CN" altLang="en-US" dirty="0">
                    <a:latin typeface="Times New Roman" panose="02020603050405020304" pitchFamily="18" charset="0"/>
                    <a:cs typeface="Times New Roman" panose="02020603050405020304" pitchFamily="18" charset="0"/>
                  </a:rPr>
                  <a:t>    </a:t>
                </a:r>
                <a:r>
                  <a:rPr lang="en-CN" dirty="0">
                    <a:latin typeface="Times New Roman" panose="02020603050405020304" pitchFamily="18" charset="0"/>
                    <a:cs typeface="Times New Roman" panose="02020603050405020304" pitchFamily="18" charset="0"/>
                  </a:rPr>
                  <a:t>如果</a:t>
                </a:r>
                <a:r>
                  <a:rPr lang="en-US" altLang="zh-CN" dirty="0">
                    <a:latin typeface="Times New Roman" panose="02020603050405020304" pitchFamily="18" charset="0"/>
                    <a:cs typeface="Times New Roman" panose="02020603050405020304" pitchFamily="18" charset="0"/>
                  </a:rPr>
                  <a:t> </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zh-CN" altLang="en-US" i="1"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且</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r>
                  <a:rPr lang="zh-CN" altLang="en-US" dirty="0">
                    <a:latin typeface="Times New Roman" panose="02020603050405020304" pitchFamily="18" charset="0"/>
                    <a:cs typeface="Times New Roman" panose="02020603050405020304" pitchFamily="18" charset="0"/>
                  </a:rPr>
                  <a:t>的某个优化解包含</a:t>
                </a:r>
                <a:r>
                  <a:rPr lang="en-US" altLang="zh-CN" i="1" dirty="0" err="1">
                    <a:latin typeface="Times New Roman" panose="02020603050405020304" pitchFamily="18" charset="0"/>
                    <a:cs typeface="Times New Roman" panose="02020603050405020304" pitchFamily="18" charset="0"/>
                  </a:rPr>
                  <a:t>a</a:t>
                </a:r>
                <a:r>
                  <a:rPr lang="en-US" altLang="zh-CN" i="1" baseline="-25000" dirty="0" err="1">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，那么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ij</a:t>
                </a:r>
                <a:r>
                  <a:rPr lang="en-US" altLang="zh-CN" i="1" dirty="0">
                    <a:latin typeface="Times New Roman" panose="02020603050405020304" pitchFamily="18" charset="0"/>
                    <a:cs typeface="Times New Roman" panose="02020603050405020304" pitchFamily="18" charset="0"/>
                  </a:rPr>
                  <a:t>= c</a:t>
                </a:r>
                <a:r>
                  <a:rPr lang="en-US" altLang="zh-CN" i="1" baseline="-25000" dirty="0">
                    <a:latin typeface="Times New Roman" panose="02020603050405020304" pitchFamily="18" charset="0"/>
                    <a:cs typeface="Times New Roman" panose="02020603050405020304" pitchFamily="18" charset="0"/>
                  </a:rPr>
                  <a:t>ik</a:t>
                </a:r>
                <a:r>
                  <a:rPr lang="en-US" altLang="zh-CN" i="1" dirty="0">
                    <a:latin typeface="Times New Roman" panose="02020603050405020304" pitchFamily="18" charset="0"/>
                    <a:cs typeface="Times New Roman" panose="02020603050405020304" pitchFamily="18" charset="0"/>
                  </a:rPr>
                  <a:t>+1+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kj</a:t>
                </a:r>
                <a:r>
                  <a:rPr lang="zh-CN" altLang="en-US" i="1" dirty="0">
                    <a:latin typeface="Times New Roman" panose="02020603050405020304" pitchFamily="18" charset="0"/>
                    <a:cs typeface="Times New Roman" panose="02020603050405020304" pitchFamily="18" charset="0"/>
                  </a:rPr>
                  <a:t>，</a:t>
                </a:r>
                <a:endParaRPr lang="en-US" altLang="zh-CN" i="1" dirty="0">
                  <a:latin typeface="Times New Roman" panose="02020603050405020304" pitchFamily="18" charset="0"/>
                  <a:cs typeface="Times New Roman" panose="02020603050405020304" pitchFamily="18" charset="0"/>
                </a:endParaRPr>
              </a:p>
              <a:p>
                <a:pPr marL="457239" lvl="1" indent="0">
                  <a:buNone/>
                </a:pP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但是我们不知道</a:t>
                </a:r>
                <a:r>
                  <a:rPr lang="en-US" altLang="zh-CN" i="1"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的值，于是</a:t>
                </a:r>
                <a:endParaRPr lang="en-US" altLang="zh-CN" dirty="0">
                  <a:latin typeface="Times New Roman" panose="02020603050405020304" pitchFamily="18" charset="0"/>
                  <a:cs typeface="Times New Roman" panose="02020603050405020304" pitchFamily="18" charset="0"/>
                </a:endParaRPr>
              </a:p>
              <a:p>
                <a:pPr marL="457239"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cs typeface="Times New Roman" panose="02020603050405020304" pitchFamily="18" charset="0"/>
                        </a:rPr>
                        <m:t>𝒄</m:t>
                      </m:r>
                      <m:r>
                        <a:rPr lang="en-US" altLang="zh-CN" i="1" baseline="-25000">
                          <a:latin typeface="Cambria Math" panose="02040503050406030204" pitchFamily="18" charset="0"/>
                          <a:cs typeface="Times New Roman" panose="02020603050405020304" pitchFamily="18" charset="0"/>
                        </a:rPr>
                        <m:t>𝒊𝒋</m:t>
                      </m:r>
                      <m:r>
                        <a:rPr lang="en-US" altLang="zh-CN" i="1">
                          <a:latin typeface="Cambria Math" panose="02040503050406030204" pitchFamily="18" charset="0"/>
                          <a:cs typeface="Times New Roman" panose="02020603050405020304" pitchFamily="18" charset="0"/>
                        </a:rPr>
                        <m:t>=</m:t>
                      </m:r>
                      <m:d>
                        <m:dPr>
                          <m:begChr m:val="{"/>
                          <m:endChr m:val=""/>
                          <m:ctrlPr>
                            <a:rPr lang="en-US" altLang="zh-CN" sz="2000" i="1">
                              <a:latin typeface="Cambria Math" panose="02040503050406030204" pitchFamily="18" charset="0"/>
                              <a:cs typeface="Times New Roman" panose="02020603050405020304" pitchFamily="18" charset="0"/>
                            </a:rPr>
                          </m:ctrlPr>
                        </m:dPr>
                        <m:e>
                          <m:eqArr>
                            <m:eqArrPr>
                              <m:ctrlPr>
                                <a:rPr lang="en-US" altLang="zh-CN" sz="2000" i="1">
                                  <a:latin typeface="Cambria Math" panose="02040503050406030204" pitchFamily="18" charset="0"/>
                                  <a:cs typeface="Times New Roman" panose="02020603050405020304" pitchFamily="18" charset="0"/>
                                </a:rPr>
                              </m:ctrlPr>
                            </m:eqArrPr>
                            <m:e>
                              <m:r>
                                <a:rPr lang="en-US" altLang="zh-CN" i="1">
                                  <a:latin typeface="Cambria Math" panose="02040503050406030204" pitchFamily="18" charset="0"/>
                                  <a:cs typeface="Times New Roman" panose="02020603050405020304" pitchFamily="18" charset="0"/>
                                </a:rPr>
                                <m:t>𝟎</m:t>
                              </m:r>
                              <m:r>
                                <a:rPr lang="en-US" altLang="zh-CN" i="1">
                                  <a:latin typeface="Cambria Math" panose="02040503050406030204" pitchFamily="18" charset="0"/>
                                  <a:cs typeface="Times New Roman" panose="02020603050405020304" pitchFamily="18" charset="0"/>
                                </a:rPr>
                                <m:t>, </m:t>
                              </m:r>
                              <m:r>
                                <m:rPr>
                                  <m:sty m:val="p"/>
                                </m:rPr>
                                <a:rPr lang="en-US" altLang="zh-CN" i="0">
                                  <a:latin typeface="Cambria Math" panose="02040503050406030204" pitchFamily="18" charset="0"/>
                                  <a:cs typeface="Times New Roman" panose="02020603050405020304" pitchFamily="18" charset="0"/>
                                </a:rPr>
                                <m:t>if</m:t>
                              </m:r>
                              <m:r>
                                <a:rPr lang="zh-CN" altLang="en-US"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𝑺</m:t>
                              </m:r>
                              <m:r>
                                <a:rPr lang="en-US" altLang="zh-CN" i="1" baseline="-25000">
                                  <a:latin typeface="Cambria Math" panose="02040503050406030204" pitchFamily="18" charset="0"/>
                                  <a:cs typeface="Times New Roman" panose="02020603050405020304" pitchFamily="18" charset="0"/>
                                </a:rPr>
                                <m:t>𝒊𝒋</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e>
                            <m:e>
                              <m:func>
                                <m:funcPr>
                                  <m:ctrlPr>
                                    <a:rPr lang="en-US" altLang="zh-CN" i="1">
                                      <a:latin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cs typeface="Times New Roman" panose="02020603050405020304" pitchFamily="18" charset="0"/>
                                        </a:rPr>
                                      </m:ctrlPr>
                                    </m:limLowPr>
                                    <m:e>
                                      <m:r>
                                        <m:rPr>
                                          <m:sty m:val="p"/>
                                        </m:rPr>
                                        <a:rPr lang="en-US" altLang="zh-CN" b="0">
                                          <a:latin typeface="Cambria Math" panose="02040503050406030204" pitchFamily="18" charset="0"/>
                                          <a:cs typeface="Times New Roman" panose="02020603050405020304" pitchFamily="18" charset="0"/>
                                        </a:rPr>
                                        <m:t>max</m:t>
                                      </m:r>
                                    </m:e>
                                    <m:lim>
                                      <m:r>
                                        <a:rPr lang="en-US" altLang="zh-CN" i="1">
                                          <a:latin typeface="Cambria Math" panose="02040503050406030204" pitchFamily="18" charset="0"/>
                                          <a:cs typeface="Times New Roman" panose="02020603050405020304" pitchFamily="18" charset="0"/>
                                        </a:rPr>
                                        <m:t>𝒊</m:t>
                                      </m:r>
                                      <m:r>
                                        <a:rPr lang="en-US" altLang="zh-CN" i="1">
                                          <a:latin typeface="Cambria Math" panose="02040503050406030204" pitchFamily="18" charset="0"/>
                                          <a:cs typeface="Times New Roman" panose="02020603050405020304" pitchFamily="18" charset="0"/>
                                        </a:rPr>
                                        <m:t>&lt;</m:t>
                                      </m:r>
                                      <m:r>
                                        <a:rPr lang="en-US" altLang="zh-CN" i="1">
                                          <a:latin typeface="Cambria Math" panose="02040503050406030204" pitchFamily="18" charset="0"/>
                                          <a:cs typeface="Times New Roman" panose="02020603050405020304" pitchFamily="18" charset="0"/>
                                        </a:rPr>
                                        <m:t>𝒌</m:t>
                                      </m:r>
                                      <m:r>
                                        <a:rPr lang="en-US" altLang="zh-CN" i="1">
                                          <a:latin typeface="Cambria Math" panose="02040503050406030204" pitchFamily="18" charset="0"/>
                                          <a:cs typeface="Times New Roman" panose="02020603050405020304" pitchFamily="18" charset="0"/>
                                        </a:rPr>
                                        <m:t>&lt;</m:t>
                                      </m:r>
                                      <m:r>
                                        <a:rPr lang="en-US" altLang="zh-CN" i="1">
                                          <a:latin typeface="Cambria Math" panose="02040503050406030204" pitchFamily="18" charset="0"/>
                                          <a:cs typeface="Times New Roman" panose="02020603050405020304" pitchFamily="18" charset="0"/>
                                        </a:rPr>
                                        <m:t>𝒋</m:t>
                                      </m:r>
                                    </m:lim>
                                  </m:limLow>
                                </m:fName>
                                <m:e>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𝒄</m:t>
                                      </m:r>
                                      <m:r>
                                        <a:rPr lang="en-US" altLang="zh-CN" i="1" baseline="-25000">
                                          <a:latin typeface="Cambria Math" panose="02040503050406030204" pitchFamily="18" charset="0"/>
                                          <a:cs typeface="Times New Roman" panose="02020603050405020304" pitchFamily="18" charset="0"/>
                                        </a:rPr>
                                        <m:t>𝒊𝒌</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𝒄</m:t>
                                      </m:r>
                                      <m:r>
                                        <a:rPr lang="en-US" altLang="zh-CN" b="1" i="1" baseline="-25000" smtClean="0">
                                          <a:latin typeface="Cambria Math" panose="02040503050406030204" pitchFamily="18" charset="0"/>
                                          <a:cs typeface="Times New Roman" panose="02020603050405020304" pitchFamily="18" charset="0"/>
                                        </a:rPr>
                                        <m:t>𝒌</m:t>
                                      </m:r>
                                      <m:r>
                                        <a:rPr lang="en-US" altLang="zh-CN" i="1" baseline="-25000">
                                          <a:latin typeface="Cambria Math" panose="02040503050406030204" pitchFamily="18" charset="0"/>
                                          <a:cs typeface="Times New Roman" panose="02020603050405020304" pitchFamily="18" charset="0"/>
                                        </a:rPr>
                                        <m:t>𝒋</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𝟏</m:t>
                                      </m:r>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 </m:t>
                                  </m:r>
                                  <m:r>
                                    <m:rPr>
                                      <m:sty m:val="p"/>
                                    </m:rPr>
                                    <a:rPr lang="en-US" altLang="zh-CN" i="0">
                                      <a:latin typeface="Cambria Math" panose="02040503050406030204" pitchFamily="18" charset="0"/>
                                      <a:cs typeface="Times New Roman" panose="02020603050405020304" pitchFamily="18" charset="0"/>
                                    </a:rPr>
                                    <m:t>if</m:t>
                                  </m:r>
                                  <m:r>
                                    <a:rPr lang="zh-CN" altLang="en-US" i="1">
                                      <a:latin typeface="Cambria Math" panose="02040503050406030204" pitchFamily="18" charset="0"/>
                                      <a:cs typeface="Times New Roman" panose="02020603050405020304" pitchFamily="18" charset="0"/>
                                    </a:rPr>
                                    <m:t> </m:t>
                                  </m:r>
                                  <m:r>
                                    <a:rPr lang="en-US" altLang="zh-CN" i="1">
                                      <a:latin typeface="Cambria Math" panose="02040503050406030204" pitchFamily="18" charset="0"/>
                                      <a:cs typeface="Times New Roman" panose="02020603050405020304" pitchFamily="18" charset="0"/>
                                    </a:rPr>
                                    <m:t>𝑺</m:t>
                                  </m:r>
                                  <m:r>
                                    <a:rPr lang="en-US" altLang="zh-CN" i="1" baseline="-25000">
                                      <a:latin typeface="Cambria Math" panose="02040503050406030204" pitchFamily="18" charset="0"/>
                                      <a:cs typeface="Times New Roman" panose="02020603050405020304" pitchFamily="18" charset="0"/>
                                    </a:rPr>
                                    <m:t>𝒊𝒋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 </m:t>
                                  </m:r>
                                </m:e>
                              </m:func>
                            </m:e>
                          </m:eqArr>
                        </m:e>
                      </m:d>
                    </m:oMath>
                  </m:oMathPara>
                </a14:m>
                <a:endParaRPr lang="en-CN" dirty="0">
                  <a:latin typeface="Times New Roman" panose="02020603050405020304" pitchFamily="18" charset="0"/>
                  <a:cs typeface="Times New Roman" panose="02020603050405020304" pitchFamily="18" charset="0"/>
                </a:endParaRPr>
              </a:p>
              <a:p>
                <a:pPr marL="457239" lvl="1" indent="0">
                  <a:buNone/>
                </a:pPr>
                <a:endParaRPr lang="en-CN" dirty="0">
                  <a:latin typeface="Times New Roman" panose="02020603050405020304" pitchFamily="18" charset="0"/>
                  <a:cs typeface="Times New Roman" panose="02020603050405020304" pitchFamily="18" charset="0"/>
                </a:endParaRPr>
              </a:p>
              <a:p>
                <a:pPr marL="457239" lvl="1" indent="0">
                  <a:buNone/>
                </a:pPr>
                <a:r>
                  <a:rPr lang="en-US" dirty="0" err="1">
                    <a:latin typeface="Times New Roman" panose="02020603050405020304" pitchFamily="18" charset="0"/>
                    <a:cs typeface="Times New Roman" panose="02020603050405020304" pitchFamily="18" charset="0"/>
                  </a:rPr>
                  <a:t>可以用动态规划解</a:t>
                </a:r>
                <a:r>
                  <a:rPr lang="zh-CN" altLang="en-US" dirty="0">
                    <a:latin typeface="Times New Roman" panose="02020603050405020304" pitchFamily="18" charset="0"/>
                    <a:cs typeface="Times New Roman" panose="02020603050405020304" pitchFamily="18" charset="0"/>
                  </a:rPr>
                  <a:t>？类似于矩阵链相乘问题，复杂度为</a:t>
                </a:r>
                <a:r>
                  <a:rPr lang="en-US" altLang="zh-CN" i="1" dirty="0">
                    <a:latin typeface="Times New Roman" panose="02020603050405020304" pitchFamily="18" charset="0"/>
                    <a:cs typeface="Times New Roman" panose="02020603050405020304" pitchFamily="18" charset="0"/>
                  </a:rPr>
                  <a:t>O(n</a:t>
                </a:r>
                <a:r>
                  <a:rPr lang="en-US" altLang="zh-CN" i="1" baseline="30000" dirty="0">
                    <a:latin typeface="Times New Roman" panose="02020603050405020304" pitchFamily="18" charset="0"/>
                    <a:cs typeface="Times New Roman" panose="02020603050405020304" pitchFamily="18" charset="0"/>
                  </a:rPr>
                  <a:t>3</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457239" lvl="1" indent="0">
                  <a:buNone/>
                </a:pPr>
                <a:r>
                  <a:rPr lang="zh-CN" altLang="en-US" dirty="0">
                    <a:solidFill>
                      <a:srgbClr val="FF0000"/>
                    </a:solidFill>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有更快的解法吗</a:t>
                </a:r>
                <a:r>
                  <a:rPr lang="zh-CN" altLang="en-US" sz="3200" dirty="0">
                    <a:solidFill>
                      <a:srgbClr val="FF0000"/>
                    </a:solidFill>
                    <a:latin typeface="Times New Roman" panose="02020603050405020304" pitchFamily="18" charset="0"/>
                    <a:cs typeface="Times New Roman" panose="02020603050405020304" pitchFamily="18" charset="0"/>
                  </a:rPr>
                  <a:t>？</a:t>
                </a:r>
                <a:endParaRPr lang="en-CN" sz="3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9D74EAB3-DA1C-5C4E-936C-08019F4B882E}"/>
                  </a:ext>
                </a:extLst>
              </p:cNvPr>
              <p:cNvSpPr>
                <a:spLocks noGrp="1" noRot="1" noChangeAspect="1" noMove="1" noResize="1" noEditPoints="1" noAdjustHandles="1" noChangeArrowheads="1" noChangeShapeType="1" noTextEdit="1"/>
              </p:cNvSpPr>
              <p:nvPr>
                <p:ph idx="1"/>
              </p:nvPr>
            </p:nvSpPr>
            <p:spPr>
              <a:blipFill>
                <a:blip r:embed="rId2"/>
                <a:stretch>
                  <a:fillRect t="-521" b="-7552"/>
                </a:stretch>
              </a:blipFill>
            </p:spPr>
            <p:txBody>
              <a:bodyPr/>
              <a:lstStyle/>
              <a:p>
                <a:r>
                  <a:rPr lang="en-CN">
                    <a:noFill/>
                  </a:rPr>
                  <a:t> </a:t>
                </a:r>
              </a:p>
            </p:txBody>
          </p:sp>
        </mc:Fallback>
      </mc:AlternateContent>
    </p:spTree>
    <p:extLst>
      <p:ext uri="{BB962C8B-B14F-4D97-AF65-F5344CB8AC3E}">
        <p14:creationId xmlns:p14="http://schemas.microsoft.com/office/powerpoint/2010/main" val="156627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7004-DE29-D34B-89E0-D397AE76DC57}"/>
              </a:ext>
            </a:extLst>
          </p:cNvPr>
          <p:cNvSpPr>
            <a:spLocks noGrp="1"/>
          </p:cNvSpPr>
          <p:nvPr>
            <p:ph type="title"/>
          </p:nvPr>
        </p:nvSpPr>
        <p:spPr/>
        <p:txBody>
          <a:bodyPr/>
          <a:lstStyle/>
          <a:p>
            <a:r>
              <a:rPr lang="en-CN" dirty="0"/>
              <a:t>分析优化解的结构</a:t>
            </a:r>
          </a:p>
        </p:txBody>
      </p:sp>
      <p:sp>
        <p:nvSpPr>
          <p:cNvPr id="3" name="Content Placeholder 2">
            <a:extLst>
              <a:ext uri="{FF2B5EF4-FFF2-40B4-BE49-F238E27FC236}">
                <a16:creationId xmlns:a16="http://schemas.microsoft.com/office/drawing/2014/main" id="{93739D1F-AE02-5642-8E1E-AE8825E535DA}"/>
              </a:ext>
            </a:extLst>
          </p:cNvPr>
          <p:cNvSpPr>
            <a:spLocks noGrp="1"/>
          </p:cNvSpPr>
          <p:nvPr>
            <p:ph idx="1"/>
          </p:nvPr>
        </p:nvSpPr>
        <p:spPr/>
        <p:txBody>
          <a:bodyPr/>
          <a:lstStyle/>
          <a:p>
            <a:pPr algn="just" eaLnBrk="1" hangingPunct="1">
              <a:defRPr/>
            </a:pPr>
            <a:r>
              <a:rPr lang="zh-CN" altLang="en-US" sz="2400" dirty="0">
                <a:solidFill>
                  <a:srgbClr val="FF0000"/>
                </a:solidFill>
              </a:rPr>
              <a:t>引理1（贪心选择性） </a:t>
            </a:r>
            <a:r>
              <a:rPr lang="zh-CN" altLang="en-US" sz="2400" dirty="0">
                <a:solidFill>
                  <a:srgbClr val="0000CC"/>
                </a:solidFill>
                <a:latin typeface="Times New Roman" panose="02020603050405020304" pitchFamily="18" charset="0"/>
                <a:cs typeface="Times New Roman" panose="02020603050405020304" pitchFamily="18" charset="0"/>
              </a:rPr>
              <a:t>设</a:t>
            </a:r>
            <a:r>
              <a:rPr lang="en-US" altLang="zh-CN" sz="2400" i="1" dirty="0">
                <a:solidFill>
                  <a:srgbClr val="0000CC"/>
                </a:solidFill>
                <a:latin typeface="Times New Roman" panose="02020603050405020304" pitchFamily="18" charset="0"/>
                <a:cs typeface="Times New Roman" panose="02020603050405020304" pitchFamily="18" charset="0"/>
              </a:rPr>
              <a:t>S={1,2,…,n}</a:t>
            </a:r>
            <a:r>
              <a:rPr lang="zh-CN" altLang="en-US" sz="2400" dirty="0">
                <a:solidFill>
                  <a:srgbClr val="0000CC"/>
                </a:solidFill>
                <a:latin typeface="Times New Roman" panose="02020603050405020304" pitchFamily="18" charset="0"/>
                <a:cs typeface="Times New Roman" panose="02020603050405020304" pitchFamily="18" charset="0"/>
              </a:rPr>
              <a:t>是</a:t>
            </a:r>
            <a:r>
              <a:rPr lang="en-US" altLang="zh-CN" sz="2400" i="1" dirty="0">
                <a:solidFill>
                  <a:srgbClr val="0000CC"/>
                </a:solidFill>
                <a:latin typeface="Times New Roman" panose="02020603050405020304" pitchFamily="18" charset="0"/>
                <a:cs typeface="Times New Roman" panose="02020603050405020304" pitchFamily="18" charset="0"/>
              </a:rPr>
              <a:t>n</a:t>
            </a:r>
            <a:r>
              <a:rPr lang="zh-CN" altLang="en-US" sz="2400" dirty="0">
                <a:solidFill>
                  <a:srgbClr val="0000CC"/>
                </a:solidFill>
                <a:latin typeface="Times New Roman" panose="02020603050405020304" pitchFamily="18" charset="0"/>
                <a:cs typeface="Times New Roman" panose="02020603050405020304" pitchFamily="18" charset="0"/>
              </a:rPr>
              <a:t>个活动集合，[</a:t>
            </a:r>
            <a:r>
              <a:rPr lang="en-US" altLang="zh-CN" sz="2400" i="1" dirty="0" err="1">
                <a:solidFill>
                  <a:srgbClr val="0000CC"/>
                </a:solidFill>
                <a:latin typeface="Times New Roman" panose="02020603050405020304" pitchFamily="18" charset="0"/>
                <a:cs typeface="Times New Roman" panose="02020603050405020304" pitchFamily="18" charset="0"/>
              </a:rPr>
              <a:t>s</a:t>
            </a:r>
            <a:r>
              <a:rPr lang="en-US" altLang="zh-CN" sz="2400" i="1" baseline="-25000" dirty="0" err="1">
                <a:solidFill>
                  <a:srgbClr val="0000CC"/>
                </a:solidFill>
                <a:latin typeface="Times New Roman" panose="02020603050405020304" pitchFamily="18" charset="0"/>
                <a:cs typeface="Times New Roman" panose="02020603050405020304" pitchFamily="18" charset="0"/>
              </a:rPr>
              <a:t>i</a:t>
            </a:r>
            <a:r>
              <a:rPr lang="en-US" altLang="zh-CN" sz="2400" i="1" dirty="0" err="1">
                <a:solidFill>
                  <a:srgbClr val="0000CC"/>
                </a:solidFill>
                <a:latin typeface="Times New Roman" panose="02020603050405020304" pitchFamily="18" charset="0"/>
                <a:cs typeface="Times New Roman" panose="02020603050405020304" pitchFamily="18" charset="0"/>
              </a:rPr>
              <a:t>，f</a:t>
            </a:r>
            <a:r>
              <a:rPr lang="en-US" altLang="zh-CN" sz="2400" i="1" baseline="-25000" dirty="0" err="1">
                <a:solidFill>
                  <a:srgbClr val="0000CC"/>
                </a:solidFill>
                <a:latin typeface="Times New Roman" panose="02020603050405020304" pitchFamily="18" charset="0"/>
                <a:cs typeface="Times New Roman" panose="02020603050405020304" pitchFamily="18" charset="0"/>
              </a:rPr>
              <a:t>i</a:t>
            </a:r>
            <a:r>
              <a:rPr lang="en-US" altLang="zh-CN" sz="2400"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是活动的起始终止时间，且</a:t>
            </a:r>
            <a:r>
              <a:rPr lang="en-US" altLang="zh-CN" sz="2400" i="1" dirty="0">
                <a:solidFill>
                  <a:srgbClr val="0000CC"/>
                </a:solidFill>
                <a:latin typeface="Times New Roman" panose="02020603050405020304" pitchFamily="18" charset="0"/>
                <a:cs typeface="Times New Roman" panose="02020603050405020304" pitchFamily="18" charset="0"/>
              </a:rPr>
              <a:t>f</a:t>
            </a:r>
            <a:r>
              <a:rPr lang="en-US" altLang="zh-CN" sz="2400" i="1" baseline="-25000" dirty="0">
                <a:solidFill>
                  <a:srgbClr val="0000CC"/>
                </a:solidFill>
                <a:latin typeface="Times New Roman" panose="02020603050405020304" pitchFamily="18" charset="0"/>
                <a:cs typeface="Times New Roman" panose="02020603050405020304" pitchFamily="18" charset="0"/>
              </a:rPr>
              <a:t>1</a:t>
            </a:r>
            <a:r>
              <a:rPr lang="zh-CN" altLang="en-US" sz="2400" i="1" baseline="-25000"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a:solidFill>
                  <a:srgbClr val="0000CC"/>
                </a:solidFill>
                <a:latin typeface="Times New Roman" panose="02020603050405020304" pitchFamily="18" charset="0"/>
                <a:cs typeface="Times New Roman" panose="02020603050405020304" pitchFamily="18" charset="0"/>
              </a:rPr>
              <a:t>f</a:t>
            </a:r>
            <a:r>
              <a:rPr lang="en-US" altLang="zh-CN" sz="2400" i="1" baseline="-25000" dirty="0">
                <a:solidFill>
                  <a:srgbClr val="0000CC"/>
                </a:solidFill>
                <a:latin typeface="Times New Roman" panose="02020603050405020304" pitchFamily="18" charset="0"/>
                <a:cs typeface="Times New Roman" panose="02020603050405020304" pitchFamily="18" charset="0"/>
              </a:rPr>
              <a:t>2</a:t>
            </a:r>
            <a:r>
              <a:rPr lang="zh-CN" altLang="en-US" sz="2400" i="1" baseline="-25000"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a:solidFill>
                  <a:srgbClr val="0000CC"/>
                </a:solidFill>
                <a:latin typeface="Times New Roman" panose="02020603050405020304" pitchFamily="18" charset="0"/>
                <a:cs typeface="Times New Roman" panose="02020603050405020304" pitchFamily="18" charset="0"/>
              </a:rPr>
              <a:t>…</a:t>
            </a:r>
            <a:r>
              <a:rPr lang="zh-CN" altLang="en-US" sz="2400" i="1"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err="1">
                <a:solidFill>
                  <a:srgbClr val="0000CC"/>
                </a:solidFill>
                <a:latin typeface="Times New Roman" panose="02020603050405020304" pitchFamily="18" charset="0"/>
                <a:cs typeface="Times New Roman" panose="02020603050405020304" pitchFamily="18" charset="0"/>
              </a:rPr>
              <a:t>f</a:t>
            </a:r>
            <a:r>
              <a:rPr lang="en-US" altLang="zh-CN" sz="2400" i="1" baseline="-25000" dirty="0" err="1">
                <a:solidFill>
                  <a:srgbClr val="0000CC"/>
                </a:solidFill>
                <a:latin typeface="Times New Roman" panose="02020603050405020304" pitchFamily="18" charset="0"/>
                <a:cs typeface="Times New Roman" panose="02020603050405020304" pitchFamily="18" charset="0"/>
              </a:rPr>
              <a:t>n</a:t>
            </a:r>
            <a:r>
              <a:rPr lang="en-US" altLang="zh-CN" sz="2400"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则</a:t>
            </a:r>
            <a:r>
              <a:rPr lang="en-US" altLang="zh-CN" sz="2400" i="1" dirty="0">
                <a:solidFill>
                  <a:srgbClr val="FF0000"/>
                </a:solidFill>
                <a:latin typeface="Times New Roman" panose="02020603050405020304" pitchFamily="18" charset="0"/>
                <a:cs typeface="Times New Roman" panose="02020603050405020304" pitchFamily="18" charset="0"/>
              </a:rPr>
              <a:t>S</a:t>
            </a:r>
            <a:r>
              <a:rPr lang="zh-CN" altLang="en-US" sz="2400" dirty="0">
                <a:solidFill>
                  <a:srgbClr val="FF0000"/>
                </a:solidFill>
                <a:latin typeface="Times New Roman" panose="02020603050405020304" pitchFamily="18" charset="0"/>
                <a:cs typeface="Times New Roman" panose="02020603050405020304" pitchFamily="18" charset="0"/>
              </a:rPr>
              <a:t>的活动选择问题的</a:t>
            </a:r>
            <a:r>
              <a:rPr lang="zh-CN" altLang="en-US" sz="2400" u="sng" dirty="0">
                <a:solidFill>
                  <a:srgbClr val="FF0000"/>
                </a:solidFill>
                <a:latin typeface="Times New Roman" panose="02020603050405020304" pitchFamily="18" charset="0"/>
                <a:cs typeface="Times New Roman" panose="02020603050405020304" pitchFamily="18" charset="0"/>
              </a:rPr>
              <a:t>某个</a:t>
            </a:r>
            <a:r>
              <a:rPr lang="zh-CN" altLang="en-US" sz="2400" dirty="0">
                <a:solidFill>
                  <a:srgbClr val="FF0000"/>
                </a:solidFill>
                <a:latin typeface="Times New Roman" panose="02020603050405020304" pitchFamily="18" charset="0"/>
                <a:cs typeface="Times New Roman" panose="02020603050405020304" pitchFamily="18" charset="0"/>
              </a:rPr>
              <a:t>优化解包括活动</a:t>
            </a:r>
            <a:r>
              <a:rPr lang="en-US" altLang="zh-CN" sz="2400" i="1" dirty="0">
                <a:solidFill>
                  <a:srgbClr val="FF0000"/>
                </a:solidFill>
                <a:latin typeface="Times New Roman" panose="02020603050405020304" pitchFamily="18" charset="0"/>
                <a:cs typeface="Times New Roman" panose="02020603050405020304" pitchFamily="18" charset="0"/>
              </a:rPr>
              <a:t>a</a:t>
            </a:r>
            <a:r>
              <a:rPr lang="zh-CN" altLang="en-US" sz="2400" i="1" baseline="-25000" dirty="0">
                <a:solidFill>
                  <a:srgbClr val="FF0000"/>
                </a:solidFill>
                <a:latin typeface="Times New Roman" panose="02020603050405020304" pitchFamily="18" charset="0"/>
                <a:cs typeface="Times New Roman" panose="02020603050405020304" pitchFamily="18" charset="0"/>
              </a:rPr>
              <a:t>1</a:t>
            </a:r>
            <a:r>
              <a:rPr lang="zh-CN" altLang="en-US" sz="2400" dirty="0">
                <a:solidFill>
                  <a:srgbClr val="FF0000"/>
                </a:solidFill>
                <a:latin typeface="Times New Roman" panose="02020603050405020304" pitchFamily="18" charset="0"/>
                <a:cs typeface="Times New Roman" panose="02020603050405020304" pitchFamily="18" charset="0"/>
              </a:rPr>
              <a:t>，即最早结束的活动</a:t>
            </a:r>
            <a:r>
              <a:rPr lang="zh-CN" altLang="en-US" sz="2400" dirty="0">
                <a:solidFill>
                  <a:srgbClr val="0000CC"/>
                </a:solidFill>
                <a:latin typeface="Times New Roman" panose="02020603050405020304" pitchFamily="18" charset="0"/>
                <a:cs typeface="Times New Roman" panose="02020603050405020304" pitchFamily="18" charset="0"/>
              </a:rPr>
              <a:t>。</a:t>
            </a:r>
            <a:endParaRPr lang="en-US" altLang="zh-CN" sz="2400" dirty="0">
              <a:solidFill>
                <a:srgbClr val="0000CC"/>
              </a:solidFill>
              <a:latin typeface="Times New Roman" panose="02020603050405020304" pitchFamily="18" charset="0"/>
              <a:cs typeface="Times New Roman" panose="02020603050405020304" pitchFamily="18" charset="0"/>
            </a:endParaRPr>
          </a:p>
          <a:p>
            <a:pPr algn="just" eaLnBrk="1" hangingPunct="1">
              <a:defRPr/>
            </a:pPr>
            <a:endParaRPr lang="en-US" altLang="zh-CN" sz="2400" dirty="0">
              <a:solidFill>
                <a:srgbClr val="0000CC"/>
              </a:solidFill>
              <a:latin typeface="Times New Roman" panose="02020603050405020304" pitchFamily="18" charset="0"/>
              <a:cs typeface="Times New Roman" panose="02020603050405020304" pitchFamily="18" charset="0"/>
            </a:endParaRPr>
          </a:p>
          <a:p>
            <a:pPr marL="457239" lvl="1" indent="0" algn="just" eaLnBrk="1" hangingPunct="1">
              <a:buNone/>
              <a:defRPr/>
            </a:pPr>
            <a:r>
              <a:rPr lang="zh-CN" altLang="en-US" dirty="0">
                <a:solidFill>
                  <a:srgbClr val="FF0000"/>
                </a:solidFill>
                <a:latin typeface="Times New Roman" panose="02020603050405020304" pitchFamily="18" charset="0"/>
                <a:cs typeface="Times New Roman" panose="02020603050405020304" pitchFamily="18" charset="0"/>
              </a:rPr>
              <a:t>证  </a:t>
            </a:r>
            <a:r>
              <a:rPr lang="zh-CN" altLang="en-US" dirty="0">
                <a:solidFill>
                  <a:srgbClr val="663300"/>
                </a:solidFill>
                <a:latin typeface="Times New Roman" panose="02020603050405020304" pitchFamily="18" charset="0"/>
                <a:cs typeface="Times New Roman" panose="02020603050405020304" pitchFamily="18" charset="0"/>
              </a:rPr>
              <a:t>设</a:t>
            </a:r>
            <a:r>
              <a:rPr lang="en-US" altLang="zh-CN" i="1" dirty="0">
                <a:solidFill>
                  <a:srgbClr val="663300"/>
                </a:solidFill>
                <a:latin typeface="Times New Roman" panose="02020603050405020304" pitchFamily="18" charset="0"/>
                <a:cs typeface="Times New Roman" panose="02020603050405020304" pitchFamily="18" charset="0"/>
              </a:rPr>
              <a:t>A</a:t>
            </a:r>
            <a:r>
              <a:rPr lang="zh-CN" altLang="en-US" dirty="0">
                <a:solidFill>
                  <a:srgbClr val="663300"/>
                </a:solidFill>
                <a:latin typeface="Times New Roman" panose="02020603050405020304" pitchFamily="18" charset="0"/>
                <a:cs typeface="Times New Roman" panose="02020603050405020304" pitchFamily="18" charset="0"/>
              </a:rPr>
              <a:t>是一个优化解，按结束时间排序</a:t>
            </a:r>
            <a:r>
              <a:rPr lang="en-US" altLang="zh-CN" i="1" dirty="0">
                <a:solidFill>
                  <a:srgbClr val="663300"/>
                </a:solidFill>
                <a:latin typeface="Times New Roman" panose="02020603050405020304" pitchFamily="18" charset="0"/>
                <a:cs typeface="Times New Roman" panose="02020603050405020304" pitchFamily="18" charset="0"/>
              </a:rPr>
              <a:t>A</a:t>
            </a:r>
            <a:r>
              <a:rPr lang="zh-CN" altLang="en-US" dirty="0">
                <a:solidFill>
                  <a:srgbClr val="663300"/>
                </a:solidFill>
                <a:latin typeface="Times New Roman" panose="02020603050405020304" pitchFamily="18" charset="0"/>
                <a:cs typeface="Times New Roman" panose="02020603050405020304" pitchFamily="18" charset="0"/>
              </a:rPr>
              <a:t>中活动，</a:t>
            </a:r>
          </a:p>
          <a:p>
            <a:pPr marL="457239" lvl="1" indent="0" algn="just" eaLnBrk="1" hangingPunct="1">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设其第一个活动为</a:t>
            </a:r>
            <a:r>
              <a:rPr lang="en-US" altLang="zh-CN" i="1" dirty="0" err="1">
                <a:solidFill>
                  <a:srgbClr val="663300"/>
                </a:solidFill>
                <a:latin typeface="Times New Roman" panose="02020603050405020304" pitchFamily="18" charset="0"/>
                <a:cs typeface="Times New Roman" panose="02020603050405020304" pitchFamily="18" charset="0"/>
              </a:rPr>
              <a:t>a</a:t>
            </a:r>
            <a:r>
              <a:rPr lang="en-US" altLang="zh-CN" i="1" baseline="-25000" dirty="0" err="1">
                <a:solidFill>
                  <a:srgbClr val="663300"/>
                </a:solidFill>
                <a:latin typeface="Times New Roman" panose="02020603050405020304" pitchFamily="18" charset="0"/>
                <a:cs typeface="Times New Roman" panose="02020603050405020304" pitchFamily="18" charset="0"/>
              </a:rPr>
              <a:t>k</a:t>
            </a:r>
            <a:r>
              <a:rPr lang="zh-CN" altLang="en-US" i="1" dirty="0">
                <a:solidFill>
                  <a:srgbClr val="663300"/>
                </a:solidFill>
                <a:latin typeface="Times New Roman" panose="02020603050405020304" pitchFamily="18" charset="0"/>
                <a:cs typeface="Times New Roman" panose="02020603050405020304" pitchFamily="18" charset="0"/>
              </a:rPr>
              <a:t>，</a:t>
            </a:r>
            <a:r>
              <a:rPr lang="zh-CN" altLang="en-US" dirty="0">
                <a:solidFill>
                  <a:srgbClr val="663300"/>
                </a:solidFill>
                <a:latin typeface="Times New Roman" panose="02020603050405020304" pitchFamily="18" charset="0"/>
                <a:cs typeface="Times New Roman" panose="02020603050405020304" pitchFamily="18" charset="0"/>
              </a:rPr>
              <a:t>第二个活动为</a:t>
            </a:r>
            <a:r>
              <a:rPr lang="en-US" altLang="zh-CN" dirty="0" err="1">
                <a:solidFill>
                  <a:srgbClr val="663300"/>
                </a:solidFill>
                <a:latin typeface="Times New Roman" panose="02020603050405020304" pitchFamily="18" charset="0"/>
                <a:cs typeface="Times New Roman" panose="02020603050405020304" pitchFamily="18" charset="0"/>
              </a:rPr>
              <a:t>a</a:t>
            </a:r>
            <a:r>
              <a:rPr lang="en-US" altLang="zh-CN" i="1" baseline="-25000" dirty="0" err="1">
                <a:solidFill>
                  <a:srgbClr val="663300"/>
                </a:solidFill>
                <a:latin typeface="Times New Roman" panose="02020603050405020304" pitchFamily="18" charset="0"/>
                <a:cs typeface="Times New Roman" panose="02020603050405020304" pitchFamily="18" charset="0"/>
              </a:rPr>
              <a:t>j</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如果</a:t>
            </a:r>
            <a:r>
              <a:rPr lang="en-US" altLang="zh-CN" i="1" dirty="0">
                <a:solidFill>
                  <a:srgbClr val="663300"/>
                </a:solidFill>
                <a:latin typeface="Times New Roman" panose="02020603050405020304" pitchFamily="18" charset="0"/>
                <a:cs typeface="Times New Roman" panose="02020603050405020304" pitchFamily="18" charset="0"/>
              </a:rPr>
              <a:t>k=1</a:t>
            </a:r>
            <a:r>
              <a:rPr lang="en-US" altLang="zh-CN" dirty="0">
                <a:solidFill>
                  <a:srgbClr val="663300"/>
                </a:solidFill>
                <a:latin typeface="Times New Roman" panose="02020603050405020304" pitchFamily="18" charset="0"/>
                <a:cs typeface="Times New Roman" panose="02020603050405020304" pitchFamily="18" charset="0"/>
              </a:rPr>
              <a:t>，</a:t>
            </a:r>
            <a:r>
              <a:rPr lang="zh-CN" altLang="en-US" dirty="0">
                <a:solidFill>
                  <a:srgbClr val="663300"/>
                </a:solidFill>
                <a:latin typeface="Times New Roman" panose="02020603050405020304" pitchFamily="18" charset="0"/>
                <a:cs typeface="Times New Roman" panose="02020603050405020304" pitchFamily="18" charset="0"/>
              </a:rPr>
              <a:t>引理成立</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如果</a:t>
            </a:r>
            <a:r>
              <a:rPr lang="en-US" altLang="zh-CN" i="1" dirty="0">
                <a:solidFill>
                  <a:srgbClr val="663300"/>
                </a:solidFill>
                <a:latin typeface="Times New Roman" panose="02020603050405020304" pitchFamily="18" charset="0"/>
                <a:cs typeface="Times New Roman" panose="02020603050405020304" pitchFamily="18" charset="0"/>
              </a:rPr>
              <a:t>k</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1</a:t>
            </a:r>
            <a:r>
              <a:rPr lang="en-US" altLang="zh-CN" dirty="0">
                <a:solidFill>
                  <a:srgbClr val="663300"/>
                </a:solidFill>
                <a:latin typeface="Times New Roman" panose="02020603050405020304" pitchFamily="18" charset="0"/>
                <a:cs typeface="Times New Roman" panose="02020603050405020304" pitchFamily="18" charset="0"/>
              </a:rPr>
              <a:t>，</a:t>
            </a:r>
            <a:r>
              <a:rPr lang="zh-CN" altLang="en-US" dirty="0">
                <a:solidFill>
                  <a:srgbClr val="663300"/>
                </a:solidFill>
                <a:latin typeface="Times New Roman" panose="02020603050405020304" pitchFamily="18" charset="0"/>
                <a:cs typeface="Times New Roman" panose="02020603050405020304" pitchFamily="18" charset="0"/>
              </a:rPr>
              <a:t>令</a:t>
            </a:r>
            <a:r>
              <a:rPr lang="en-US" altLang="zh-CN" i="1" dirty="0">
                <a:solidFill>
                  <a:srgbClr val="663300"/>
                </a:solidFill>
                <a:latin typeface="Times New Roman" panose="02020603050405020304" pitchFamily="18" charset="0"/>
                <a:cs typeface="Times New Roman" panose="02020603050405020304" pitchFamily="18" charset="0"/>
              </a:rPr>
              <a:t>B=A-{</a:t>
            </a:r>
            <a:r>
              <a:rPr lang="en-US" altLang="zh-CN" i="1" dirty="0" err="1">
                <a:solidFill>
                  <a:srgbClr val="663300"/>
                </a:solidFill>
                <a:latin typeface="Times New Roman" panose="02020603050405020304" pitchFamily="18" charset="0"/>
                <a:cs typeface="Times New Roman" panose="02020603050405020304" pitchFamily="18" charset="0"/>
              </a:rPr>
              <a:t>a</a:t>
            </a:r>
            <a:r>
              <a:rPr lang="en-US" altLang="zh-CN" i="1" baseline="-25000" dirty="0" err="1">
                <a:solidFill>
                  <a:srgbClr val="663300"/>
                </a:solidFill>
                <a:latin typeface="Times New Roman" panose="02020603050405020304" pitchFamily="18" charset="0"/>
                <a:cs typeface="Times New Roman" panose="02020603050405020304" pitchFamily="18" charset="0"/>
              </a:rPr>
              <a:t>k</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i="1" baseline="-25000" dirty="0">
                <a:solidFill>
                  <a:srgbClr val="663300"/>
                </a:solidFill>
                <a:latin typeface="Times New Roman" panose="02020603050405020304" pitchFamily="18" charset="0"/>
                <a:cs typeface="Times New Roman" panose="02020603050405020304" pitchFamily="18" charset="0"/>
              </a:rPr>
              <a:t>1</a:t>
            </a:r>
            <a:r>
              <a:rPr lang="en-US" altLang="zh-CN" i="1" dirty="0">
                <a:solidFill>
                  <a:srgbClr val="663300"/>
                </a:solidFill>
                <a:latin typeface="Times New Roman" panose="02020603050405020304" pitchFamily="18" charset="0"/>
                <a:cs typeface="Times New Roman" panose="02020603050405020304" pitchFamily="18" charset="0"/>
              </a:rPr>
              <a:t>}, </a:t>
            </a:r>
          </a:p>
          <a:p>
            <a:pPr marL="457239" lvl="1" indent="0" algn="just" eaLnBrk="1" hangingPunct="1">
              <a:buNone/>
              <a:defRPr/>
            </a:pPr>
            <a:r>
              <a:rPr lang="en-US" altLang="zh-CN" i="1"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由于</a:t>
            </a:r>
            <a:r>
              <a:rPr lang="en-US" altLang="zh-CN" i="1" dirty="0">
                <a:solidFill>
                  <a:srgbClr val="663300"/>
                </a:solidFill>
                <a:latin typeface="Times New Roman" panose="02020603050405020304" pitchFamily="18" charset="0"/>
                <a:cs typeface="Times New Roman" panose="02020603050405020304" pitchFamily="18" charset="0"/>
              </a:rPr>
              <a:t>A</a:t>
            </a:r>
            <a:r>
              <a:rPr lang="zh-CN" altLang="en-US" dirty="0">
                <a:solidFill>
                  <a:srgbClr val="663300"/>
                </a:solidFill>
                <a:latin typeface="Times New Roman" panose="02020603050405020304" pitchFamily="18" charset="0"/>
                <a:cs typeface="Times New Roman" panose="02020603050405020304" pitchFamily="18" charset="0"/>
              </a:rPr>
              <a:t>中活动相容，</a:t>
            </a:r>
            <a:r>
              <a:rPr lang="en-US" altLang="zh-CN" i="1" dirty="0">
                <a:solidFill>
                  <a:srgbClr val="663300"/>
                </a:solidFill>
                <a:latin typeface="Times New Roman" panose="02020603050405020304" pitchFamily="18" charset="0"/>
                <a:cs typeface="Times New Roman" panose="02020603050405020304" pitchFamily="18" charset="0"/>
              </a:rPr>
              <a:t>f</a:t>
            </a:r>
            <a:r>
              <a:rPr lang="en-US" altLang="zh-CN" i="1" baseline="-25000" dirty="0">
                <a:solidFill>
                  <a:srgbClr val="663300"/>
                </a:solidFill>
                <a:latin typeface="Times New Roman" panose="02020603050405020304" pitchFamily="18" charset="0"/>
                <a:cs typeface="Times New Roman" panose="02020603050405020304" pitchFamily="18" charset="0"/>
              </a:rPr>
              <a:t>1</a:t>
            </a:r>
            <a:r>
              <a:rPr lang="zh-CN" altLang="en-US" i="1" baseline="-25000" dirty="0">
                <a:solidFill>
                  <a:srgbClr val="663300"/>
                </a:solidFill>
                <a:latin typeface="Times New Roman" panose="02020603050405020304" pitchFamily="18" charset="0"/>
                <a:cs typeface="Times New Roman" panose="02020603050405020304" pitchFamily="18" charset="0"/>
              </a:rPr>
              <a:t> </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zh-CN" altLang="en-US" i="1" dirty="0">
                <a:solidFill>
                  <a:srgbClr val="663300"/>
                </a:solidFill>
                <a:latin typeface="Times New Roman" panose="02020603050405020304" pitchFamily="18" charset="0"/>
                <a:cs typeface="Times New Roman" panose="02020603050405020304" pitchFamily="18" charset="0"/>
                <a:sym typeface="Symbol" pitchFamily="2" charset="2"/>
              </a:rPr>
              <a:t> </a:t>
            </a:r>
            <a:r>
              <a:rPr lang="en-US" altLang="zh-CN" i="1" dirty="0" err="1">
                <a:solidFill>
                  <a:srgbClr val="663300"/>
                </a:solidFill>
                <a:latin typeface="Times New Roman" panose="02020603050405020304" pitchFamily="18" charset="0"/>
                <a:cs typeface="Times New Roman" panose="02020603050405020304" pitchFamily="18" charset="0"/>
              </a:rPr>
              <a:t>f</a:t>
            </a:r>
            <a:r>
              <a:rPr lang="en-US" altLang="zh-CN" i="1" baseline="-25000" dirty="0" err="1">
                <a:solidFill>
                  <a:srgbClr val="663300"/>
                </a:solidFill>
                <a:latin typeface="Times New Roman" panose="02020603050405020304" pitchFamily="18" charset="0"/>
                <a:cs typeface="Times New Roman" panose="02020603050405020304" pitchFamily="18" charset="0"/>
              </a:rPr>
              <a:t>k</a:t>
            </a:r>
            <a:r>
              <a:rPr lang="en-US" altLang="zh-CN" i="1" dirty="0">
                <a:solidFill>
                  <a:srgbClr val="663300"/>
                </a:solidFill>
                <a:latin typeface="Times New Roman" panose="02020603050405020304" pitchFamily="18" charset="0"/>
                <a:cs typeface="Times New Roman" panose="02020603050405020304" pitchFamily="18" charset="0"/>
              </a:rPr>
              <a:t> </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 </a:t>
            </a:r>
            <a:r>
              <a:rPr lang="zh-CN" altLang="en-US" i="1" dirty="0">
                <a:solidFill>
                  <a:srgbClr val="663300"/>
                </a:solidFill>
                <a:latin typeface="Times New Roman" panose="02020603050405020304" pitchFamily="18" charset="0"/>
                <a:cs typeface="Times New Roman" panose="02020603050405020304" pitchFamily="18" charset="0"/>
              </a:rPr>
              <a:t> </a:t>
            </a:r>
            <a:r>
              <a:rPr lang="en-US" altLang="zh-CN" i="1" dirty="0" err="1">
                <a:solidFill>
                  <a:srgbClr val="663300"/>
                </a:solidFill>
                <a:latin typeface="Times New Roman" panose="02020603050405020304" pitchFamily="18" charset="0"/>
                <a:cs typeface="Times New Roman" panose="02020603050405020304" pitchFamily="18" charset="0"/>
              </a:rPr>
              <a:t>s</a:t>
            </a:r>
            <a:r>
              <a:rPr lang="en-US" altLang="zh-CN" i="1" baseline="-25000" dirty="0" err="1">
                <a:solidFill>
                  <a:srgbClr val="663300"/>
                </a:solidFill>
                <a:latin typeface="Times New Roman" panose="02020603050405020304" pitchFamily="18" charset="0"/>
                <a:cs typeface="Times New Roman" panose="02020603050405020304" pitchFamily="18" charset="0"/>
              </a:rPr>
              <a:t>j</a:t>
            </a:r>
            <a:r>
              <a:rPr lang="en-US" altLang="zh-CN" i="1" dirty="0">
                <a:solidFill>
                  <a:srgbClr val="663300"/>
                </a:solidFill>
                <a:latin typeface="Times New Roman" panose="02020603050405020304" pitchFamily="18" charset="0"/>
                <a:cs typeface="Times New Roman" panose="02020603050405020304" pitchFamily="18" charset="0"/>
              </a:rPr>
              <a:t> , B</a:t>
            </a:r>
            <a:r>
              <a:rPr lang="zh-CN" altLang="en-US" dirty="0">
                <a:solidFill>
                  <a:srgbClr val="663300"/>
                </a:solidFill>
                <a:latin typeface="Times New Roman" panose="02020603050405020304" pitchFamily="18" charset="0"/>
                <a:cs typeface="Times New Roman" panose="02020603050405020304" pitchFamily="18" charset="0"/>
              </a:rPr>
              <a:t>中活动相容</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因为</a:t>
            </a:r>
            <a:r>
              <a:rPr lang="zh-CN" altLang="en-US"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所以</a:t>
            </a:r>
            <a:r>
              <a:rPr lang="en-US" altLang="zh-CN" i="1" dirty="0">
                <a:solidFill>
                  <a:srgbClr val="663300"/>
                </a:solidFill>
                <a:latin typeface="Times New Roman" panose="02020603050405020304" pitchFamily="18" charset="0"/>
                <a:cs typeface="Times New Roman" panose="02020603050405020304" pitchFamily="18" charset="0"/>
              </a:rPr>
              <a:t>B</a:t>
            </a:r>
            <a:r>
              <a:rPr lang="zh-CN" altLang="en-US" dirty="0">
                <a:solidFill>
                  <a:srgbClr val="663300"/>
                </a:solidFill>
                <a:latin typeface="Times New Roman" panose="02020603050405020304" pitchFamily="18" charset="0"/>
                <a:cs typeface="Times New Roman" panose="02020603050405020304" pitchFamily="18" charset="0"/>
              </a:rPr>
              <a:t>是一个优化解，且包括活动</a:t>
            </a:r>
            <a:r>
              <a:rPr lang="en-US" altLang="zh-CN" i="1" dirty="0">
                <a:solidFill>
                  <a:srgbClr val="663300"/>
                </a:solidFill>
                <a:latin typeface="Times New Roman" panose="02020603050405020304" pitchFamily="18" charset="0"/>
                <a:cs typeface="Times New Roman" panose="02020603050405020304" pitchFamily="18" charset="0"/>
              </a:rPr>
              <a:t>a</a:t>
            </a:r>
            <a:r>
              <a:rPr lang="zh-CN" altLang="en-US" i="1" baseline="-25000" dirty="0">
                <a:solidFill>
                  <a:srgbClr val="663300"/>
                </a:solidFill>
                <a:latin typeface="Times New Roman" panose="02020603050405020304" pitchFamily="18" charset="0"/>
                <a:cs typeface="Times New Roman" panose="02020603050405020304" pitchFamily="18" charset="0"/>
              </a:rPr>
              <a:t>1</a:t>
            </a:r>
            <a:r>
              <a:rPr lang="zh-CN" altLang="en-US" dirty="0">
                <a:solidFill>
                  <a:srgbClr val="663300"/>
                </a:solidFill>
                <a:latin typeface="Times New Roman" panose="02020603050405020304" pitchFamily="18" charset="0"/>
                <a:cs typeface="Times New Roman" panose="02020603050405020304" pitchFamily="18" charset="0"/>
              </a:rPr>
              <a:t>.</a:t>
            </a:r>
          </a:p>
          <a:p>
            <a:endParaRPr lang="en-CN" sz="2400" dirty="0"/>
          </a:p>
        </p:txBody>
      </p:sp>
      <p:sp>
        <p:nvSpPr>
          <p:cNvPr id="4" name="TextBox 3">
            <a:extLst>
              <a:ext uri="{FF2B5EF4-FFF2-40B4-BE49-F238E27FC236}">
                <a16:creationId xmlns:a16="http://schemas.microsoft.com/office/drawing/2014/main" id="{84C9779C-A5EC-C84E-92EF-E1FC476B2C66}"/>
              </a:ext>
            </a:extLst>
          </p:cNvPr>
          <p:cNvSpPr txBox="1"/>
          <p:nvPr/>
        </p:nvSpPr>
        <p:spPr>
          <a:xfrm>
            <a:off x="2695228" y="2564904"/>
            <a:ext cx="6480720" cy="400110"/>
          </a:xfrm>
          <a:prstGeom prst="rect">
            <a:avLst/>
          </a:prstGeom>
          <a:noFill/>
          <a:ln w="19050">
            <a:solidFill>
              <a:srgbClr val="00B050"/>
            </a:solidFill>
          </a:ln>
        </p:spPr>
        <p:txBody>
          <a:bodyPr wrap="square" rtlCol="0">
            <a:spAutoFit/>
          </a:bodyPr>
          <a:lstStyle/>
          <a:p>
            <a:pPr algn="just"/>
            <a:r>
              <a:rPr lang="zh-CN" altLang="en-US" sz="2000" dirty="0">
                <a:solidFill>
                  <a:srgbClr val="FF0000"/>
                </a:solidFill>
                <a:latin typeface="Times New Roman" panose="02020603050405020304" pitchFamily="18" charset="0"/>
                <a:cs typeface="Times New Roman" panose="02020603050405020304" pitchFamily="18" charset="0"/>
              </a:rPr>
              <a:t>注意：是存在某个优化解，而不是所有的优化解都包含</a:t>
            </a:r>
            <a:r>
              <a:rPr lang="en-US" altLang="zh-CN" sz="2000" dirty="0">
                <a:solidFill>
                  <a:srgbClr val="FF0000"/>
                </a:solidFill>
                <a:latin typeface="Times New Roman" panose="02020603050405020304" pitchFamily="18" charset="0"/>
                <a:cs typeface="Times New Roman" panose="02020603050405020304" pitchFamily="18" charset="0"/>
              </a:rPr>
              <a:t>a</a:t>
            </a:r>
            <a:r>
              <a:rPr lang="en-US" altLang="zh-CN" sz="2000" baseline="-25000" dirty="0">
                <a:solidFill>
                  <a:srgbClr val="FF0000"/>
                </a:solidFill>
                <a:latin typeface="Times New Roman" panose="02020603050405020304" pitchFamily="18" charset="0"/>
                <a:cs typeface="Times New Roman" panose="02020603050405020304" pitchFamily="18" charset="0"/>
              </a:rPr>
              <a:t>1</a:t>
            </a:r>
          </a:p>
        </p:txBody>
      </p:sp>
      <p:sp>
        <p:nvSpPr>
          <p:cNvPr id="5" name="TextBox 4">
            <a:extLst>
              <a:ext uri="{FF2B5EF4-FFF2-40B4-BE49-F238E27FC236}">
                <a16:creationId xmlns:a16="http://schemas.microsoft.com/office/drawing/2014/main" id="{49AC9A60-6D81-6943-A43C-19EA7E7DBA2C}"/>
              </a:ext>
            </a:extLst>
          </p:cNvPr>
          <p:cNvSpPr txBox="1"/>
          <p:nvPr/>
        </p:nvSpPr>
        <p:spPr>
          <a:xfrm>
            <a:off x="6943700" y="3573016"/>
            <a:ext cx="3199120"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要证明存在一个满足贪心选择的优化解，一种直观的思路即：通过任意一个优化解来构造满足贪心选择的优化解。</a:t>
            </a:r>
          </a:p>
        </p:txBody>
      </p:sp>
    </p:spTree>
    <p:extLst>
      <p:ext uri="{BB962C8B-B14F-4D97-AF65-F5344CB8AC3E}">
        <p14:creationId xmlns:p14="http://schemas.microsoft.com/office/powerpoint/2010/main" val="212924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C7E7-49F1-1C49-9822-BA25D4FCBCE5}"/>
              </a:ext>
            </a:extLst>
          </p:cNvPr>
          <p:cNvSpPr>
            <a:spLocks noGrp="1"/>
          </p:cNvSpPr>
          <p:nvPr>
            <p:ph type="title"/>
          </p:nvPr>
        </p:nvSpPr>
        <p:spPr/>
        <p:txBody>
          <a:bodyPr/>
          <a:lstStyle/>
          <a:p>
            <a:r>
              <a:rPr lang="en-CN" dirty="0"/>
              <a:t>分析优化解的结构</a:t>
            </a:r>
          </a:p>
        </p:txBody>
      </p:sp>
      <p:sp>
        <p:nvSpPr>
          <p:cNvPr id="3" name="Content Placeholder 2">
            <a:extLst>
              <a:ext uri="{FF2B5EF4-FFF2-40B4-BE49-F238E27FC236}">
                <a16:creationId xmlns:a16="http://schemas.microsoft.com/office/drawing/2014/main" id="{22090319-486A-C648-B7A9-92D44FD1BD1B}"/>
              </a:ext>
            </a:extLst>
          </p:cNvPr>
          <p:cNvSpPr>
            <a:spLocks noGrp="1"/>
          </p:cNvSpPr>
          <p:nvPr>
            <p:ph idx="1"/>
          </p:nvPr>
        </p:nvSpPr>
        <p:spPr/>
        <p:txBody>
          <a:bodyPr/>
          <a:lstStyle/>
          <a:p>
            <a:pPr algn="just" eaLnBrk="1" hangingPunct="1">
              <a:lnSpc>
                <a:spcPct val="90000"/>
              </a:lnSpc>
              <a:defRPr/>
            </a:pPr>
            <a:r>
              <a:rPr lang="zh-CN" altLang="en-US" sz="2400" dirty="0">
                <a:solidFill>
                  <a:srgbClr val="FF0000"/>
                </a:solidFill>
                <a:latin typeface="Times New Roman" panose="02020603050405020304" pitchFamily="18" charset="0"/>
                <a:cs typeface="Times New Roman" panose="02020603050405020304" pitchFamily="18" charset="0"/>
              </a:rPr>
              <a:t>引理2（优化子结构）.</a:t>
            </a:r>
            <a:r>
              <a:rPr lang="zh-CN" altLang="en-US" sz="2400" dirty="0">
                <a:solidFill>
                  <a:srgbClr val="0000CC"/>
                </a:solidFill>
                <a:latin typeface="Times New Roman" panose="02020603050405020304" pitchFamily="18" charset="0"/>
                <a:cs typeface="Times New Roman" panose="02020603050405020304" pitchFamily="18" charset="0"/>
              </a:rPr>
              <a:t>设</a:t>
            </a:r>
            <a:r>
              <a:rPr lang="en-US" altLang="zh-CN" sz="2400" i="1" dirty="0">
                <a:solidFill>
                  <a:srgbClr val="0000CC"/>
                </a:solidFill>
                <a:latin typeface="Times New Roman" panose="02020603050405020304" pitchFamily="18" charset="0"/>
                <a:cs typeface="Times New Roman" panose="02020603050405020304" pitchFamily="18" charset="0"/>
              </a:rPr>
              <a:t>S={a</a:t>
            </a:r>
            <a:r>
              <a:rPr lang="en-US" altLang="zh-CN" sz="2400" i="1" baseline="-25000" dirty="0">
                <a:solidFill>
                  <a:srgbClr val="0000CC"/>
                </a:solidFill>
                <a:latin typeface="Times New Roman" panose="02020603050405020304" pitchFamily="18" charset="0"/>
                <a:cs typeface="Times New Roman" panose="02020603050405020304" pitchFamily="18" charset="0"/>
              </a:rPr>
              <a:t>1</a:t>
            </a:r>
            <a:r>
              <a:rPr lang="en-US" altLang="zh-CN" sz="2400" i="1" dirty="0">
                <a:solidFill>
                  <a:srgbClr val="0000CC"/>
                </a:solidFill>
                <a:latin typeface="Times New Roman" panose="02020603050405020304" pitchFamily="18" charset="0"/>
                <a:cs typeface="Times New Roman" panose="02020603050405020304" pitchFamily="18" charset="0"/>
              </a:rPr>
              <a:t>, a</a:t>
            </a:r>
            <a:r>
              <a:rPr lang="en-US" altLang="zh-CN" sz="2400" i="1" baseline="-25000" dirty="0">
                <a:solidFill>
                  <a:srgbClr val="0000CC"/>
                </a:solidFill>
                <a:latin typeface="Times New Roman" panose="02020603050405020304" pitchFamily="18" charset="0"/>
                <a:cs typeface="Times New Roman" panose="02020603050405020304" pitchFamily="18" charset="0"/>
              </a:rPr>
              <a:t>2</a:t>
            </a:r>
            <a:r>
              <a:rPr lang="en-US" altLang="zh-CN" sz="2400" i="1" dirty="0">
                <a:solidFill>
                  <a:srgbClr val="0000CC"/>
                </a:solidFill>
                <a:latin typeface="Times New Roman" panose="02020603050405020304" pitchFamily="18" charset="0"/>
                <a:cs typeface="Times New Roman" panose="02020603050405020304" pitchFamily="18" charset="0"/>
              </a:rPr>
              <a:t>, …, a</a:t>
            </a:r>
            <a:r>
              <a:rPr lang="en-US" altLang="zh-CN" sz="2400" i="1" baseline="-25000" dirty="0">
                <a:solidFill>
                  <a:srgbClr val="0000CC"/>
                </a:solidFill>
                <a:latin typeface="Times New Roman" panose="02020603050405020304" pitchFamily="18" charset="0"/>
                <a:cs typeface="Times New Roman" panose="02020603050405020304" pitchFamily="18" charset="0"/>
              </a:rPr>
              <a:t>n</a:t>
            </a:r>
            <a:r>
              <a:rPr lang="en-US" altLang="zh-CN" sz="2400" i="1"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是</a:t>
            </a:r>
            <a:r>
              <a:rPr lang="en-US" altLang="zh-CN" sz="2400" i="1" dirty="0">
                <a:solidFill>
                  <a:srgbClr val="0000CC"/>
                </a:solidFill>
                <a:latin typeface="Times New Roman" panose="02020603050405020304" pitchFamily="18" charset="0"/>
                <a:cs typeface="Times New Roman" panose="02020603050405020304" pitchFamily="18" charset="0"/>
              </a:rPr>
              <a:t>n</a:t>
            </a:r>
            <a:r>
              <a:rPr lang="zh-CN" altLang="en-US" sz="2400" dirty="0">
                <a:solidFill>
                  <a:srgbClr val="0000CC"/>
                </a:solidFill>
                <a:latin typeface="Times New Roman" panose="02020603050405020304" pitchFamily="18" charset="0"/>
                <a:cs typeface="Times New Roman" panose="02020603050405020304" pitchFamily="18" charset="0"/>
              </a:rPr>
              <a:t>个活动集合，[</a:t>
            </a:r>
            <a:r>
              <a:rPr lang="en-US" altLang="zh-CN" sz="2400" i="1" dirty="0" err="1">
                <a:solidFill>
                  <a:srgbClr val="0000CC"/>
                </a:solidFill>
                <a:latin typeface="Times New Roman" panose="02020603050405020304" pitchFamily="18" charset="0"/>
                <a:cs typeface="Times New Roman" panose="02020603050405020304" pitchFamily="18" charset="0"/>
              </a:rPr>
              <a:t>s</a:t>
            </a:r>
            <a:r>
              <a:rPr lang="en-US" altLang="zh-CN" sz="2400" i="1" baseline="-30000" dirty="0" err="1">
                <a:solidFill>
                  <a:srgbClr val="0000CC"/>
                </a:solidFill>
                <a:latin typeface="Times New Roman" panose="02020603050405020304" pitchFamily="18" charset="0"/>
                <a:cs typeface="Times New Roman" panose="02020603050405020304" pitchFamily="18" charset="0"/>
              </a:rPr>
              <a:t>i，</a:t>
            </a:r>
            <a:r>
              <a:rPr lang="en-US" altLang="zh-CN" sz="2400" i="1" dirty="0" err="1">
                <a:solidFill>
                  <a:srgbClr val="0000CC"/>
                </a:solidFill>
                <a:latin typeface="Times New Roman" panose="02020603050405020304" pitchFamily="18" charset="0"/>
                <a:cs typeface="Times New Roman" panose="02020603050405020304" pitchFamily="18" charset="0"/>
              </a:rPr>
              <a:t>f</a:t>
            </a:r>
            <a:r>
              <a:rPr lang="en-US" altLang="zh-CN" sz="2400" i="1" baseline="-30000" dirty="0" err="1">
                <a:solidFill>
                  <a:srgbClr val="0000CC"/>
                </a:solidFill>
                <a:latin typeface="Times New Roman" panose="02020603050405020304" pitchFamily="18" charset="0"/>
                <a:cs typeface="Times New Roman" panose="02020603050405020304" pitchFamily="18" charset="0"/>
              </a:rPr>
              <a:t>i</a:t>
            </a:r>
            <a:r>
              <a:rPr lang="en-US" altLang="zh-CN" sz="2400"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是活动 </a:t>
            </a:r>
            <a:r>
              <a:rPr lang="en-US" altLang="zh-CN" sz="2400" i="1" dirty="0" err="1">
                <a:solidFill>
                  <a:srgbClr val="0000CC"/>
                </a:solidFill>
                <a:latin typeface="Times New Roman" panose="02020603050405020304" pitchFamily="18" charset="0"/>
                <a:cs typeface="Times New Roman" panose="02020603050405020304" pitchFamily="18" charset="0"/>
              </a:rPr>
              <a:t>i</a:t>
            </a:r>
            <a:r>
              <a:rPr lang="en-US" altLang="zh-CN" sz="2400" i="1" dirty="0">
                <a:solidFill>
                  <a:srgbClr val="0000CC"/>
                </a:solidFill>
                <a:latin typeface="Times New Roman" panose="02020603050405020304" pitchFamily="18" charset="0"/>
                <a:cs typeface="Times New Roman" panose="02020603050405020304" pitchFamily="18" charset="0"/>
              </a:rPr>
              <a:t> </a:t>
            </a:r>
            <a:r>
              <a:rPr lang="zh-CN" altLang="en-US" sz="2400" dirty="0">
                <a:solidFill>
                  <a:srgbClr val="0000CC"/>
                </a:solidFill>
                <a:latin typeface="Times New Roman" panose="02020603050405020304" pitchFamily="18" charset="0"/>
                <a:cs typeface="Times New Roman" panose="02020603050405020304" pitchFamily="18" charset="0"/>
              </a:rPr>
              <a:t>的起始终止时间，且</a:t>
            </a:r>
            <a:r>
              <a:rPr lang="en-US" altLang="zh-CN" sz="2400" i="1" dirty="0">
                <a:solidFill>
                  <a:srgbClr val="0000CC"/>
                </a:solidFill>
                <a:latin typeface="Times New Roman" panose="02020603050405020304" pitchFamily="18" charset="0"/>
                <a:cs typeface="Times New Roman" panose="02020603050405020304" pitchFamily="18" charset="0"/>
              </a:rPr>
              <a:t>f</a:t>
            </a:r>
            <a:r>
              <a:rPr lang="en-US" altLang="zh-CN" sz="2400" i="1" baseline="-30000" dirty="0">
                <a:solidFill>
                  <a:srgbClr val="0000CC"/>
                </a:solidFill>
                <a:latin typeface="Times New Roman" panose="02020603050405020304" pitchFamily="18" charset="0"/>
                <a:cs typeface="Times New Roman" panose="02020603050405020304" pitchFamily="18" charset="0"/>
              </a:rPr>
              <a:t>1</a:t>
            </a:r>
            <a:r>
              <a:rPr lang="zh-CN" altLang="en-US" sz="2400" i="1" baseline="-30000"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a:solidFill>
                  <a:srgbClr val="0000CC"/>
                </a:solidFill>
                <a:latin typeface="Times New Roman" panose="02020603050405020304" pitchFamily="18" charset="0"/>
                <a:cs typeface="Times New Roman" panose="02020603050405020304" pitchFamily="18" charset="0"/>
              </a:rPr>
              <a:t>f</a:t>
            </a:r>
            <a:r>
              <a:rPr lang="en-US" altLang="zh-CN" sz="2400" i="1" baseline="-30000" dirty="0">
                <a:solidFill>
                  <a:srgbClr val="0000CC"/>
                </a:solidFill>
                <a:latin typeface="Times New Roman" panose="02020603050405020304" pitchFamily="18" charset="0"/>
                <a:cs typeface="Times New Roman" panose="02020603050405020304" pitchFamily="18" charset="0"/>
              </a:rPr>
              <a:t>2</a:t>
            </a:r>
            <a:r>
              <a:rPr lang="zh-CN" altLang="en-US" sz="2400" i="1" baseline="-30000"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a:solidFill>
                  <a:srgbClr val="0000CC"/>
                </a:solidFill>
                <a:latin typeface="Times New Roman" panose="02020603050405020304" pitchFamily="18" charset="0"/>
                <a:cs typeface="Times New Roman" panose="02020603050405020304" pitchFamily="18" charset="0"/>
              </a:rPr>
              <a:t>…</a:t>
            </a:r>
            <a:r>
              <a:rPr lang="zh-CN" altLang="en-US" sz="2400" i="1" dirty="0">
                <a:solidFill>
                  <a:srgbClr val="0000CC"/>
                </a:solidFill>
                <a:latin typeface="Times New Roman" panose="02020603050405020304" pitchFamily="18" charset="0"/>
                <a:cs typeface="Times New Roman" panose="02020603050405020304" pitchFamily="18" charset="0"/>
              </a:rPr>
              <a:t> </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zh-CN" altLang="en-US" sz="2400" i="1" dirty="0">
                <a:solidFill>
                  <a:srgbClr val="0000CC"/>
                </a:solidFill>
                <a:latin typeface="Times New Roman" panose="02020603050405020304" pitchFamily="18" charset="0"/>
                <a:cs typeface="Times New Roman" panose="02020603050405020304" pitchFamily="18" charset="0"/>
                <a:sym typeface="Symbol" pitchFamily="2" charset="2"/>
              </a:rPr>
              <a:t> </a:t>
            </a:r>
            <a:r>
              <a:rPr lang="en-US" altLang="zh-CN" sz="2400" i="1" dirty="0" err="1">
                <a:solidFill>
                  <a:srgbClr val="0000CC"/>
                </a:solidFill>
                <a:latin typeface="Times New Roman" panose="02020603050405020304" pitchFamily="18" charset="0"/>
                <a:cs typeface="Times New Roman" panose="02020603050405020304" pitchFamily="18" charset="0"/>
              </a:rPr>
              <a:t>f</a:t>
            </a:r>
            <a:r>
              <a:rPr lang="en-US" altLang="zh-CN" sz="2400" i="1" baseline="-30000" dirty="0" err="1">
                <a:solidFill>
                  <a:srgbClr val="0000CC"/>
                </a:solidFill>
                <a:latin typeface="Times New Roman" panose="02020603050405020304" pitchFamily="18" charset="0"/>
                <a:cs typeface="Times New Roman" panose="02020603050405020304" pitchFamily="18" charset="0"/>
              </a:rPr>
              <a:t>n</a:t>
            </a:r>
            <a:r>
              <a:rPr lang="en-US" altLang="zh-CN" sz="2400"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设</a:t>
            </a:r>
            <a:r>
              <a:rPr lang="en-US" altLang="zh-CN" sz="2400" i="1" dirty="0">
                <a:solidFill>
                  <a:srgbClr val="0000CC"/>
                </a:solidFill>
                <a:latin typeface="Times New Roman" panose="02020603050405020304" pitchFamily="18" charset="0"/>
                <a:cs typeface="Times New Roman" panose="02020603050405020304" pitchFamily="18" charset="0"/>
              </a:rPr>
              <a:t>A</a:t>
            </a:r>
            <a:r>
              <a:rPr lang="zh-CN" altLang="en-US" sz="2400" dirty="0">
                <a:solidFill>
                  <a:srgbClr val="0000CC"/>
                </a:solidFill>
                <a:latin typeface="Times New Roman" panose="02020603050405020304" pitchFamily="18" charset="0"/>
                <a:cs typeface="Times New Roman" panose="02020603050405020304" pitchFamily="18" charset="0"/>
              </a:rPr>
              <a:t>是</a:t>
            </a:r>
            <a:r>
              <a:rPr lang="en-US" altLang="zh-CN" sz="2400" i="1" dirty="0">
                <a:solidFill>
                  <a:srgbClr val="0000CC"/>
                </a:solidFill>
                <a:latin typeface="Times New Roman" panose="02020603050405020304" pitchFamily="18" charset="0"/>
                <a:cs typeface="Times New Roman" panose="02020603050405020304" pitchFamily="18" charset="0"/>
              </a:rPr>
              <a:t>S</a:t>
            </a:r>
            <a:r>
              <a:rPr lang="zh-CN" altLang="en-US" sz="2400" dirty="0">
                <a:solidFill>
                  <a:srgbClr val="0000CC"/>
                </a:solidFill>
                <a:latin typeface="Times New Roman" panose="02020603050405020304" pitchFamily="18" charset="0"/>
                <a:cs typeface="Times New Roman" panose="02020603050405020304" pitchFamily="18" charset="0"/>
              </a:rPr>
              <a:t>的调度问题的一个优化解且包括活动</a:t>
            </a:r>
            <a:r>
              <a:rPr lang="en-US" altLang="zh-CN" sz="2400" i="1" dirty="0">
                <a:solidFill>
                  <a:srgbClr val="0000CC"/>
                </a:solidFill>
                <a:latin typeface="Times New Roman" panose="02020603050405020304" pitchFamily="18" charset="0"/>
                <a:cs typeface="Times New Roman" panose="02020603050405020304" pitchFamily="18" charset="0"/>
              </a:rPr>
              <a:t>a</a:t>
            </a:r>
            <a:r>
              <a:rPr lang="zh-CN" altLang="en-US" sz="2400" i="1" baseline="-25000" dirty="0">
                <a:solidFill>
                  <a:srgbClr val="0000CC"/>
                </a:solidFill>
                <a:latin typeface="Times New Roman" panose="02020603050405020304" pitchFamily="18" charset="0"/>
                <a:cs typeface="Times New Roman" panose="02020603050405020304" pitchFamily="18" charset="0"/>
              </a:rPr>
              <a:t>1</a:t>
            </a:r>
            <a:r>
              <a:rPr lang="zh-CN" altLang="en-US" sz="2400" dirty="0">
                <a:solidFill>
                  <a:srgbClr val="0000CC"/>
                </a:solidFill>
                <a:latin typeface="Times New Roman" panose="02020603050405020304" pitchFamily="18" charset="0"/>
                <a:cs typeface="Times New Roman" panose="02020603050405020304" pitchFamily="18" charset="0"/>
              </a:rPr>
              <a:t>，则</a:t>
            </a:r>
            <a:r>
              <a:rPr lang="en-US" altLang="zh-CN" sz="2400" i="1" dirty="0">
                <a:solidFill>
                  <a:srgbClr val="0000CC"/>
                </a:solidFill>
                <a:latin typeface="Times New Roman" panose="02020603050405020304" pitchFamily="18" charset="0"/>
                <a:cs typeface="Times New Roman" panose="02020603050405020304" pitchFamily="18" charset="0"/>
              </a:rPr>
              <a:t>A’</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0000CC"/>
                </a:solidFill>
                <a:latin typeface="Times New Roman" panose="02020603050405020304" pitchFamily="18" charset="0"/>
                <a:cs typeface="Times New Roman" panose="02020603050405020304" pitchFamily="18" charset="0"/>
              </a:rPr>
              <a:t>A-{a</a:t>
            </a:r>
            <a:r>
              <a:rPr lang="en-US" altLang="zh-CN" sz="2400" i="1" baseline="-25000" dirty="0">
                <a:solidFill>
                  <a:srgbClr val="0000CC"/>
                </a:solidFill>
                <a:latin typeface="Times New Roman" panose="02020603050405020304" pitchFamily="18" charset="0"/>
                <a:cs typeface="Times New Roman" panose="02020603050405020304" pitchFamily="18" charset="0"/>
              </a:rPr>
              <a:t>1</a:t>
            </a:r>
            <a:r>
              <a:rPr lang="en-US" altLang="zh-CN" sz="2400" i="1"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是</a:t>
            </a:r>
            <a:r>
              <a:rPr lang="en-US" altLang="zh-CN" sz="2400" i="1" dirty="0">
                <a:solidFill>
                  <a:srgbClr val="0000CC"/>
                </a:solidFill>
                <a:latin typeface="Times New Roman" panose="02020603050405020304" pitchFamily="18" charset="0"/>
                <a:cs typeface="Times New Roman" panose="02020603050405020304" pitchFamily="18" charset="0"/>
              </a:rPr>
              <a:t>S</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0000CC"/>
                </a:solidFill>
                <a:latin typeface="Times New Roman" panose="02020603050405020304" pitchFamily="18" charset="0"/>
                <a:cs typeface="Times New Roman" panose="02020603050405020304" pitchFamily="18" charset="0"/>
              </a:rPr>
              <a:t>={i</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0000CC"/>
                </a:solidFill>
                <a:latin typeface="Times New Roman" panose="02020603050405020304" pitchFamily="18" charset="0"/>
                <a:cs typeface="Times New Roman" panose="02020603050405020304" pitchFamily="18" charset="0"/>
              </a:rPr>
              <a:t>S|s</a:t>
            </a:r>
            <a:r>
              <a:rPr lang="en-US" altLang="zh-CN" sz="2400" i="1" baseline="-30000" dirty="0">
                <a:solidFill>
                  <a:srgbClr val="0000CC"/>
                </a:solidFill>
                <a:latin typeface="Times New Roman" panose="02020603050405020304" pitchFamily="18" charset="0"/>
                <a:cs typeface="Times New Roman" panose="02020603050405020304" pitchFamily="18" charset="0"/>
              </a:rPr>
              <a:t>i</a:t>
            </a:r>
            <a:r>
              <a:rPr lang="en-US" altLang="zh-CN" sz="2400" i="1" dirty="0">
                <a:solidFill>
                  <a:srgbClr val="0000CC"/>
                </a:solidFill>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0000CC"/>
                </a:solidFill>
                <a:latin typeface="Times New Roman" panose="02020603050405020304" pitchFamily="18" charset="0"/>
                <a:cs typeface="Times New Roman" panose="02020603050405020304" pitchFamily="18" charset="0"/>
              </a:rPr>
              <a:t>f</a:t>
            </a:r>
            <a:r>
              <a:rPr lang="en-US" altLang="zh-CN" sz="2400" i="1" baseline="-30000" dirty="0">
                <a:solidFill>
                  <a:srgbClr val="0000CC"/>
                </a:solidFill>
                <a:latin typeface="Times New Roman" panose="02020603050405020304" pitchFamily="18" charset="0"/>
                <a:cs typeface="Times New Roman" panose="02020603050405020304" pitchFamily="18" charset="0"/>
              </a:rPr>
              <a:t>1</a:t>
            </a:r>
            <a:r>
              <a:rPr lang="en-US" altLang="zh-CN" sz="2400" i="1" dirty="0">
                <a:solidFill>
                  <a:srgbClr val="0000CC"/>
                </a:solidFill>
                <a:latin typeface="Times New Roman" panose="02020603050405020304" pitchFamily="18" charset="0"/>
                <a:cs typeface="Times New Roman" panose="02020603050405020304" pitchFamily="18" charset="0"/>
              </a:rPr>
              <a:t>}</a:t>
            </a:r>
            <a:r>
              <a:rPr lang="zh-CN" altLang="en-US" sz="2400" dirty="0">
                <a:solidFill>
                  <a:srgbClr val="0000CC"/>
                </a:solidFill>
                <a:latin typeface="Times New Roman" panose="02020603050405020304" pitchFamily="18" charset="0"/>
                <a:cs typeface="Times New Roman" panose="02020603050405020304" pitchFamily="18" charset="0"/>
              </a:rPr>
              <a:t>的调度问题的优化解</a:t>
            </a:r>
            <a:r>
              <a:rPr lang="en-US" altLang="zh-CN" sz="2400" dirty="0">
                <a:solidFill>
                  <a:srgbClr val="0000CC"/>
                </a:solidFill>
                <a:latin typeface="Times New Roman" panose="02020603050405020304" pitchFamily="18" charset="0"/>
                <a:cs typeface="Times New Roman" panose="02020603050405020304" pitchFamily="18" charset="0"/>
              </a:rPr>
              <a:t>.</a:t>
            </a:r>
          </a:p>
          <a:p>
            <a:pPr algn="just" eaLnBrk="1" hangingPunct="1">
              <a:lnSpc>
                <a:spcPct val="90000"/>
              </a:lnSpc>
              <a:defRPr/>
            </a:pPr>
            <a:endParaRPr lang="en-US" altLang="zh-CN" sz="2400" dirty="0">
              <a:solidFill>
                <a:srgbClr val="0000CC"/>
              </a:solidFill>
              <a:latin typeface="Times New Roman" panose="02020603050405020304" pitchFamily="18" charset="0"/>
              <a:cs typeface="Times New Roman" panose="02020603050405020304" pitchFamily="18" charset="0"/>
            </a:endParaRPr>
          </a:p>
          <a:p>
            <a:pPr marL="457239" lvl="1" indent="0" algn="just" eaLnBrk="1" hangingPunct="1">
              <a:lnSpc>
                <a:spcPct val="90000"/>
              </a:lnSpc>
              <a:buNone/>
              <a:defRPr/>
            </a:pPr>
            <a:r>
              <a:rPr lang="zh-CN" altLang="en-US" dirty="0">
                <a:solidFill>
                  <a:srgbClr val="FF0000"/>
                </a:solidFill>
                <a:latin typeface="Times New Roman" panose="02020603050405020304" pitchFamily="18" charset="0"/>
                <a:cs typeface="Times New Roman" panose="02020603050405020304" pitchFamily="18" charset="0"/>
              </a:rPr>
              <a:t>证. </a:t>
            </a:r>
            <a:r>
              <a:rPr lang="zh-CN" altLang="en-US" dirty="0">
                <a:solidFill>
                  <a:srgbClr val="663300"/>
                </a:solidFill>
                <a:latin typeface="Times New Roman" panose="02020603050405020304" pitchFamily="18" charset="0"/>
                <a:cs typeface="Times New Roman" panose="02020603050405020304" pitchFamily="18" charset="0"/>
              </a:rPr>
              <a:t>显然，</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zh-CN" altLang="en-US" dirty="0">
                <a:solidFill>
                  <a:srgbClr val="663300"/>
                </a:solidFill>
                <a:latin typeface="Times New Roman" panose="02020603050405020304" pitchFamily="18" charset="0"/>
                <a:cs typeface="Times New Roman" panose="02020603050405020304" pitchFamily="18" charset="0"/>
              </a:rPr>
              <a:t>中的活动是相容的</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90000"/>
              </a:lnSpc>
              <a:buNone/>
              <a:defRPr/>
            </a:pPr>
            <a:r>
              <a:rPr lang="zh-CN" altLang="en-US" dirty="0">
                <a:solidFill>
                  <a:srgbClr val="663300"/>
                </a:solidFill>
                <a:latin typeface="Times New Roman" panose="02020603050405020304" pitchFamily="18" charset="0"/>
                <a:cs typeface="Times New Roman" panose="02020603050405020304" pitchFamily="18" charset="0"/>
              </a:rPr>
              <a:t>      我们仅需要证明</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zh-CN" altLang="en-US" dirty="0">
                <a:solidFill>
                  <a:srgbClr val="663300"/>
                </a:solidFill>
                <a:latin typeface="Times New Roman" panose="02020603050405020304" pitchFamily="18" charset="0"/>
                <a:cs typeface="Times New Roman" panose="02020603050405020304" pitchFamily="18" charset="0"/>
              </a:rPr>
              <a:t>是最大的</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90000"/>
              </a:lnSpc>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设不然，存在一个</a:t>
            </a:r>
            <a:r>
              <a:rPr lang="en-US" altLang="zh-CN" i="1" dirty="0">
                <a:solidFill>
                  <a:srgbClr val="663300"/>
                </a:solidFill>
                <a:latin typeface="Times New Roman" panose="02020603050405020304" pitchFamily="18" charset="0"/>
                <a:cs typeface="Times New Roman" panose="02020603050405020304" pitchFamily="18" charset="0"/>
              </a:rPr>
              <a:t>S’</a:t>
            </a: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的活动选择问题的优化解</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&gt;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90000"/>
              </a:lnSpc>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令</a:t>
            </a:r>
            <a:r>
              <a:rPr lang="en-US" altLang="zh-CN" i="1" dirty="0">
                <a:solidFill>
                  <a:srgbClr val="663300"/>
                </a:solidFill>
                <a:latin typeface="Times New Roman" panose="02020603050405020304" pitchFamily="18" charset="0"/>
                <a:cs typeface="Times New Roman" panose="02020603050405020304" pitchFamily="18" charset="0"/>
              </a:rPr>
              <a:t>B={a</a:t>
            </a:r>
            <a:r>
              <a:rPr lang="en-US" altLang="zh-CN" i="1" baseline="-25000" dirty="0">
                <a:solidFill>
                  <a:srgbClr val="663300"/>
                </a:solidFill>
                <a:latin typeface="Times New Roman" panose="02020603050405020304" pitchFamily="18" charset="0"/>
                <a:cs typeface="Times New Roman" panose="02020603050405020304" pitchFamily="18" charset="0"/>
              </a:rPr>
              <a:t>1</a:t>
            </a:r>
            <a:r>
              <a:rPr lang="en-US" altLang="zh-CN" i="1"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rPr>
              <a:t>∪</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对于</a:t>
            </a:r>
            <a:r>
              <a:rPr lang="zh-CN" altLang="en-US"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err="1">
                <a:solidFill>
                  <a:srgbClr val="663300"/>
                </a:solidFill>
                <a:latin typeface="Times New Roman" panose="02020603050405020304" pitchFamily="18" charset="0"/>
                <a:cs typeface="Times New Roman" panose="02020603050405020304" pitchFamily="18" charset="0"/>
              </a:rPr>
              <a:t>i</a:t>
            </a:r>
            <a:r>
              <a:rPr lang="en-US" altLang="zh-CN" i="1" dirty="0" err="1">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err="1">
                <a:solidFill>
                  <a:srgbClr val="663300"/>
                </a:solidFill>
                <a:latin typeface="Times New Roman" panose="02020603050405020304" pitchFamily="18" charset="0"/>
                <a:cs typeface="Times New Roman" panose="02020603050405020304" pitchFamily="18" charset="0"/>
              </a:rPr>
              <a:t>S</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 </a:t>
            </a:r>
            <a:r>
              <a:rPr lang="en-US" altLang="zh-CN" i="1" dirty="0" err="1">
                <a:solidFill>
                  <a:srgbClr val="663300"/>
                </a:solidFill>
                <a:latin typeface="Times New Roman" panose="02020603050405020304" pitchFamily="18" charset="0"/>
                <a:cs typeface="Times New Roman" panose="02020603050405020304" pitchFamily="18" charset="0"/>
              </a:rPr>
              <a:t>s</a:t>
            </a:r>
            <a:r>
              <a:rPr lang="en-US" altLang="zh-CN" i="1" baseline="-30000" dirty="0" err="1">
                <a:solidFill>
                  <a:srgbClr val="663300"/>
                </a:solidFill>
                <a:latin typeface="Times New Roman" panose="02020603050405020304" pitchFamily="18" charset="0"/>
                <a:cs typeface="Times New Roman" panose="02020603050405020304" pitchFamily="18" charset="0"/>
              </a:rPr>
              <a:t>i</a:t>
            </a:r>
            <a:r>
              <a:rPr lang="en-US" altLang="zh-CN" i="1" baseline="-30000" dirty="0">
                <a:solidFill>
                  <a:srgbClr val="663300"/>
                </a:solidFill>
                <a:latin typeface="Times New Roman" panose="02020603050405020304" pitchFamily="18" charset="0"/>
                <a:cs typeface="Times New Roman" panose="02020603050405020304" pitchFamily="18" charset="0"/>
              </a:rPr>
              <a:t> </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f</a:t>
            </a:r>
            <a:r>
              <a:rPr lang="en-US" altLang="zh-CN" i="1" baseline="-30000" dirty="0">
                <a:solidFill>
                  <a:srgbClr val="663300"/>
                </a:solidFill>
                <a:latin typeface="Times New Roman" panose="02020603050405020304" pitchFamily="18" charset="0"/>
                <a:cs typeface="Times New Roman" panose="02020603050405020304" pitchFamily="18" charset="0"/>
              </a:rPr>
              <a:t>1</a:t>
            </a:r>
            <a:r>
              <a:rPr lang="en-US" altLang="zh-CN" i="1" dirty="0">
                <a:solidFill>
                  <a:srgbClr val="663300"/>
                </a:solidFill>
                <a:latin typeface="Times New Roman" panose="02020603050405020304" pitchFamily="18" charset="0"/>
                <a:cs typeface="Times New Roman" panose="02020603050405020304" pitchFamily="18" charset="0"/>
              </a:rPr>
              <a:t>, B</a:t>
            </a:r>
            <a:r>
              <a:rPr lang="zh-CN" altLang="en-US" dirty="0">
                <a:solidFill>
                  <a:srgbClr val="663300"/>
                </a:solidFill>
                <a:latin typeface="Times New Roman" panose="02020603050405020304" pitchFamily="18" charset="0"/>
                <a:cs typeface="Times New Roman" panose="02020603050405020304" pitchFamily="18" charset="0"/>
              </a:rPr>
              <a:t>中活动相容</a:t>
            </a:r>
            <a:r>
              <a:rPr lang="en-US" altLang="zh-CN"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90000"/>
              </a:lnSpc>
              <a:buNone/>
              <a:defRPr/>
            </a:pPr>
            <a:r>
              <a:rPr lang="en-US" altLang="zh-CN" i="1" dirty="0">
                <a:solidFill>
                  <a:srgbClr val="663300"/>
                </a:solidFill>
                <a:latin typeface="Times New Roman" panose="02020603050405020304" pitchFamily="18" charset="0"/>
                <a:cs typeface="Times New Roman" panose="02020603050405020304" pitchFamily="18" charset="0"/>
              </a:rPr>
              <a:t>	B</a:t>
            </a:r>
            <a:r>
              <a:rPr lang="zh-CN" altLang="en-US" dirty="0">
                <a:solidFill>
                  <a:srgbClr val="663300"/>
                </a:solidFill>
                <a:latin typeface="Times New Roman" panose="02020603050405020304" pitchFamily="18" charset="0"/>
                <a:cs typeface="Times New Roman" panose="02020603050405020304" pitchFamily="18" charset="0"/>
              </a:rPr>
              <a:t>是</a:t>
            </a:r>
            <a:r>
              <a:rPr lang="en-US" altLang="zh-CN" i="1" dirty="0">
                <a:solidFill>
                  <a:srgbClr val="663300"/>
                </a:solidFill>
                <a:latin typeface="Times New Roman" panose="02020603050405020304" pitchFamily="18" charset="0"/>
                <a:cs typeface="Times New Roman" panose="02020603050405020304" pitchFamily="18" charset="0"/>
              </a:rPr>
              <a:t>S</a:t>
            </a:r>
            <a:r>
              <a:rPr lang="zh-CN" altLang="en-US" dirty="0">
                <a:solidFill>
                  <a:srgbClr val="663300"/>
                </a:solidFill>
                <a:latin typeface="Times New Roman" panose="02020603050405020304" pitchFamily="18" charset="0"/>
                <a:cs typeface="Times New Roman" panose="02020603050405020304" pitchFamily="18" charset="0"/>
              </a:rPr>
              <a:t>的一个解</a:t>
            </a:r>
            <a:r>
              <a:rPr lang="en-US" altLang="zh-CN" dirty="0">
                <a:solidFill>
                  <a:srgbClr val="663300"/>
                </a:solidFill>
                <a:latin typeface="Times New Roman" panose="02020603050405020304" pitchFamily="18" charset="0"/>
                <a:cs typeface="Times New Roman" panose="02020603050405020304" pitchFamily="18" charset="0"/>
              </a:rPr>
              <a:t>. </a:t>
            </a:r>
          </a:p>
          <a:p>
            <a:pPr marL="457239" lvl="1" indent="0" algn="just" eaLnBrk="1" hangingPunct="1">
              <a:lnSpc>
                <a:spcPct val="90000"/>
              </a:lnSpc>
              <a:buNone/>
              <a:defRPr/>
            </a:pPr>
            <a:r>
              <a:rPr lang="en-US" altLang="zh-CN" dirty="0">
                <a:solidFill>
                  <a:srgbClr val="663300"/>
                </a:solidFill>
                <a:latin typeface="Times New Roman" panose="02020603050405020304" pitchFamily="18" charset="0"/>
                <a:cs typeface="Times New Roman" panose="02020603050405020304" pitchFamily="18" charset="0"/>
              </a:rPr>
              <a:t>	</a:t>
            </a:r>
            <a:r>
              <a:rPr lang="zh-CN" altLang="en-US" dirty="0">
                <a:solidFill>
                  <a:srgbClr val="663300"/>
                </a:solidFill>
                <a:latin typeface="Times New Roman" panose="02020603050405020304" pitchFamily="18" charset="0"/>
                <a:cs typeface="Times New Roman" panose="02020603050405020304" pitchFamily="18" charset="0"/>
              </a:rPr>
              <a:t>由于|</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dirty="0">
                <a:solidFill>
                  <a:srgbClr val="663300"/>
                </a:solidFill>
                <a:latin typeface="Times New Roman" panose="02020603050405020304" pitchFamily="18" charset="0"/>
                <a:cs typeface="Times New Roman" panose="02020603050405020304" pitchFamily="18" charset="0"/>
              </a:rPr>
              <a:t>|=|</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dirty="0">
                <a:solidFill>
                  <a:srgbClr val="663300"/>
                </a:solidFill>
                <a:latin typeface="Times New Roman" panose="02020603050405020304" pitchFamily="18" charset="0"/>
                <a:cs typeface="Times New Roman" panose="02020603050405020304" pitchFamily="18" charset="0"/>
              </a:rPr>
              <a:t>|</a:t>
            </a:r>
            <a:r>
              <a:rPr lang="en-US" altLang="zh-CN" i="1" dirty="0">
                <a:solidFill>
                  <a:srgbClr val="663300"/>
                </a:solidFill>
                <a:latin typeface="Times New Roman" panose="02020603050405020304" pitchFamily="18" charset="0"/>
                <a:cs typeface="Times New Roman" panose="02020603050405020304" pitchFamily="18" charset="0"/>
              </a:rPr>
              <a:t>+1</a:t>
            </a:r>
            <a:r>
              <a:rPr lang="en-US" altLang="zh-CN" dirty="0">
                <a:solidFill>
                  <a:srgbClr val="663300"/>
                </a:solidFill>
                <a:latin typeface="Times New Roman" panose="02020603050405020304" pitchFamily="18" charset="0"/>
                <a:cs typeface="Times New Roman" panose="02020603050405020304" pitchFamily="18" charset="0"/>
              </a:rPr>
              <a:t>, </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B</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+1</a:t>
            </a:r>
            <a:r>
              <a:rPr lang="en-US" altLang="zh-CN" dirty="0">
                <a:solidFill>
                  <a:srgbClr val="663300"/>
                </a:solidFill>
                <a:latin typeface="Times New Roman" panose="02020603050405020304" pitchFamily="18" charset="0"/>
                <a:cs typeface="Times New Roman" panose="02020603050405020304" pitchFamily="18" charset="0"/>
              </a:rPr>
              <a:t>&gt;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i="1"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+1</a:t>
            </a:r>
            <a:r>
              <a:rPr lang="en-US" altLang="zh-CN" dirty="0">
                <a:solidFill>
                  <a:srgbClr val="663300"/>
                </a:solidFill>
                <a:latin typeface="Times New Roman" panose="02020603050405020304" pitchFamily="18" charset="0"/>
                <a:cs typeface="Times New Roman" panose="02020603050405020304" pitchFamily="18" charset="0"/>
              </a:rPr>
              <a:t>=</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i="1" dirty="0">
                <a:solidFill>
                  <a:srgbClr val="663300"/>
                </a:solidFill>
                <a:latin typeface="Times New Roman" panose="02020603050405020304" pitchFamily="18" charset="0"/>
                <a:cs typeface="Times New Roman" panose="02020603050405020304" pitchFamily="18" charset="0"/>
              </a:rPr>
              <a:t>A</a:t>
            </a:r>
            <a:r>
              <a:rPr lang="en-US" altLang="zh-CN"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dirty="0">
                <a:solidFill>
                  <a:srgbClr val="663300"/>
                </a:solidFill>
                <a:latin typeface="Times New Roman" panose="02020603050405020304" pitchFamily="18" charset="0"/>
                <a:cs typeface="Times New Roman" panose="02020603050405020304" pitchFamily="18" charset="0"/>
              </a:rPr>
              <a:t>，</a:t>
            </a:r>
            <a:r>
              <a:rPr lang="zh-CN" altLang="en-US" dirty="0">
                <a:solidFill>
                  <a:srgbClr val="663300"/>
                </a:solidFill>
                <a:latin typeface="Times New Roman" panose="02020603050405020304" pitchFamily="18" charset="0"/>
                <a:cs typeface="Times New Roman" panose="02020603050405020304" pitchFamily="18" charset="0"/>
              </a:rPr>
              <a:t>与</a:t>
            </a:r>
            <a:r>
              <a:rPr lang="en-US" altLang="zh-CN" i="1" dirty="0">
                <a:solidFill>
                  <a:srgbClr val="663300"/>
                </a:solidFill>
                <a:latin typeface="Times New Roman" panose="02020603050405020304" pitchFamily="18" charset="0"/>
                <a:cs typeface="Times New Roman" panose="02020603050405020304" pitchFamily="18" charset="0"/>
              </a:rPr>
              <a:t>A</a:t>
            </a:r>
            <a:r>
              <a:rPr lang="zh-CN" altLang="en-US" dirty="0">
                <a:solidFill>
                  <a:srgbClr val="663300"/>
                </a:solidFill>
                <a:latin typeface="Times New Roman" panose="02020603050405020304" pitchFamily="18" charset="0"/>
                <a:cs typeface="Times New Roman" panose="02020603050405020304" pitchFamily="18" charset="0"/>
              </a:rPr>
              <a:t>最大矛盾</a:t>
            </a:r>
            <a:r>
              <a:rPr lang="en-US" altLang="zh-CN" dirty="0">
                <a:solidFill>
                  <a:srgbClr val="663300"/>
                </a:solidFill>
                <a:latin typeface="Times New Roman" panose="02020603050405020304" pitchFamily="18" charset="0"/>
                <a:cs typeface="Times New Roman" panose="02020603050405020304" pitchFamily="18" charset="0"/>
              </a:rPr>
              <a:t>. </a:t>
            </a:r>
          </a:p>
          <a:p>
            <a:endParaRPr lang="en-C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3580891-CB30-E549-90A9-C24F60F0799D}"/>
              </a:ext>
            </a:extLst>
          </p:cNvPr>
          <p:cNvSpPr txBox="1"/>
          <p:nvPr/>
        </p:nvSpPr>
        <p:spPr>
          <a:xfrm>
            <a:off x="1687116" y="5710535"/>
            <a:ext cx="5606022" cy="461665"/>
          </a:xfrm>
          <a:prstGeom prst="rect">
            <a:avLst/>
          </a:prstGeom>
          <a:noFill/>
        </p:spPr>
        <p:txBody>
          <a:bodyPr wrap="none" rtlCol="0">
            <a:spAutoFit/>
          </a:bodyPr>
          <a:lstStyle/>
          <a:p>
            <a:r>
              <a:rPr lang="zh-CN" altLang="en-US" sz="2400" b="1" dirty="0">
                <a:solidFill>
                  <a:srgbClr val="FF0000"/>
                </a:solidFill>
              </a:rPr>
              <a:t>和刚才的</a:t>
            </a:r>
            <a:r>
              <a:rPr lang="en-US" altLang="zh-CN" sz="2400" b="1" dirty="0">
                <a:solidFill>
                  <a:srgbClr val="FF0000"/>
                </a:solidFill>
              </a:rPr>
              <a:t>cut-and-paste</a:t>
            </a:r>
            <a:r>
              <a:rPr lang="zh-CN" altLang="en-US" sz="2400" b="1" dirty="0">
                <a:solidFill>
                  <a:srgbClr val="FF0000"/>
                </a:solidFill>
              </a:rPr>
              <a:t>证明思路一样。</a:t>
            </a:r>
            <a:endParaRPr lang="en-CN" sz="2400" b="1" dirty="0">
              <a:solidFill>
                <a:srgbClr val="FF0000"/>
              </a:solidFill>
            </a:endParaRPr>
          </a:p>
        </p:txBody>
      </p:sp>
      <p:sp>
        <p:nvSpPr>
          <p:cNvPr id="6" name="TextBox 5">
            <a:extLst>
              <a:ext uri="{FF2B5EF4-FFF2-40B4-BE49-F238E27FC236}">
                <a16:creationId xmlns:a16="http://schemas.microsoft.com/office/drawing/2014/main" id="{0BD7D640-B014-8F44-905A-8A1318238AD5}"/>
              </a:ext>
            </a:extLst>
          </p:cNvPr>
          <p:cNvSpPr txBox="1"/>
          <p:nvPr/>
        </p:nvSpPr>
        <p:spPr>
          <a:xfrm>
            <a:off x="6295628" y="2444695"/>
            <a:ext cx="3888432"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刚才证明了动态规划思路下的优化子结构：即将分成两个子问题，现在证明了基于贪心选择的优化子结构（只有一个子问题），两者本质是相同的。</a:t>
            </a:r>
          </a:p>
        </p:txBody>
      </p:sp>
    </p:spTree>
    <p:extLst>
      <p:ext uri="{BB962C8B-B14F-4D97-AF65-F5344CB8AC3E}">
        <p14:creationId xmlns:p14="http://schemas.microsoft.com/office/powerpoint/2010/main" val="3118580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07DA-DA70-214D-B845-F6980C70AFE1}"/>
              </a:ext>
            </a:extLst>
          </p:cNvPr>
          <p:cNvSpPr>
            <a:spLocks noGrp="1"/>
          </p:cNvSpPr>
          <p:nvPr>
            <p:ph type="title"/>
          </p:nvPr>
        </p:nvSpPr>
        <p:spPr/>
        <p:txBody>
          <a:bodyPr/>
          <a:lstStyle/>
          <a:p>
            <a:r>
              <a:rPr lang="en-CN" dirty="0"/>
              <a:t>贪心解法</a:t>
            </a:r>
          </a:p>
        </p:txBody>
      </p:sp>
      <p:sp>
        <p:nvSpPr>
          <p:cNvPr id="4" name="Rectangle 3">
            <a:extLst>
              <a:ext uri="{FF2B5EF4-FFF2-40B4-BE49-F238E27FC236}">
                <a16:creationId xmlns:a16="http://schemas.microsoft.com/office/drawing/2014/main" id="{613E8384-E941-0448-BC19-E569D2274255}"/>
              </a:ext>
            </a:extLst>
          </p:cNvPr>
          <p:cNvSpPr txBox="1">
            <a:spLocks noChangeArrowheads="1"/>
          </p:cNvSpPr>
          <p:nvPr/>
        </p:nvSpPr>
        <p:spPr>
          <a:xfrm>
            <a:off x="823020" y="1556795"/>
            <a:ext cx="8640960" cy="1800199"/>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3201" dirty="0">
                <a:effectLst>
                  <a:outerShdw blurRad="38100" dist="38100" dir="2700000" algn="tl">
                    <a:srgbClr val="C0C0C0"/>
                  </a:outerShdw>
                </a:effectLst>
                <a:latin typeface="华文行楷" panose="02010800040101010101" pitchFamily="2" charset="-122"/>
                <a:ea typeface="华文行楷" panose="02010800040101010101" pitchFamily="2" charset="-122"/>
              </a:rPr>
              <a:t>贪心思想</a:t>
            </a:r>
          </a:p>
          <a:p>
            <a:pPr algn="just" eaLnBrk="1" hangingPunct="1">
              <a:buFontTx/>
              <a:buNone/>
              <a:defRPr/>
            </a:pPr>
            <a:r>
              <a:rPr lang="zh-CN" altLang="en-US" sz="320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   </a:t>
            </a:r>
            <a:r>
              <a:rPr lang="zh-CN" altLang="en-US" dirty="0">
                <a:solidFill>
                  <a:srgbClr val="0000CC"/>
                </a:solidFill>
                <a:effectLst>
                  <a:outerShdw blurRad="38100" dist="38100" dir="2700000" algn="tl">
                    <a:srgbClr val="C0C0C0"/>
                  </a:outerShdw>
                </a:effectLst>
              </a:rPr>
              <a:t>为了选择最多的相容活动，每次选</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a:t>
            </a:r>
            <a:r>
              <a:rPr lang="en-US" altLang="zh-CN" i="1" baseline="-25000"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ij</a:t>
            </a:r>
            <a:r>
              <a:rPr lang="zh-CN" altLang="en-US" dirty="0">
                <a:solidFill>
                  <a:srgbClr val="0000CC"/>
                </a:solidFill>
                <a:effectLst>
                  <a:outerShdw blurRad="38100" dist="38100" dir="2700000" algn="tl">
                    <a:srgbClr val="C0C0C0"/>
                  </a:outerShdw>
                </a:effectLst>
              </a:rPr>
              <a:t>中</a:t>
            </a:r>
            <a:r>
              <a:rPr lang="en-US" altLang="zh-CN" i="1" dirty="0">
                <a:solidFill>
                  <a:srgbClr val="FF0000"/>
                </a:solidFill>
                <a:effectLst>
                  <a:outerShdw blurRad="38100" dist="38100" dir="2700000" algn="tl">
                    <a:srgbClr val="C0C0C0"/>
                  </a:outerShdw>
                </a:effectLst>
              </a:rPr>
              <a:t>f</a:t>
            </a:r>
            <a:r>
              <a:rPr lang="zh-CN" altLang="en-US" dirty="0">
                <a:solidFill>
                  <a:srgbClr val="FF0000"/>
                </a:solidFill>
                <a:effectLst>
                  <a:outerShdw blurRad="38100" dist="38100" dir="2700000" algn="tl">
                    <a:srgbClr val="C0C0C0"/>
                  </a:outerShdw>
                </a:effectLst>
              </a:rPr>
              <a:t>最小的活动</a:t>
            </a:r>
            <a:r>
              <a:rPr lang="zh-CN" altLang="en-US" dirty="0">
                <a:solidFill>
                  <a:srgbClr val="0000CC"/>
                </a:solidFill>
                <a:effectLst>
                  <a:outerShdw blurRad="38100" dist="38100" dir="2700000" algn="tl">
                    <a:srgbClr val="C0C0C0"/>
                  </a:outerShdw>
                </a:effectLst>
              </a:rPr>
              <a:t>，使我们能够选更多的活动。</a:t>
            </a:r>
            <a:r>
              <a:rPr lang="zh-CN" altLang="en-US" dirty="0">
                <a:solidFill>
                  <a:schemeClr val="accent1"/>
                </a:solidFill>
                <a:effectLst>
                  <a:outerShdw blurRad="38100" dist="38100" dir="2700000" algn="tl">
                    <a:srgbClr val="C0C0C0"/>
                  </a:outerShdw>
                </a:effectLst>
              </a:rPr>
              <a:t> </a:t>
            </a:r>
            <a:endParaRPr lang="en-US" altLang="zh-CN" dirty="0">
              <a:solidFill>
                <a:schemeClr val="accent1"/>
              </a:solidFill>
              <a:effectLst>
                <a:outerShdw blurRad="38100" dist="38100" dir="2700000" algn="tl">
                  <a:srgbClr val="C0C0C0"/>
                </a:outerShdw>
              </a:effectLst>
            </a:endParaRPr>
          </a:p>
          <a:p>
            <a:pPr algn="just" eaLnBrk="1" hangingPunct="1">
              <a:buFontTx/>
              <a:buNone/>
              <a:defRPr/>
            </a:pPr>
            <a:endParaRPr lang="zh-CN" altLang="en-US" sz="3201" dirty="0">
              <a:solidFill>
                <a:schemeClr val="accent1"/>
              </a:solidFill>
              <a:effectLst>
                <a:outerShdw blurRad="38100" dist="38100" dir="2700000" algn="tl">
                  <a:srgbClr val="C0C0C0"/>
                </a:outerShdw>
              </a:effectLst>
            </a:endParaRPr>
          </a:p>
        </p:txBody>
      </p:sp>
      <p:sp>
        <p:nvSpPr>
          <p:cNvPr id="7" name="TextBox 6">
            <a:extLst>
              <a:ext uri="{FF2B5EF4-FFF2-40B4-BE49-F238E27FC236}">
                <a16:creationId xmlns:a16="http://schemas.microsoft.com/office/drawing/2014/main" id="{B1CE8596-FAE8-3C45-95CE-FC49705102C3}"/>
              </a:ext>
            </a:extLst>
          </p:cNvPr>
          <p:cNvSpPr txBox="1"/>
          <p:nvPr/>
        </p:nvSpPr>
        <p:spPr>
          <a:xfrm>
            <a:off x="931032" y="4817134"/>
            <a:ext cx="7992888" cy="1569660"/>
          </a:xfrm>
          <a:prstGeom prst="rect">
            <a:avLst/>
          </a:prstGeom>
          <a:solidFill>
            <a:schemeClr val="bg1"/>
          </a:solidFill>
          <a:ln w="19050">
            <a:solidFill>
              <a:srgbClr val="00B050"/>
            </a:solidFill>
          </a:ln>
        </p:spPr>
        <p:txBody>
          <a:bodyPr wrap="square" rtlCol="0">
            <a:spAutoFit/>
          </a:bodyPr>
          <a:lstStyle/>
          <a:p>
            <a:pPr marL="285773" indent="-285773" algn="just">
              <a:buFont typeface="Arial" panose="020B0604020202020204" pitchFamily="34" charset="0"/>
              <a:buChar char="•"/>
            </a:pPr>
            <a:r>
              <a:rPr lang="zh-CN" altLang="en-US" sz="2400" dirty="0">
                <a:solidFill>
                  <a:srgbClr val="FF0000"/>
                </a:solidFill>
                <a:latin typeface="Times New Roman" panose="02020603050405020304" pitchFamily="18" charset="0"/>
                <a:cs typeface="Times New Roman" panose="02020603050405020304" pitchFamily="18" charset="0"/>
              </a:rPr>
              <a:t>设</a:t>
            </a:r>
            <a:r>
              <a:rPr lang="en-US" altLang="zh-CN" sz="2400" i="1" dirty="0" err="1">
                <a:solidFill>
                  <a:srgbClr val="FF0000"/>
                </a:solidFill>
                <a:latin typeface="Times New Roman" panose="02020603050405020304" pitchFamily="18" charset="0"/>
                <a:cs typeface="Times New Roman" panose="02020603050405020304" pitchFamily="18" charset="0"/>
              </a:rPr>
              <a:t>a</a:t>
            </a:r>
            <a:r>
              <a:rPr lang="en-US" altLang="zh-CN" sz="2400" i="1" baseline="-25000" dirty="0" err="1">
                <a:solidFill>
                  <a:srgbClr val="FF0000"/>
                </a:solidFill>
                <a:latin typeface="Times New Roman" panose="02020603050405020304" pitchFamily="18" charset="0"/>
                <a:cs typeface="Times New Roman" panose="02020603050405020304" pitchFamily="18" charset="0"/>
              </a:rPr>
              <a:t>k</a:t>
            </a:r>
            <a:r>
              <a:rPr lang="zh-CN" altLang="en-US" sz="2400" dirty="0">
                <a:solidFill>
                  <a:srgbClr val="FF0000"/>
                </a:solidFill>
                <a:latin typeface="Times New Roman" panose="02020603050405020304" pitchFamily="18" charset="0"/>
                <a:cs typeface="Times New Roman" panose="02020603050405020304" pitchFamily="18" charset="0"/>
              </a:rPr>
              <a:t>为</a:t>
            </a:r>
            <a:r>
              <a:rPr lang="en-US" altLang="zh-CN" sz="2400" i="1" dirty="0" err="1">
                <a:solidFill>
                  <a:srgbClr val="FF0000"/>
                </a:solidFill>
                <a:latin typeface="Times New Roman" panose="02020603050405020304" pitchFamily="18" charset="0"/>
                <a:cs typeface="Times New Roman" panose="02020603050405020304" pitchFamily="18" charset="0"/>
              </a:rPr>
              <a:t>S</a:t>
            </a:r>
            <a:r>
              <a:rPr lang="en-US" altLang="zh-CN" sz="2400" i="1" baseline="-25000" dirty="0" err="1">
                <a:solidFill>
                  <a:srgbClr val="FF0000"/>
                </a:solidFill>
                <a:latin typeface="Times New Roman" panose="02020603050405020304" pitchFamily="18" charset="0"/>
                <a:cs typeface="Times New Roman" panose="02020603050405020304" pitchFamily="18" charset="0"/>
              </a:rPr>
              <a:t>ij</a:t>
            </a:r>
            <a:r>
              <a:rPr lang="zh-CN" altLang="en-US" sz="2400" dirty="0">
                <a:solidFill>
                  <a:srgbClr val="FF0000"/>
                </a:solidFill>
                <a:latin typeface="Times New Roman" panose="02020603050405020304" pitchFamily="18" charset="0"/>
                <a:cs typeface="Times New Roman" panose="02020603050405020304" pitchFamily="18" charset="0"/>
              </a:rPr>
              <a:t>中最早结束的活动</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原问题由两个子问题变成一个子问题</a:t>
            </a:r>
            <a:r>
              <a:rPr lang="zh-CN" altLang="en-US" sz="2400" dirty="0">
                <a:solidFill>
                  <a:srgbClr val="FF0000"/>
                </a:solidFill>
                <a:latin typeface="Times New Roman" panose="02020603050405020304" pitchFamily="18" charset="0"/>
                <a:cs typeface="Times New Roman" panose="02020603050405020304" pitchFamily="18" charset="0"/>
              </a:rPr>
              <a:t>，因为</a:t>
            </a:r>
            <a:r>
              <a:rPr lang="en-US" altLang="zh-CN" sz="2400" i="1" dirty="0" err="1">
                <a:solidFill>
                  <a:srgbClr val="FF0000"/>
                </a:solidFill>
                <a:latin typeface="Times New Roman" panose="02020603050405020304" pitchFamily="18" charset="0"/>
                <a:cs typeface="Times New Roman" panose="02020603050405020304" pitchFamily="18" charset="0"/>
              </a:rPr>
              <a:t>S</a:t>
            </a:r>
            <a:r>
              <a:rPr lang="en-US" altLang="zh-CN" sz="2400" i="1" baseline="-25000" dirty="0" err="1">
                <a:solidFill>
                  <a:srgbClr val="FF0000"/>
                </a:solidFill>
                <a:latin typeface="Times New Roman" panose="02020603050405020304" pitchFamily="18" charset="0"/>
                <a:cs typeface="Times New Roman" panose="02020603050405020304" pitchFamily="18" charset="0"/>
              </a:rPr>
              <a:t>ik</a:t>
            </a:r>
            <a:r>
              <a:rPr lang="zh-CN" altLang="en-US" sz="2400" dirty="0">
                <a:solidFill>
                  <a:srgbClr val="FF0000"/>
                </a:solidFill>
                <a:latin typeface="Times New Roman" panose="02020603050405020304" pitchFamily="18" charset="0"/>
                <a:cs typeface="Times New Roman" panose="02020603050405020304" pitchFamily="18" charset="0"/>
              </a:rPr>
              <a:t>为空，所以</a:t>
            </a:r>
            <a:r>
              <a:rPr lang="en-US" altLang="zh-CN" sz="2400" i="1" dirty="0" err="1">
                <a:solidFill>
                  <a:srgbClr val="FF0000"/>
                </a:solidFill>
                <a:latin typeface="Times New Roman" panose="02020603050405020304" pitchFamily="18" charset="0"/>
                <a:cs typeface="Times New Roman" panose="02020603050405020304" pitchFamily="18" charset="0"/>
              </a:rPr>
              <a:t>c</a:t>
            </a:r>
            <a:r>
              <a:rPr lang="en-US" altLang="zh-CN" sz="2400" i="1" baseline="-25000" dirty="0" err="1">
                <a:solidFill>
                  <a:srgbClr val="FF0000"/>
                </a:solidFill>
                <a:latin typeface="Times New Roman" panose="02020603050405020304" pitchFamily="18" charset="0"/>
                <a:cs typeface="Times New Roman" panose="02020603050405020304" pitchFamily="18" charset="0"/>
              </a:rPr>
              <a:t>ik</a:t>
            </a:r>
            <a:r>
              <a:rPr lang="en-US" altLang="zh-CN" sz="2400" i="1" dirty="0">
                <a:solidFill>
                  <a:srgbClr val="FF0000"/>
                </a:solidFill>
                <a:latin typeface="Times New Roman" panose="02020603050405020304" pitchFamily="18" charset="0"/>
                <a:cs typeface="Times New Roman" panose="02020603050405020304" pitchFamily="18" charset="0"/>
              </a:rPr>
              <a:t>=0</a:t>
            </a:r>
            <a:r>
              <a:rPr lang="zh-CN" altLang="en-US" sz="2400" i="1"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只需要考虑</a:t>
            </a:r>
            <a:r>
              <a:rPr lang="en-US" altLang="zh-CN" sz="2400" i="1" dirty="0" err="1">
                <a:solidFill>
                  <a:srgbClr val="FF0000"/>
                </a:solidFill>
                <a:latin typeface="Times New Roman" panose="02020603050405020304" pitchFamily="18" charset="0"/>
                <a:cs typeface="Times New Roman" panose="02020603050405020304" pitchFamily="18" charset="0"/>
              </a:rPr>
              <a:t>S</a:t>
            </a:r>
            <a:r>
              <a:rPr lang="en-US" altLang="zh-CN" sz="2400" i="1" baseline="-25000" dirty="0" err="1">
                <a:solidFill>
                  <a:srgbClr val="FF0000"/>
                </a:solidFill>
                <a:latin typeface="Times New Roman" panose="02020603050405020304" pitchFamily="18" charset="0"/>
                <a:cs typeface="Times New Roman" panose="02020603050405020304" pitchFamily="18" charset="0"/>
              </a:rPr>
              <a:t>kj</a:t>
            </a:r>
            <a:endParaRPr lang="en-CN" altLang="zh-CN" sz="2400" i="1" dirty="0">
              <a:solidFill>
                <a:srgbClr val="FF0000"/>
              </a:solidFill>
              <a:latin typeface="Times New Roman" panose="02020603050405020304" pitchFamily="18" charset="0"/>
              <a:cs typeface="Times New Roman" panose="02020603050405020304" pitchFamily="18" charset="0"/>
            </a:endParaRPr>
          </a:p>
          <a:p>
            <a:pPr marL="285773" indent="-285773" algn="just">
              <a:buFont typeface="Arial" panose="020B0604020202020204" pitchFamily="34" charset="0"/>
              <a:buChar char="•"/>
            </a:pPr>
            <a:r>
              <a:rPr lang="zh-CN" altLang="en-CN" sz="2400" dirty="0">
                <a:solidFill>
                  <a:srgbClr val="FF0000"/>
                </a:solidFill>
                <a:latin typeface="Times New Roman" panose="02020603050405020304" pitchFamily="18" charset="0"/>
                <a:cs typeface="Times New Roman" panose="02020603050405020304" pitchFamily="18" charset="0"/>
              </a:rPr>
              <a:t>原来</a:t>
            </a:r>
            <a:r>
              <a:rPr lang="en-US" altLang="zh-CN" sz="2400" i="1" dirty="0">
                <a:solidFill>
                  <a:srgbClr val="FF0000"/>
                </a:solidFill>
                <a:latin typeface="Times New Roman" panose="02020603050405020304" pitchFamily="18" charset="0"/>
                <a:cs typeface="Times New Roman" panose="02020603050405020304" pitchFamily="18" charset="0"/>
              </a:rPr>
              <a:t>k</a:t>
            </a:r>
            <a:r>
              <a:rPr lang="zh-CN" altLang="en-US" sz="2400" dirty="0">
                <a:solidFill>
                  <a:srgbClr val="FF0000"/>
                </a:solidFill>
                <a:latin typeface="Times New Roman" panose="02020603050405020304" pitchFamily="18" charset="0"/>
                <a:cs typeface="Times New Roman" panose="02020603050405020304" pitchFamily="18" charset="0"/>
              </a:rPr>
              <a:t>需要考虑</a:t>
            </a:r>
            <a:r>
              <a:rPr lang="en-US" altLang="zh-CN" sz="2400" i="1" dirty="0">
                <a:solidFill>
                  <a:srgbClr val="FF0000"/>
                </a:solidFill>
                <a:latin typeface="Times New Roman" panose="02020603050405020304" pitchFamily="18" charset="0"/>
                <a:cs typeface="Times New Roman" panose="02020603050405020304" pitchFamily="18" charset="0"/>
              </a:rPr>
              <a:t>j-i-1</a:t>
            </a:r>
            <a:r>
              <a:rPr lang="zh-CN" altLang="en-US" sz="2400" dirty="0">
                <a:solidFill>
                  <a:srgbClr val="FF0000"/>
                </a:solidFill>
                <a:latin typeface="Times New Roman" panose="02020603050405020304" pitchFamily="18" charset="0"/>
                <a:cs typeface="Times New Roman" panose="02020603050405020304" pitchFamily="18" charset="0"/>
              </a:rPr>
              <a:t>种不同的情况，现在只需要考虑一种，即结束最早（</a:t>
            </a:r>
            <a:r>
              <a:rPr lang="en-US" altLang="zh-CN" sz="2400" i="1" dirty="0" err="1">
                <a:solidFill>
                  <a:srgbClr val="FF0000"/>
                </a:solidFill>
                <a:latin typeface="Times New Roman" panose="02020603050405020304" pitchFamily="18" charset="0"/>
                <a:cs typeface="Times New Roman" panose="02020603050405020304" pitchFamily="18" charset="0"/>
              </a:rPr>
              <a:t>f</a:t>
            </a:r>
            <a:r>
              <a:rPr lang="en-US" altLang="zh-CN" sz="2400" i="1" baseline="-25000" dirty="0" err="1">
                <a:solidFill>
                  <a:srgbClr val="FF0000"/>
                </a:solidFill>
                <a:latin typeface="Times New Roman" panose="02020603050405020304" pitchFamily="18" charset="0"/>
                <a:cs typeface="Times New Roman" panose="02020603050405020304" pitchFamily="18" charset="0"/>
              </a:rPr>
              <a:t>k</a:t>
            </a:r>
            <a:r>
              <a:rPr lang="zh-CN" altLang="en-US" sz="2400" dirty="0">
                <a:solidFill>
                  <a:srgbClr val="FF0000"/>
                </a:solidFill>
                <a:latin typeface="Times New Roman" panose="02020603050405020304" pitchFamily="18" charset="0"/>
                <a:cs typeface="Times New Roman" panose="02020603050405020304" pitchFamily="18" charset="0"/>
              </a:rPr>
              <a:t>最小）的活动</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8EEAD06-7691-864E-8738-0747CB6DD0A3}"/>
                  </a:ext>
                </a:extLst>
              </p:cNvPr>
              <p:cNvSpPr/>
              <p:nvPr/>
            </p:nvSpPr>
            <p:spPr>
              <a:xfrm>
                <a:off x="174948" y="3445704"/>
                <a:ext cx="5056641"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33CC"/>
                          </a:solidFill>
                          <a:latin typeface="Cambria Math" panose="02040503050406030204" pitchFamily="18" charset="0"/>
                          <a:cs typeface="Times New Roman" panose="02020603050405020304" pitchFamily="18" charset="0"/>
                        </a:rPr>
                        <m:t>𝒄</m:t>
                      </m:r>
                      <m:r>
                        <a:rPr lang="en-US" altLang="zh-CN" sz="2400" b="1" i="1" baseline="-25000">
                          <a:solidFill>
                            <a:srgbClr val="0033CC"/>
                          </a:solidFill>
                          <a:latin typeface="Cambria Math" panose="02040503050406030204" pitchFamily="18" charset="0"/>
                          <a:cs typeface="Times New Roman" panose="02020603050405020304" pitchFamily="18" charset="0"/>
                        </a:rPr>
                        <m:t>𝒊𝒋</m:t>
                      </m:r>
                      <m:r>
                        <a:rPr lang="en-US" altLang="zh-CN" sz="2400" b="1" i="1">
                          <a:solidFill>
                            <a:srgbClr val="0033CC"/>
                          </a:solidFill>
                          <a:latin typeface="Cambria Math" panose="02040503050406030204" pitchFamily="18" charset="0"/>
                          <a:cs typeface="Times New Roman" panose="02020603050405020304" pitchFamily="18" charset="0"/>
                        </a:rPr>
                        <m:t>=</m:t>
                      </m:r>
                      <m:d>
                        <m:dPr>
                          <m:begChr m:val="{"/>
                          <m:endChr m:val=""/>
                          <m:ctrlPr>
                            <a:rPr lang="en-US" altLang="zh-CN" sz="2400" i="1">
                              <a:solidFill>
                                <a:srgbClr val="0033CC"/>
                              </a:solidFill>
                              <a:latin typeface="Cambria Math" panose="02040503050406030204" pitchFamily="18" charset="0"/>
                              <a:cs typeface="Times New Roman" panose="02020603050405020304" pitchFamily="18" charset="0"/>
                            </a:rPr>
                          </m:ctrlPr>
                        </m:dPr>
                        <m:e>
                          <m:eqArr>
                            <m:eqArrPr>
                              <m:ctrlPr>
                                <a:rPr lang="en-US" altLang="zh-CN" sz="2400" i="1" smtClean="0">
                                  <a:solidFill>
                                    <a:srgbClr val="0033CC"/>
                                  </a:solidFill>
                                  <a:latin typeface="Cambria Math" panose="02040503050406030204" pitchFamily="18" charset="0"/>
                                  <a:cs typeface="Times New Roman" panose="02020603050405020304" pitchFamily="18" charset="0"/>
                                </a:rPr>
                              </m:ctrlPr>
                            </m:eqArrPr>
                            <m:e>
                              <m:r>
                                <a:rPr lang="en-US" altLang="zh-CN" sz="2400" i="1">
                                  <a:solidFill>
                                    <a:srgbClr val="0033CC"/>
                                  </a:solidFill>
                                  <a:latin typeface="Cambria Math" panose="02040503050406030204" pitchFamily="18" charset="0"/>
                                  <a:cs typeface="Times New Roman" panose="02020603050405020304" pitchFamily="18" charset="0"/>
                                </a:rPr>
                                <m:t>𝟎</m:t>
                              </m:r>
                              <m:r>
                                <a:rPr lang="en-US" altLang="zh-CN" sz="2400" i="1">
                                  <a:solidFill>
                                    <a:srgbClr val="0033CC"/>
                                  </a:solidFill>
                                  <a:latin typeface="Cambria Math" panose="02040503050406030204" pitchFamily="18" charset="0"/>
                                  <a:cs typeface="Times New Roman" panose="02020603050405020304" pitchFamily="18" charset="0"/>
                                </a:rPr>
                                <m:t>, </m:t>
                              </m:r>
                              <m:r>
                                <m:rPr>
                                  <m:sty m:val="p"/>
                                </m:rPr>
                                <a:rPr lang="en-US" altLang="zh-CN" sz="2400">
                                  <a:solidFill>
                                    <a:srgbClr val="0033CC"/>
                                  </a:solidFill>
                                  <a:latin typeface="Cambria Math" panose="02040503050406030204" pitchFamily="18" charset="0"/>
                                  <a:cs typeface="Times New Roman" panose="02020603050405020304" pitchFamily="18" charset="0"/>
                                </a:rPr>
                                <m:t>if</m:t>
                              </m:r>
                              <m:r>
                                <a:rPr lang="zh-CN" altLang="en-US" sz="2400" i="1">
                                  <a:solidFill>
                                    <a:srgbClr val="0033CC"/>
                                  </a:solidFill>
                                  <a:latin typeface="Cambria Math" panose="02040503050406030204" pitchFamily="18" charset="0"/>
                                  <a:cs typeface="Times New Roman" panose="02020603050405020304" pitchFamily="18" charset="0"/>
                                </a:rPr>
                                <m:t> </m:t>
                              </m:r>
                              <m:r>
                                <a:rPr lang="en-US" altLang="zh-CN" sz="2400" i="1">
                                  <a:solidFill>
                                    <a:srgbClr val="0033CC"/>
                                  </a:solidFill>
                                  <a:latin typeface="Cambria Math" panose="02040503050406030204" pitchFamily="18" charset="0"/>
                                  <a:cs typeface="Times New Roman" panose="02020603050405020304" pitchFamily="18" charset="0"/>
                                </a:rPr>
                                <m:t>𝑺</m:t>
                              </m:r>
                              <m:r>
                                <a:rPr lang="en-US" altLang="zh-CN" sz="2400" i="1" baseline="-25000">
                                  <a:solidFill>
                                    <a:srgbClr val="0033CC"/>
                                  </a:solidFill>
                                  <a:latin typeface="Cambria Math" panose="02040503050406030204" pitchFamily="18" charset="0"/>
                                  <a:cs typeface="Times New Roman" panose="02020603050405020304" pitchFamily="18" charset="0"/>
                                </a:rPr>
                                <m:t>𝒊𝒋</m:t>
                              </m:r>
                              <m:r>
                                <a:rPr lang="en-US" altLang="zh-CN" sz="2400" i="1">
                                  <a:solidFill>
                                    <a:srgbClr val="0033CC"/>
                                  </a:solidFill>
                                  <a:latin typeface="Cambria Math" panose="02040503050406030204" pitchFamily="18" charset="0"/>
                                  <a:cs typeface="Times New Roman" panose="02020603050405020304" pitchFamily="18" charset="0"/>
                                </a:rPr>
                                <m:t>=</m:t>
                              </m:r>
                              <m:r>
                                <a:rPr lang="en-US" altLang="zh-CN" sz="240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m:t>
                              </m:r>
                            </m:e>
                            <m:e>
                              <m:func>
                                <m:funcPr>
                                  <m:ctrlPr>
                                    <a:rPr lang="en-US" altLang="zh-CN" sz="2400" i="1">
                                      <a:solidFill>
                                        <a:srgbClr val="0033CC"/>
                                      </a:solidFill>
                                      <a:latin typeface="Cambria Math" panose="02040503050406030204" pitchFamily="18" charset="0"/>
                                      <a:cs typeface="Times New Roman" panose="02020603050405020304" pitchFamily="18" charset="0"/>
                                    </a:rPr>
                                  </m:ctrlPr>
                                </m:funcPr>
                                <m:fName>
                                  <m:limLow>
                                    <m:limLowPr>
                                      <m:ctrlPr>
                                        <a:rPr lang="en-US" altLang="zh-CN" sz="2400" i="1">
                                          <a:solidFill>
                                            <a:srgbClr val="0033CC"/>
                                          </a:solidFill>
                                          <a:latin typeface="Cambria Math" panose="02040503050406030204" pitchFamily="18" charset="0"/>
                                          <a:cs typeface="Times New Roman" panose="02020603050405020304" pitchFamily="18" charset="0"/>
                                        </a:rPr>
                                      </m:ctrlPr>
                                    </m:limLowPr>
                                    <m:e>
                                      <m:r>
                                        <m:rPr>
                                          <m:sty m:val="p"/>
                                        </m:rPr>
                                        <a:rPr lang="en-US" altLang="zh-CN" sz="2400">
                                          <a:solidFill>
                                            <a:srgbClr val="0033CC"/>
                                          </a:solidFill>
                                          <a:latin typeface="Cambria Math" panose="02040503050406030204" pitchFamily="18" charset="0"/>
                                          <a:cs typeface="Times New Roman" panose="02020603050405020304" pitchFamily="18" charset="0"/>
                                        </a:rPr>
                                        <m:t>max</m:t>
                                      </m:r>
                                    </m:e>
                                    <m:lim>
                                      <m:r>
                                        <a:rPr lang="en-US" altLang="zh-CN" sz="2400" i="1">
                                          <a:solidFill>
                                            <a:srgbClr val="0033CC"/>
                                          </a:solidFill>
                                          <a:latin typeface="Cambria Math" panose="02040503050406030204" pitchFamily="18" charset="0"/>
                                          <a:cs typeface="Times New Roman" panose="02020603050405020304" pitchFamily="18" charset="0"/>
                                        </a:rPr>
                                        <m:t>𝒊</m:t>
                                      </m:r>
                                      <m:r>
                                        <a:rPr lang="en-US" altLang="zh-CN" sz="2400" i="1">
                                          <a:solidFill>
                                            <a:srgbClr val="0033CC"/>
                                          </a:solidFill>
                                          <a:latin typeface="Cambria Math" panose="02040503050406030204" pitchFamily="18" charset="0"/>
                                          <a:cs typeface="Times New Roman" panose="02020603050405020304" pitchFamily="18" charset="0"/>
                                        </a:rPr>
                                        <m:t>&lt;</m:t>
                                      </m:r>
                                      <m:r>
                                        <a:rPr lang="en-US" altLang="zh-CN" sz="2400" i="1">
                                          <a:solidFill>
                                            <a:srgbClr val="0033CC"/>
                                          </a:solidFill>
                                          <a:latin typeface="Cambria Math" panose="02040503050406030204" pitchFamily="18" charset="0"/>
                                          <a:cs typeface="Times New Roman" panose="02020603050405020304" pitchFamily="18" charset="0"/>
                                        </a:rPr>
                                        <m:t>𝒌</m:t>
                                      </m:r>
                                      <m:r>
                                        <a:rPr lang="en-US" altLang="zh-CN" sz="2400" i="1">
                                          <a:solidFill>
                                            <a:srgbClr val="0033CC"/>
                                          </a:solidFill>
                                          <a:latin typeface="Cambria Math" panose="02040503050406030204" pitchFamily="18" charset="0"/>
                                          <a:cs typeface="Times New Roman" panose="02020603050405020304" pitchFamily="18" charset="0"/>
                                        </a:rPr>
                                        <m:t>&lt;</m:t>
                                      </m:r>
                                      <m:r>
                                        <a:rPr lang="en-US" altLang="zh-CN" sz="2400" i="1">
                                          <a:solidFill>
                                            <a:srgbClr val="0033CC"/>
                                          </a:solidFill>
                                          <a:latin typeface="Cambria Math" panose="02040503050406030204" pitchFamily="18" charset="0"/>
                                          <a:cs typeface="Times New Roman" panose="02020603050405020304" pitchFamily="18" charset="0"/>
                                        </a:rPr>
                                        <m:t>𝒋</m:t>
                                      </m:r>
                                    </m:lim>
                                  </m:limLow>
                                </m:fName>
                                <m:e>
                                  <m:d>
                                    <m:dPr>
                                      <m:begChr m:val="{"/>
                                      <m:endChr m:val="}"/>
                                      <m:ctrlPr>
                                        <a:rPr lang="en-US" altLang="zh-CN" sz="2400" i="1">
                                          <a:solidFill>
                                            <a:srgbClr val="0033CC"/>
                                          </a:solidFill>
                                          <a:latin typeface="Cambria Math" panose="02040503050406030204" pitchFamily="18" charset="0"/>
                                          <a:cs typeface="Times New Roman" panose="02020603050405020304" pitchFamily="18" charset="0"/>
                                        </a:rPr>
                                      </m:ctrlPr>
                                    </m:dPr>
                                    <m:e>
                                      <m:sSub>
                                        <m:sSubPr>
                                          <m:ctrlPr>
                                            <a:rPr lang="en-US" altLang="zh-CN" sz="2400" i="1">
                                              <a:solidFill>
                                                <a:srgbClr val="0033CC"/>
                                              </a:solidFill>
                                              <a:latin typeface="Cambria Math" panose="02040503050406030204" pitchFamily="18" charset="0"/>
                                              <a:cs typeface="Times New Roman" panose="02020603050405020304" pitchFamily="18" charset="0"/>
                                            </a:rPr>
                                          </m:ctrlPr>
                                        </m:sSubPr>
                                        <m:e>
                                          <m:r>
                                            <a:rPr lang="en-US" altLang="zh-CN" sz="2400" i="1">
                                              <a:solidFill>
                                                <a:srgbClr val="0033CC"/>
                                              </a:solidFill>
                                              <a:latin typeface="Cambria Math" panose="02040503050406030204" pitchFamily="18" charset="0"/>
                                              <a:cs typeface="Times New Roman" panose="02020603050405020304" pitchFamily="18" charset="0"/>
                                            </a:rPr>
                                            <m:t>𝑐</m:t>
                                          </m:r>
                                        </m:e>
                                        <m:sub>
                                          <m:r>
                                            <a:rPr lang="en-US" altLang="zh-CN" sz="2400" b="0" i="1" smtClean="0">
                                              <a:solidFill>
                                                <a:srgbClr val="0033CC"/>
                                              </a:solidFill>
                                              <a:latin typeface="Cambria Math" panose="02040503050406030204" pitchFamily="18" charset="0"/>
                                              <a:cs typeface="Times New Roman" panose="02020603050405020304" pitchFamily="18" charset="0"/>
                                            </a:rPr>
                                            <m:t>𝑖</m:t>
                                          </m:r>
                                          <m:r>
                                            <a:rPr lang="en-US" altLang="zh-CN" sz="2400" i="1">
                                              <a:solidFill>
                                                <a:srgbClr val="0033CC"/>
                                              </a:solidFill>
                                              <a:latin typeface="Cambria Math" panose="02040503050406030204" pitchFamily="18" charset="0"/>
                                              <a:cs typeface="Times New Roman" panose="02020603050405020304" pitchFamily="18" charset="0"/>
                                            </a:rPr>
                                            <m:t>𝑘</m:t>
                                          </m:r>
                                        </m:sub>
                                      </m:sSub>
                                      <m:r>
                                        <a:rPr lang="en-US" altLang="zh-CN" sz="2400" i="1">
                                          <a:solidFill>
                                            <a:srgbClr val="0033CC"/>
                                          </a:solidFill>
                                          <a:latin typeface="Cambria Math" panose="02040503050406030204" pitchFamily="18" charset="0"/>
                                          <a:cs typeface="Times New Roman" panose="02020603050405020304" pitchFamily="18" charset="0"/>
                                        </a:rPr>
                                        <m:t>+</m:t>
                                      </m:r>
                                      <m:sSub>
                                        <m:sSubPr>
                                          <m:ctrlPr>
                                            <a:rPr lang="en-US" altLang="zh-CN" sz="2400" i="1" smtClean="0">
                                              <a:solidFill>
                                                <a:srgbClr val="0033CC"/>
                                              </a:solidFill>
                                              <a:latin typeface="Cambria Math" panose="02040503050406030204" pitchFamily="18" charset="0"/>
                                              <a:cs typeface="Times New Roman" panose="02020603050405020304" pitchFamily="18" charset="0"/>
                                            </a:rPr>
                                          </m:ctrlPr>
                                        </m:sSubPr>
                                        <m:e>
                                          <m:r>
                                            <a:rPr lang="en-US" altLang="zh-CN" sz="2400" b="0" i="1" smtClean="0">
                                              <a:solidFill>
                                                <a:srgbClr val="0033CC"/>
                                              </a:solidFill>
                                              <a:latin typeface="Cambria Math" panose="02040503050406030204" pitchFamily="18" charset="0"/>
                                              <a:cs typeface="Times New Roman" panose="02020603050405020304" pitchFamily="18" charset="0"/>
                                            </a:rPr>
                                            <m:t>𝑐</m:t>
                                          </m:r>
                                        </m:e>
                                        <m:sub>
                                          <m:r>
                                            <a:rPr lang="en-US" altLang="zh-CN" sz="2400" i="1">
                                              <a:solidFill>
                                                <a:srgbClr val="0033CC"/>
                                              </a:solidFill>
                                              <a:latin typeface="Cambria Math" panose="02040503050406030204" pitchFamily="18" charset="0"/>
                                              <a:cs typeface="Times New Roman" panose="02020603050405020304" pitchFamily="18" charset="0"/>
                                            </a:rPr>
                                            <m:t>𝑘𝑗</m:t>
                                          </m:r>
                                        </m:sub>
                                      </m:sSub>
                                      <m:r>
                                        <a:rPr lang="en-US" altLang="zh-CN" sz="2400" i="1">
                                          <a:solidFill>
                                            <a:srgbClr val="0033CC"/>
                                          </a:solidFill>
                                          <a:latin typeface="Cambria Math" panose="02040503050406030204" pitchFamily="18" charset="0"/>
                                          <a:cs typeface="Times New Roman" panose="02020603050405020304" pitchFamily="18" charset="0"/>
                                        </a:rPr>
                                        <m:t>+</m:t>
                                      </m:r>
                                      <m:r>
                                        <a:rPr lang="en-US" altLang="zh-CN" sz="2400" i="1">
                                          <a:solidFill>
                                            <a:srgbClr val="0033CC"/>
                                          </a:solidFill>
                                          <a:latin typeface="Cambria Math" panose="02040503050406030204" pitchFamily="18" charset="0"/>
                                          <a:cs typeface="Times New Roman" panose="02020603050405020304" pitchFamily="18" charset="0"/>
                                        </a:rPr>
                                        <m:t>𝟏</m:t>
                                      </m:r>
                                    </m:e>
                                  </m:d>
                                  <m:r>
                                    <a:rPr lang="en-US" altLang="zh-CN" sz="2400" i="1">
                                      <a:solidFill>
                                        <a:srgbClr val="0033CC"/>
                                      </a:solidFill>
                                      <a:latin typeface="Cambria Math" panose="02040503050406030204" pitchFamily="18" charset="0"/>
                                      <a:cs typeface="Times New Roman" panose="02020603050405020304" pitchFamily="18" charset="0"/>
                                    </a:rPr>
                                    <m:t>,</m:t>
                                  </m:r>
                                  <m:r>
                                    <a:rPr lang="zh-CN" altLang="en-US" sz="2400" i="1">
                                      <a:solidFill>
                                        <a:srgbClr val="0033CC"/>
                                      </a:solidFill>
                                      <a:latin typeface="Cambria Math" panose="02040503050406030204" pitchFamily="18" charset="0"/>
                                      <a:cs typeface="Times New Roman" panose="02020603050405020304" pitchFamily="18" charset="0"/>
                                    </a:rPr>
                                    <m:t> </m:t>
                                  </m:r>
                                  <m:r>
                                    <m:rPr>
                                      <m:sty m:val="p"/>
                                    </m:rPr>
                                    <a:rPr lang="en-US" altLang="zh-CN" sz="2400">
                                      <a:solidFill>
                                        <a:srgbClr val="0033CC"/>
                                      </a:solidFill>
                                      <a:latin typeface="Cambria Math" panose="02040503050406030204" pitchFamily="18" charset="0"/>
                                      <a:cs typeface="Times New Roman" panose="02020603050405020304" pitchFamily="18" charset="0"/>
                                    </a:rPr>
                                    <m:t>if</m:t>
                                  </m:r>
                                  <m:r>
                                    <a:rPr lang="zh-CN" altLang="en-US" sz="2400" i="1">
                                      <a:solidFill>
                                        <a:srgbClr val="0033CC"/>
                                      </a:solidFill>
                                      <a:latin typeface="Cambria Math" panose="02040503050406030204" pitchFamily="18" charset="0"/>
                                      <a:cs typeface="Times New Roman" panose="02020603050405020304" pitchFamily="18" charset="0"/>
                                    </a:rPr>
                                    <m:t> </m:t>
                                  </m:r>
                                  <m:r>
                                    <a:rPr lang="en-US" altLang="zh-CN" sz="2400" i="1">
                                      <a:solidFill>
                                        <a:srgbClr val="0033CC"/>
                                      </a:solidFill>
                                      <a:latin typeface="Cambria Math" panose="02040503050406030204" pitchFamily="18" charset="0"/>
                                      <a:cs typeface="Times New Roman" panose="02020603050405020304" pitchFamily="18" charset="0"/>
                                    </a:rPr>
                                    <m:t>𝑺</m:t>
                                  </m:r>
                                  <m:r>
                                    <a:rPr lang="en-US" altLang="zh-CN" sz="2400" i="1" baseline="-25000">
                                      <a:solidFill>
                                        <a:srgbClr val="0033CC"/>
                                      </a:solidFill>
                                      <a:latin typeface="Cambria Math" panose="02040503050406030204" pitchFamily="18" charset="0"/>
                                      <a:cs typeface="Times New Roman" panose="02020603050405020304" pitchFamily="18" charset="0"/>
                                    </a:rPr>
                                    <m:t>𝒊𝒋</m:t>
                                  </m:r>
                                  <m:r>
                                    <a:rPr lang="en-US" altLang="zh-CN" sz="240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i="1">
                                      <a:solidFill>
                                        <a:srgbClr val="0033CC"/>
                                      </a:solidFill>
                                      <a:latin typeface="Cambria Math" panose="02040503050406030204" pitchFamily="18" charset="0"/>
                                      <a:cs typeface="Times New Roman" panose="02020603050405020304" pitchFamily="18" charset="0"/>
                                    </a:rPr>
                                    <m:t> </m:t>
                                  </m:r>
                                </m:e>
                              </m:func>
                            </m:e>
                          </m:eqArr>
                        </m:e>
                      </m:d>
                    </m:oMath>
                  </m:oMathPara>
                </a14:m>
                <a:endParaRPr lang="en-CN" sz="2400" dirty="0">
                  <a:solidFill>
                    <a:srgbClr val="0033CC"/>
                  </a:solidFill>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E8EEAD06-7691-864E-8738-0747CB6DD0A3}"/>
                  </a:ext>
                </a:extLst>
              </p:cNvPr>
              <p:cNvSpPr>
                <a:spLocks noRot="1" noChangeAspect="1" noMove="1" noResize="1" noEditPoints="1" noAdjustHandles="1" noChangeArrowheads="1" noChangeShapeType="1" noTextEdit="1"/>
              </p:cNvSpPr>
              <p:nvPr/>
            </p:nvSpPr>
            <p:spPr>
              <a:xfrm>
                <a:off x="174948" y="3445704"/>
                <a:ext cx="5056641" cy="1271438"/>
              </a:xfrm>
              <a:prstGeom prst="rect">
                <a:avLst/>
              </a:prstGeom>
              <a:blipFill>
                <a:blip r:embed="rId2"/>
                <a:stretch>
                  <a:fillRect l="-27318" t="-210891" r="-251" b="-3009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DD78E12-413A-1145-A8AF-DE0D102B169E}"/>
                  </a:ext>
                </a:extLst>
              </p:cNvPr>
              <p:cNvSpPr/>
              <p:nvPr/>
            </p:nvSpPr>
            <p:spPr>
              <a:xfrm>
                <a:off x="6297430" y="3480499"/>
                <a:ext cx="3427990"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rgbClr val="0033CC"/>
                          </a:solidFill>
                          <a:latin typeface="Cambria Math" panose="02040503050406030204" pitchFamily="18" charset="0"/>
                          <a:cs typeface="Times New Roman" panose="02020603050405020304" pitchFamily="18" charset="0"/>
                        </a:rPr>
                        <m:t>𝒄</m:t>
                      </m:r>
                      <m:r>
                        <a:rPr lang="en-US" altLang="zh-CN" sz="2400" b="1" i="1" baseline="-25000">
                          <a:solidFill>
                            <a:srgbClr val="0033CC"/>
                          </a:solidFill>
                          <a:latin typeface="Cambria Math" panose="02040503050406030204" pitchFamily="18" charset="0"/>
                          <a:cs typeface="Times New Roman" panose="02020603050405020304" pitchFamily="18" charset="0"/>
                        </a:rPr>
                        <m:t>𝒊𝒋</m:t>
                      </m:r>
                      <m:r>
                        <a:rPr lang="en-US" altLang="zh-CN" sz="2400" b="1" i="1">
                          <a:solidFill>
                            <a:srgbClr val="0033CC"/>
                          </a:solidFill>
                          <a:latin typeface="Cambria Math" panose="02040503050406030204" pitchFamily="18" charset="0"/>
                          <a:cs typeface="Times New Roman" panose="02020603050405020304" pitchFamily="18" charset="0"/>
                        </a:rPr>
                        <m:t>=</m:t>
                      </m:r>
                      <m:d>
                        <m:dPr>
                          <m:begChr m:val="{"/>
                          <m:endChr m:val=""/>
                          <m:ctrlPr>
                            <a:rPr lang="en-US" altLang="zh-CN" sz="2400" i="1">
                              <a:solidFill>
                                <a:srgbClr val="0033CC"/>
                              </a:solidFill>
                              <a:latin typeface="Cambria Math" panose="02040503050406030204" pitchFamily="18" charset="0"/>
                              <a:cs typeface="Times New Roman" panose="02020603050405020304" pitchFamily="18" charset="0"/>
                            </a:rPr>
                          </m:ctrlPr>
                        </m:dPr>
                        <m:e>
                          <m:eqArr>
                            <m:eqArrPr>
                              <m:ctrlPr>
                                <a:rPr lang="en-US" altLang="zh-CN" sz="2400" i="1">
                                  <a:solidFill>
                                    <a:srgbClr val="0033CC"/>
                                  </a:solidFill>
                                  <a:latin typeface="Cambria Math" panose="02040503050406030204" pitchFamily="18" charset="0"/>
                                  <a:cs typeface="Times New Roman" panose="02020603050405020304" pitchFamily="18" charset="0"/>
                                </a:rPr>
                              </m:ctrlPr>
                            </m:eqArrPr>
                            <m:e>
                              <m:r>
                                <a:rPr lang="en-US" altLang="zh-CN" sz="2400" i="1">
                                  <a:solidFill>
                                    <a:srgbClr val="0033CC"/>
                                  </a:solidFill>
                                  <a:latin typeface="Cambria Math" panose="02040503050406030204" pitchFamily="18" charset="0"/>
                                  <a:cs typeface="Times New Roman" panose="02020603050405020304" pitchFamily="18" charset="0"/>
                                </a:rPr>
                                <m:t>𝟎</m:t>
                              </m:r>
                              <m:r>
                                <a:rPr lang="en-US" altLang="zh-CN" sz="2400" i="1">
                                  <a:solidFill>
                                    <a:srgbClr val="0033CC"/>
                                  </a:solidFill>
                                  <a:latin typeface="Cambria Math" panose="02040503050406030204" pitchFamily="18" charset="0"/>
                                  <a:cs typeface="Times New Roman" panose="02020603050405020304" pitchFamily="18" charset="0"/>
                                </a:rPr>
                                <m:t>, </m:t>
                              </m:r>
                              <m:r>
                                <m:rPr>
                                  <m:sty m:val="p"/>
                                </m:rPr>
                                <a:rPr lang="en-US" altLang="zh-CN" sz="2400">
                                  <a:solidFill>
                                    <a:srgbClr val="0033CC"/>
                                  </a:solidFill>
                                  <a:latin typeface="Cambria Math" panose="02040503050406030204" pitchFamily="18" charset="0"/>
                                  <a:cs typeface="Times New Roman" panose="02020603050405020304" pitchFamily="18" charset="0"/>
                                </a:rPr>
                                <m:t>if</m:t>
                              </m:r>
                              <m:r>
                                <a:rPr lang="zh-CN" altLang="en-US" sz="2400" i="1">
                                  <a:solidFill>
                                    <a:srgbClr val="0033CC"/>
                                  </a:solidFill>
                                  <a:latin typeface="Cambria Math" panose="02040503050406030204" pitchFamily="18" charset="0"/>
                                  <a:cs typeface="Times New Roman" panose="02020603050405020304" pitchFamily="18" charset="0"/>
                                </a:rPr>
                                <m:t> </m:t>
                              </m:r>
                              <m:r>
                                <a:rPr lang="en-US" altLang="zh-CN" sz="2400" i="1">
                                  <a:solidFill>
                                    <a:srgbClr val="0033CC"/>
                                  </a:solidFill>
                                  <a:latin typeface="Cambria Math" panose="02040503050406030204" pitchFamily="18" charset="0"/>
                                  <a:cs typeface="Times New Roman" panose="02020603050405020304" pitchFamily="18" charset="0"/>
                                </a:rPr>
                                <m:t>𝑺</m:t>
                              </m:r>
                              <m:r>
                                <a:rPr lang="en-US" altLang="zh-CN" sz="2400" i="1" baseline="-25000">
                                  <a:solidFill>
                                    <a:srgbClr val="0033CC"/>
                                  </a:solidFill>
                                  <a:latin typeface="Cambria Math" panose="02040503050406030204" pitchFamily="18" charset="0"/>
                                  <a:cs typeface="Times New Roman" panose="02020603050405020304" pitchFamily="18" charset="0"/>
                                </a:rPr>
                                <m:t>𝒊𝒋</m:t>
                              </m:r>
                              <m:r>
                                <a:rPr lang="en-US" altLang="zh-CN" sz="2400" i="1">
                                  <a:solidFill>
                                    <a:srgbClr val="0033CC"/>
                                  </a:solidFill>
                                  <a:latin typeface="Cambria Math" panose="02040503050406030204" pitchFamily="18" charset="0"/>
                                  <a:cs typeface="Times New Roman" panose="02020603050405020304" pitchFamily="18" charset="0"/>
                                </a:rPr>
                                <m:t>=</m:t>
                              </m:r>
                              <m:r>
                                <a:rPr lang="en-US" altLang="zh-CN" sz="240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m:t>
                              </m:r>
                            </m:e>
                            <m:e>
                              <m:func>
                                <m:funcPr>
                                  <m:ctrlPr>
                                    <a:rPr lang="en-US" altLang="zh-CN" sz="2400" i="1">
                                      <a:solidFill>
                                        <a:srgbClr val="0033CC"/>
                                      </a:solidFill>
                                      <a:latin typeface="Cambria Math" panose="02040503050406030204" pitchFamily="18" charset="0"/>
                                      <a:cs typeface="Times New Roman" panose="02020603050405020304" pitchFamily="18" charset="0"/>
                                    </a:rPr>
                                  </m:ctrlPr>
                                </m:funcPr>
                                <m:fName>
                                  <m:r>
                                    <a:rPr lang="en-US" altLang="zh-CN" sz="2400" i="1">
                                      <a:solidFill>
                                        <a:srgbClr val="0033CC"/>
                                      </a:solidFill>
                                      <a:latin typeface="Cambria Math" panose="02040503050406030204" pitchFamily="18" charset="0"/>
                                      <a:cs typeface="Times New Roman" panose="02020603050405020304" pitchFamily="18" charset="0"/>
                                    </a:rPr>
                                    <m:t>𝒄</m:t>
                                  </m:r>
                                  <m:r>
                                    <a:rPr lang="en-US" altLang="zh-CN" sz="2400" i="1" baseline="-25000">
                                      <a:solidFill>
                                        <a:srgbClr val="0033CC"/>
                                      </a:solidFill>
                                      <a:latin typeface="Cambria Math" panose="02040503050406030204" pitchFamily="18" charset="0"/>
                                      <a:cs typeface="Times New Roman" panose="02020603050405020304" pitchFamily="18" charset="0"/>
                                    </a:rPr>
                                    <m:t>𝒌𝒋</m:t>
                                  </m:r>
                                  <m:r>
                                    <a:rPr lang="en-US" altLang="zh-CN" sz="2400" i="1">
                                      <a:solidFill>
                                        <a:srgbClr val="0033CC"/>
                                      </a:solidFill>
                                      <a:latin typeface="Cambria Math" panose="02040503050406030204" pitchFamily="18" charset="0"/>
                                      <a:cs typeface="Times New Roman" panose="02020603050405020304" pitchFamily="18" charset="0"/>
                                    </a:rPr>
                                    <m:t>+</m:t>
                                  </m:r>
                                  <m:r>
                                    <a:rPr lang="en-US" altLang="zh-CN" sz="2400" i="1">
                                      <a:solidFill>
                                        <a:srgbClr val="0033CC"/>
                                      </a:solidFill>
                                      <a:latin typeface="Cambria Math" panose="02040503050406030204" pitchFamily="18" charset="0"/>
                                      <a:cs typeface="Times New Roman" panose="02020603050405020304" pitchFamily="18" charset="0"/>
                                    </a:rPr>
                                    <m:t>𝟏</m:t>
                                  </m:r>
                                </m:fName>
                                <m:e>
                                  <m:r>
                                    <a:rPr lang="en-US" altLang="zh-CN" sz="2400" i="1">
                                      <a:solidFill>
                                        <a:srgbClr val="0033CC"/>
                                      </a:solidFill>
                                      <a:latin typeface="Cambria Math" panose="02040503050406030204" pitchFamily="18" charset="0"/>
                                      <a:cs typeface="Times New Roman" panose="02020603050405020304" pitchFamily="18" charset="0"/>
                                    </a:rPr>
                                    <m:t>,</m:t>
                                  </m:r>
                                  <m:r>
                                    <a:rPr lang="zh-CN" altLang="en-US" sz="2400" i="1">
                                      <a:solidFill>
                                        <a:srgbClr val="0033CC"/>
                                      </a:solidFill>
                                      <a:latin typeface="Cambria Math" panose="02040503050406030204" pitchFamily="18" charset="0"/>
                                      <a:cs typeface="Times New Roman" panose="02020603050405020304" pitchFamily="18" charset="0"/>
                                    </a:rPr>
                                    <m:t> </m:t>
                                  </m:r>
                                  <m:r>
                                    <m:rPr>
                                      <m:sty m:val="p"/>
                                    </m:rPr>
                                    <a:rPr lang="en-US" altLang="zh-CN" sz="2400">
                                      <a:solidFill>
                                        <a:srgbClr val="0033CC"/>
                                      </a:solidFill>
                                      <a:latin typeface="Cambria Math" panose="02040503050406030204" pitchFamily="18" charset="0"/>
                                      <a:cs typeface="Times New Roman" panose="02020603050405020304" pitchFamily="18" charset="0"/>
                                    </a:rPr>
                                    <m:t>if</m:t>
                                  </m:r>
                                  <m:r>
                                    <a:rPr lang="zh-CN" altLang="en-US" sz="2400" i="1">
                                      <a:solidFill>
                                        <a:srgbClr val="0033CC"/>
                                      </a:solidFill>
                                      <a:latin typeface="Cambria Math" panose="02040503050406030204" pitchFamily="18" charset="0"/>
                                      <a:cs typeface="Times New Roman" panose="02020603050405020304" pitchFamily="18" charset="0"/>
                                    </a:rPr>
                                    <m:t> </m:t>
                                  </m:r>
                                  <m:r>
                                    <a:rPr lang="en-US" altLang="zh-CN" sz="2400" i="1">
                                      <a:solidFill>
                                        <a:srgbClr val="0033CC"/>
                                      </a:solidFill>
                                      <a:latin typeface="Cambria Math" panose="02040503050406030204" pitchFamily="18" charset="0"/>
                                      <a:cs typeface="Times New Roman" panose="02020603050405020304" pitchFamily="18" charset="0"/>
                                    </a:rPr>
                                    <m:t>𝑺</m:t>
                                  </m:r>
                                  <m:r>
                                    <a:rPr lang="en-US" altLang="zh-CN" sz="2400" i="1" baseline="-25000">
                                      <a:solidFill>
                                        <a:srgbClr val="0033CC"/>
                                      </a:solidFill>
                                      <a:latin typeface="Cambria Math" panose="02040503050406030204" pitchFamily="18" charset="0"/>
                                      <a:cs typeface="Times New Roman" panose="02020603050405020304" pitchFamily="18" charset="0"/>
                                    </a:rPr>
                                    <m:t>𝑘</m:t>
                                  </m:r>
                                  <m:r>
                                    <a:rPr lang="en-US" altLang="zh-CN" sz="2400" i="1" baseline="-25000">
                                      <a:solidFill>
                                        <a:srgbClr val="0033CC"/>
                                      </a:solidFill>
                                      <a:latin typeface="Cambria Math" panose="02040503050406030204" pitchFamily="18" charset="0"/>
                                      <a:cs typeface="Times New Roman" panose="02020603050405020304" pitchFamily="18" charset="0"/>
                                    </a:rPr>
                                    <m:t>𝒋</m:t>
                                  </m:r>
                                  <m:r>
                                    <a:rPr lang="en-US" altLang="zh-CN" sz="240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i="1">
                                      <a:solidFill>
                                        <a:srgbClr val="0033CC"/>
                                      </a:solidFill>
                                      <a:latin typeface="Cambria Math" panose="02040503050406030204" pitchFamily="18" charset="0"/>
                                      <a:cs typeface="Times New Roman" panose="02020603050405020304" pitchFamily="18" charset="0"/>
                                    </a:rPr>
                                    <m:t> </m:t>
                                  </m:r>
                                </m:e>
                              </m:func>
                            </m:e>
                          </m:eqArr>
                        </m:e>
                      </m:d>
                    </m:oMath>
                  </m:oMathPara>
                </a14:m>
                <a:endParaRPr lang="en-CN" sz="2400" dirty="0">
                  <a:solidFill>
                    <a:srgbClr val="0033CC"/>
                  </a:solidFill>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6DD78E12-413A-1145-A8AF-DE0D102B169E}"/>
                  </a:ext>
                </a:extLst>
              </p:cNvPr>
              <p:cNvSpPr>
                <a:spLocks noRot="1" noChangeAspect="1" noMove="1" noResize="1" noEditPoints="1" noAdjustHandles="1" noChangeArrowheads="1" noChangeShapeType="1" noTextEdit="1"/>
              </p:cNvSpPr>
              <p:nvPr/>
            </p:nvSpPr>
            <p:spPr>
              <a:xfrm>
                <a:off x="6297430" y="3480499"/>
                <a:ext cx="3427990" cy="916148"/>
              </a:xfrm>
              <a:prstGeom prst="rect">
                <a:avLst/>
              </a:prstGeom>
              <a:blipFill>
                <a:blip r:embed="rId3"/>
                <a:stretch>
                  <a:fillRect l="-20295" t="-198630" r="-369" b="-287671"/>
                </a:stretch>
              </a:blipFill>
            </p:spPr>
            <p:txBody>
              <a:bodyPr/>
              <a:lstStyle/>
              <a:p>
                <a:r>
                  <a:rPr lang="en-CN">
                    <a:noFill/>
                  </a:rPr>
                  <a:t> </a:t>
                </a:r>
              </a:p>
            </p:txBody>
          </p:sp>
        </mc:Fallback>
      </mc:AlternateContent>
      <p:sp>
        <p:nvSpPr>
          <p:cNvPr id="12" name="Right Arrow 11">
            <a:extLst>
              <a:ext uri="{FF2B5EF4-FFF2-40B4-BE49-F238E27FC236}">
                <a16:creationId xmlns:a16="http://schemas.microsoft.com/office/drawing/2014/main" id="{FDE33A59-8713-9F4C-B55D-9A2690F6F653}"/>
              </a:ext>
            </a:extLst>
          </p:cNvPr>
          <p:cNvSpPr/>
          <p:nvPr/>
        </p:nvSpPr>
        <p:spPr>
          <a:xfrm>
            <a:off x="5143499" y="3789041"/>
            <a:ext cx="1080121"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30B3D49-73C0-5B45-925E-EE924F773DDA}"/>
                  </a:ext>
                </a:extLst>
              </p:cNvPr>
              <p:cNvSpPr/>
              <p:nvPr/>
            </p:nvSpPr>
            <p:spPr>
              <a:xfrm>
                <a:off x="3847356" y="3272318"/>
                <a:ext cx="35044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cs typeface="Times New Roman" panose="02020603050405020304" pitchFamily="18" charset="0"/>
                        </a:rPr>
                        <m:t>𝑎</m:t>
                      </m:r>
                      <m:r>
                        <a:rPr lang="en-US" altLang="zh-CN" i="1" baseline="-25000">
                          <a:solidFill>
                            <a:srgbClr val="FF0000"/>
                          </a:solidFill>
                          <a:latin typeface="Cambria Math" panose="02040503050406030204" pitchFamily="18" charset="0"/>
                          <a:cs typeface="Times New Roman" panose="02020603050405020304" pitchFamily="18" charset="0"/>
                        </a:rPr>
                        <m:t>𝑘</m:t>
                      </m:r>
                      <m:r>
                        <a:rPr lang="zh-CN" altLang="en-US" i="1">
                          <a:solidFill>
                            <a:srgbClr val="FF0000"/>
                          </a:solidFill>
                          <a:latin typeface="Cambria Math" panose="02040503050406030204" pitchFamily="18" charset="0"/>
                          <a:cs typeface="Times New Roman" panose="02020603050405020304" pitchFamily="18" charset="0"/>
                        </a:rPr>
                        <m:t>为</m:t>
                      </m:r>
                      <m:r>
                        <a:rPr lang="en-US" altLang="zh-CN" i="1">
                          <a:solidFill>
                            <a:srgbClr val="FF0000"/>
                          </a:solidFill>
                          <a:latin typeface="Cambria Math" panose="02040503050406030204" pitchFamily="18" charset="0"/>
                          <a:cs typeface="Times New Roman" panose="02020603050405020304" pitchFamily="18" charset="0"/>
                        </a:rPr>
                        <m:t>𝑺</m:t>
                      </m:r>
                      <m:r>
                        <a:rPr lang="en-US" altLang="zh-CN" i="1" baseline="-25000">
                          <a:solidFill>
                            <a:srgbClr val="FF0000"/>
                          </a:solidFill>
                          <a:latin typeface="Cambria Math" panose="02040503050406030204" pitchFamily="18" charset="0"/>
                          <a:cs typeface="Times New Roman" panose="02020603050405020304" pitchFamily="18" charset="0"/>
                        </a:rPr>
                        <m:t>𝒊𝒋</m:t>
                      </m:r>
                      <m:r>
                        <a:rPr lang="zh-CN" altLang="en-US" i="1">
                          <a:solidFill>
                            <a:srgbClr val="FF0000"/>
                          </a:solidFill>
                          <a:latin typeface="Cambria Math" panose="02040503050406030204" pitchFamily="18" charset="0"/>
                          <a:cs typeface="Times New Roman" panose="02020603050405020304" pitchFamily="18" charset="0"/>
                        </a:rPr>
                        <m:t>中最早结束的活动</m:t>
                      </m:r>
                      <m:r>
                        <a:rPr lang="zh-CN" altLang="en-US" b="0" i="1" smtClean="0">
                          <a:solidFill>
                            <a:srgbClr val="FF0000"/>
                          </a:solidFill>
                          <a:latin typeface="Cambria Math" panose="02040503050406030204" pitchFamily="18" charset="0"/>
                          <a:cs typeface="Times New Roman" panose="02020603050405020304" pitchFamily="18" charset="0"/>
                        </a:rPr>
                        <m:t>，</m:t>
                      </m:r>
                      <m:r>
                        <m:rPr>
                          <m:nor/>
                        </m:rPr>
                        <a:rPr lang="en-US" altLang="zh-CN" i="1" dirty="0">
                          <a:solidFill>
                            <a:srgbClr val="FF0000"/>
                          </a:solidFill>
                          <a:latin typeface="Times New Roman" panose="02020603050405020304" pitchFamily="18" charset="0"/>
                          <a:cs typeface="Times New Roman" panose="02020603050405020304" pitchFamily="18" charset="0"/>
                        </a:rPr>
                        <m:t>c</m:t>
                      </m:r>
                      <m:r>
                        <m:rPr>
                          <m:nor/>
                        </m:rPr>
                        <a:rPr lang="en-US" altLang="zh-CN" i="1" baseline="-25000" dirty="0">
                          <a:solidFill>
                            <a:srgbClr val="FF0000"/>
                          </a:solidFill>
                          <a:latin typeface="Times New Roman" panose="02020603050405020304" pitchFamily="18" charset="0"/>
                          <a:cs typeface="Times New Roman" panose="02020603050405020304" pitchFamily="18" charset="0"/>
                        </a:rPr>
                        <m:t>ik</m:t>
                      </m:r>
                      <m:r>
                        <m:rPr>
                          <m:nor/>
                        </m:rPr>
                        <a:rPr lang="en-US" altLang="zh-CN" i="1" dirty="0">
                          <a:solidFill>
                            <a:srgbClr val="FF0000"/>
                          </a:solidFill>
                          <a:latin typeface="Times New Roman" panose="02020603050405020304" pitchFamily="18" charset="0"/>
                          <a:cs typeface="Times New Roman" panose="02020603050405020304" pitchFamily="18" charset="0"/>
                        </a:rPr>
                        <m:t>=0</m:t>
                      </m:r>
                    </m:oMath>
                  </m:oMathPara>
                </a14:m>
                <a:endParaRPr lang="en-CN" dirty="0"/>
              </a:p>
            </p:txBody>
          </p:sp>
        </mc:Choice>
        <mc:Fallback xmlns="">
          <p:sp>
            <p:nvSpPr>
              <p:cNvPr id="14" name="Rectangle 13">
                <a:extLst>
                  <a:ext uri="{FF2B5EF4-FFF2-40B4-BE49-F238E27FC236}">
                    <a16:creationId xmlns:a16="http://schemas.microsoft.com/office/drawing/2014/main" id="{530B3D49-73C0-5B45-925E-EE924F773DDA}"/>
                  </a:ext>
                </a:extLst>
              </p:cNvPr>
              <p:cNvSpPr>
                <a:spLocks noRot="1" noChangeAspect="1" noMove="1" noResize="1" noEditPoints="1" noAdjustHandles="1" noChangeArrowheads="1" noChangeShapeType="1" noTextEdit="1"/>
              </p:cNvSpPr>
              <p:nvPr/>
            </p:nvSpPr>
            <p:spPr>
              <a:xfrm>
                <a:off x="3847356" y="3272318"/>
                <a:ext cx="3504486" cy="369332"/>
              </a:xfrm>
              <a:prstGeom prst="rect">
                <a:avLst/>
              </a:prstGeom>
              <a:blipFill>
                <a:blip r:embed="rId4"/>
                <a:stretch>
                  <a:fillRect b="-13333"/>
                </a:stretch>
              </a:blipFill>
            </p:spPr>
            <p:txBody>
              <a:bodyPr/>
              <a:lstStyle/>
              <a:p>
                <a:r>
                  <a:rPr lang="en-CN">
                    <a:noFill/>
                  </a:rPr>
                  <a:t> </a:t>
                </a:r>
              </a:p>
            </p:txBody>
          </p:sp>
        </mc:Fallback>
      </mc:AlternateContent>
      <p:pic>
        <p:nvPicPr>
          <p:cNvPr id="15" name="Picture 14">
            <a:extLst>
              <a:ext uri="{FF2B5EF4-FFF2-40B4-BE49-F238E27FC236}">
                <a16:creationId xmlns:a16="http://schemas.microsoft.com/office/drawing/2014/main" id="{B4BE713D-E06B-A347-AA00-F475FAD791BA}"/>
              </a:ext>
            </a:extLst>
          </p:cNvPr>
          <p:cNvPicPr>
            <a:picLocks noChangeAspect="1"/>
          </p:cNvPicPr>
          <p:nvPr/>
        </p:nvPicPr>
        <p:blipFill>
          <a:blip r:embed="rId5"/>
          <a:stretch>
            <a:fillRect/>
          </a:stretch>
        </p:blipFill>
        <p:spPr>
          <a:xfrm>
            <a:off x="4754712" y="403670"/>
            <a:ext cx="4934930" cy="1539289"/>
          </a:xfrm>
          <a:prstGeom prst="rect">
            <a:avLst/>
          </a:prstGeom>
        </p:spPr>
      </p:pic>
      <p:sp>
        <p:nvSpPr>
          <p:cNvPr id="16" name="TextBox 15">
            <a:extLst>
              <a:ext uri="{FF2B5EF4-FFF2-40B4-BE49-F238E27FC236}">
                <a16:creationId xmlns:a16="http://schemas.microsoft.com/office/drawing/2014/main" id="{D731A3BF-F17C-1244-8A27-2051B2B167C5}"/>
              </a:ext>
            </a:extLst>
          </p:cNvPr>
          <p:cNvSpPr txBox="1"/>
          <p:nvPr/>
        </p:nvSpPr>
        <p:spPr>
          <a:xfrm>
            <a:off x="3163957" y="783323"/>
            <a:ext cx="2569133" cy="584775"/>
          </a:xfrm>
          <a:prstGeom prst="rect">
            <a:avLst/>
          </a:prstGeom>
          <a:solidFill>
            <a:schemeClr val="bg1"/>
          </a:solidFill>
          <a:ln>
            <a:solidFill>
              <a:srgbClr val="00B050"/>
            </a:solidFill>
          </a:ln>
        </p:spPr>
        <p:txBody>
          <a:bodyPr wrap="square" rtlCol="0">
            <a:spAutoFit/>
          </a:bodyPr>
          <a:lstStyle/>
          <a:p>
            <a:r>
              <a:rPr lang="zh-CN" altLang="en-US" sz="1600" dirty="0"/>
              <a:t>第一个选择</a:t>
            </a:r>
            <a:r>
              <a:rPr lang="en-US" altLang="zh-CN" sz="1600" dirty="0" err="1"/>
              <a:t>i</a:t>
            </a:r>
            <a:r>
              <a:rPr lang="zh-CN" altLang="en-US" sz="1600" dirty="0"/>
              <a:t>，第二个最早结束的</a:t>
            </a:r>
            <a:r>
              <a:rPr lang="en-CN" sz="1600" dirty="0"/>
              <a:t>一定为</a:t>
            </a:r>
            <a:r>
              <a:rPr lang="en-US" altLang="zh-CN" sz="1600" dirty="0"/>
              <a:t>i+1</a:t>
            </a:r>
            <a:r>
              <a:rPr lang="zh-CN" altLang="en-US" sz="1600" dirty="0"/>
              <a:t>吗？</a:t>
            </a:r>
            <a:endParaRPr lang="en-CN" sz="1600" dirty="0"/>
          </a:p>
        </p:txBody>
      </p:sp>
      <p:sp>
        <p:nvSpPr>
          <p:cNvPr id="13" name="TextBox 12">
            <a:extLst>
              <a:ext uri="{FF2B5EF4-FFF2-40B4-BE49-F238E27FC236}">
                <a16:creationId xmlns:a16="http://schemas.microsoft.com/office/drawing/2014/main" id="{67DB7669-C15B-684C-9456-57017A487A62}"/>
              </a:ext>
            </a:extLst>
          </p:cNvPr>
          <p:cNvSpPr txBox="1"/>
          <p:nvPr/>
        </p:nvSpPr>
        <p:spPr>
          <a:xfrm>
            <a:off x="5037470" y="1515489"/>
            <a:ext cx="229550" cy="338554"/>
          </a:xfrm>
          <a:prstGeom prst="rect">
            <a:avLst/>
          </a:prstGeom>
          <a:noFill/>
          <a:ln>
            <a:noFill/>
          </a:ln>
        </p:spPr>
        <p:txBody>
          <a:bodyPr wrap="none" rtlCol="0">
            <a:spAutoFit/>
          </a:bodyPr>
          <a:lstStyle/>
          <a:p>
            <a:r>
              <a:rPr lang="en-US" altLang="zh-CN" sz="1600" dirty="0" err="1"/>
              <a:t>i</a:t>
            </a:r>
            <a:endParaRPr lang="en-CN" sz="1600" dirty="0"/>
          </a:p>
        </p:txBody>
      </p:sp>
    </p:spTree>
    <p:extLst>
      <p:ext uri="{BB962C8B-B14F-4D97-AF65-F5344CB8AC3E}">
        <p14:creationId xmlns:p14="http://schemas.microsoft.com/office/powerpoint/2010/main" val="107903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animBg="1"/>
      <p:bldP spid="14" grpId="0"/>
      <p:bldP spid="16"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080E8-39D9-0141-A112-DDA66D6BDD03}"/>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3B665299-8FA6-4942-8486-FEB8DCC0D5C9}"/>
              </a:ext>
            </a:extLst>
          </p:cNvPr>
          <p:cNvSpPr>
            <a:spLocks noGrp="1"/>
          </p:cNvSpPr>
          <p:nvPr>
            <p:ph idx="1"/>
          </p:nvPr>
        </p:nvSpPr>
        <p:spPr/>
        <p:txBody>
          <a:bodyPr/>
          <a:lstStyle/>
          <a:p>
            <a:r>
              <a:rPr lang="en-CN" dirty="0"/>
              <a:t>Top</a:t>
            </a:r>
            <a:r>
              <a:rPr lang="en-US" altLang="zh-CN" dirty="0"/>
              <a:t>-Down</a:t>
            </a:r>
            <a:r>
              <a:rPr lang="zh-CN" altLang="en-US" dirty="0"/>
              <a:t>的贪心解法：</a:t>
            </a:r>
            <a:r>
              <a:rPr lang="en-US" altLang="zh-CN" dirty="0"/>
              <a:t>Greedy-Activity-Selector</a:t>
            </a:r>
          </a:p>
          <a:p>
            <a:pPr lvl="1"/>
            <a:r>
              <a:rPr lang="zh-CN" altLang="en-US" dirty="0"/>
              <a:t>每次从</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ij</a:t>
            </a:r>
            <a:r>
              <a:rPr lang="zh-CN" altLang="en-US" dirty="0"/>
              <a:t>中选择结束最早的活动</a:t>
            </a:r>
            <a:r>
              <a:rPr lang="en-US" altLang="zh-CN" dirty="0" err="1"/>
              <a:t>a</a:t>
            </a:r>
            <a:r>
              <a:rPr lang="en-US" altLang="zh-CN" baseline="-25000" dirty="0" err="1"/>
              <a:t>k</a:t>
            </a:r>
            <a:r>
              <a:rPr lang="zh-CN" altLang="en-US" dirty="0"/>
              <a:t> </a:t>
            </a:r>
            <a:endParaRPr lang="en-US" altLang="zh-CN" dirty="0"/>
          </a:p>
          <a:p>
            <a:pPr lvl="1"/>
            <a:r>
              <a:rPr lang="zh-CN" altLang="en-US" dirty="0"/>
              <a:t>继续求解</a:t>
            </a:r>
            <a:r>
              <a:rPr lang="en-US" altLang="zh-CN" i="1" dirty="0" err="1">
                <a:latin typeface="Times New Roman" panose="02020603050405020304" pitchFamily="18" charset="0"/>
                <a:cs typeface="Times New Roman" panose="02020603050405020304" pitchFamily="18" charset="0"/>
              </a:rPr>
              <a:t>S</a:t>
            </a:r>
            <a:r>
              <a:rPr lang="en-US" altLang="zh-CN" i="1" baseline="-25000" dirty="0" err="1">
                <a:latin typeface="Times New Roman" panose="02020603050405020304" pitchFamily="18" charset="0"/>
                <a:cs typeface="Times New Roman" panose="02020603050405020304" pitchFamily="18" charset="0"/>
              </a:rPr>
              <a:t>kj</a:t>
            </a:r>
            <a:endParaRPr lang="en-US" altLang="zh-CN" i="1" baseline="-25000" dirty="0">
              <a:latin typeface="Times New Roman" panose="02020603050405020304" pitchFamily="18" charset="0"/>
              <a:cs typeface="Times New Roman" panose="02020603050405020304" pitchFamily="18" charset="0"/>
            </a:endParaRPr>
          </a:p>
          <a:p>
            <a:pPr lvl="1"/>
            <a:endParaRPr lang="en-CN" dirty="0"/>
          </a:p>
        </p:txBody>
      </p:sp>
      <p:sp>
        <p:nvSpPr>
          <p:cNvPr id="4" name="Rectangle 3">
            <a:extLst>
              <a:ext uri="{FF2B5EF4-FFF2-40B4-BE49-F238E27FC236}">
                <a16:creationId xmlns:a16="http://schemas.microsoft.com/office/drawing/2014/main" id="{315161C4-7427-4A41-B1B9-467AFAD6C42B}"/>
              </a:ext>
            </a:extLst>
          </p:cNvPr>
          <p:cNvSpPr txBox="1">
            <a:spLocks noChangeArrowheads="1"/>
          </p:cNvSpPr>
          <p:nvPr/>
        </p:nvSpPr>
        <p:spPr>
          <a:xfrm>
            <a:off x="4351412" y="2458616"/>
            <a:ext cx="4968551" cy="4399385"/>
          </a:xfrm>
          <a:prstGeom prst="rect">
            <a:avLst/>
          </a:prstGeom>
          <a:solidFill>
            <a:srgbClr val="FFFFFF"/>
          </a:solid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90000"/>
              </a:lnSpc>
              <a:defRPr/>
            </a:pPr>
            <a:r>
              <a:rPr lang="zh-CN" altLang="en-US" sz="24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算法</a:t>
            </a:r>
          </a:p>
          <a:p>
            <a:pPr algn="just" eaLnBrk="1" hangingPunct="1">
              <a:lnSpc>
                <a:spcPct val="90000"/>
              </a:lnSpc>
              <a:buFontTx/>
              <a:buNone/>
              <a:defRPr/>
            </a:pPr>
            <a:r>
              <a:rPr lang="zh-CN" altLang="en-US" sz="2400" dirty="0">
                <a:solidFill>
                  <a:schemeClr val="accent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（设</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a:t>
            </a:r>
            <a:r>
              <a:rPr lang="en-US" altLang="zh-CN" sz="2400" i="1" baseline="-300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a:t>
            </a:r>
            <a:r>
              <a:rPr lang="en-US" altLang="zh-CN" sz="2400" i="1" baseline="-300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sz="2400" i="1"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sz="2400" i="1"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a:t>
            </a:r>
            <a:r>
              <a:rPr lang="en-US" altLang="zh-CN" sz="2400" i="1" baseline="-30000" dirty="0" err="1">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a:t>
            </a:r>
            <a:r>
              <a:rPr lang="zh-CN" altLang="en-US" sz="24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已排序）</a:t>
            </a:r>
          </a:p>
          <a:p>
            <a:pPr lvl="1" algn="just" eaLnBrk="1" hangingPunct="1">
              <a:lnSpc>
                <a:spcPct val="90000"/>
              </a:lnSpc>
              <a:buFontTx/>
              <a:buNone/>
              <a:defRPr/>
            </a:pPr>
            <a:r>
              <a:rPr lang="zh-CN" altLang="en-US" dirty="0">
                <a:solidFill>
                  <a:schemeClr val="accent1"/>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Greedy-Activity-Selector(</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 F</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a:t>
            </a:r>
            <a:r>
              <a:rPr lang="en-US" altLang="zh-CN"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length</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a:t>
            </a:r>
            <a:r>
              <a:rPr lang="en-US" altLang="zh-CN" baseline="-250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j</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For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To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Do</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If   </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a:t>
            </a:r>
            <a:r>
              <a:rPr lang="en-US" altLang="zh-CN" i="1" baseline="-30000"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a:t>
            </a:r>
            <a:r>
              <a:rPr lang="en-US" altLang="zh-CN" i="1" baseline="-300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f</a:t>
            </a:r>
            <a:r>
              <a:rPr lang="en-US" altLang="zh-CN" i="1" baseline="-30000"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j</a:t>
            </a:r>
            <a:endPar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Then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j</a:t>
            </a:r>
            <a:r>
              <a:rPr lang="en-US" altLang="zh-CN"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itchFamily="2" charset="2"/>
              </a:rPr>
              <a:t></a:t>
            </a:r>
            <a:r>
              <a:rPr lang="en-US" altLang="zh-CN" i="1" dirty="0" err="1">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a:t>
            </a: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a:p>
            <a:pPr lvl="1" algn="just" eaLnBrk="1" hangingPunct="1">
              <a:lnSpc>
                <a:spcPct val="90000"/>
              </a:lnSpc>
              <a:buFontTx/>
              <a:buNone/>
              <a:defRPr/>
            </a:pPr>
            <a:r>
              <a:rPr lang="en-US" altLang="zh-CN"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Return  </a:t>
            </a:r>
            <a:r>
              <a:rPr lang="en-US" altLang="zh-CN" i="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a:t>
            </a:r>
          </a:p>
        </p:txBody>
      </p:sp>
      <p:sp>
        <p:nvSpPr>
          <p:cNvPr id="5" name="Rectangle 4">
            <a:extLst>
              <a:ext uri="{FF2B5EF4-FFF2-40B4-BE49-F238E27FC236}">
                <a16:creationId xmlns:a16="http://schemas.microsoft.com/office/drawing/2014/main" id="{CCC64C4F-B860-004F-B3D2-6D4E5DB8BB85}"/>
              </a:ext>
            </a:extLst>
          </p:cNvPr>
          <p:cNvSpPr>
            <a:spLocks noChangeArrowheads="1"/>
          </p:cNvSpPr>
          <p:nvPr/>
        </p:nvSpPr>
        <p:spPr bwMode="auto">
          <a:xfrm>
            <a:off x="318965" y="3573016"/>
            <a:ext cx="4104456" cy="1569660"/>
          </a:xfrm>
          <a:prstGeom prst="rect">
            <a:avLst/>
          </a:prstGeom>
          <a:noFill/>
          <a:ln>
            <a:solidFill>
              <a:srgbClr val="00B050"/>
            </a:solidFill>
          </a:ln>
          <a:effectLst/>
        </p:spPr>
        <p:txBody>
          <a:bodyPr wrap="square">
            <a:spAutoFit/>
          </a:bodyPr>
          <a:lstStyle/>
          <a:p>
            <a:pPr eaLnBrk="1" hangingPunct="1">
              <a:buFontTx/>
              <a:buChar char="•"/>
              <a:defRPr/>
            </a:pPr>
            <a:r>
              <a:rPr lang="zh-CN" altLang="en-US" sz="2400"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如果结束时间已排序</a:t>
            </a:r>
          </a:p>
          <a:p>
            <a:pPr eaLnBrk="1" hangingPunct="1">
              <a:defRPr/>
            </a:pP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T(n)=</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a:t>
            </a:r>
          </a:p>
          <a:p>
            <a:pPr eaLnBrk="1" hangingPunct="1">
              <a:buFontTx/>
              <a:buChar char="•"/>
              <a:defRPr/>
            </a:pPr>
            <a:r>
              <a:rPr lang="zh-CN" altLang="en-US" sz="2400"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如果 结束时间未排序 </a:t>
            </a:r>
          </a:p>
          <a:p>
            <a:pPr eaLnBrk="1" hangingPunct="1">
              <a:defRPr/>
            </a:pP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T(n)=</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nlogn</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sym typeface="Symbol" pitchFamily="2" charset="2"/>
              </a:rPr>
              <a:t></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nlogn</a:t>
            </a:r>
            <a:r>
              <a:rPr lang="en-US" altLang="zh-CN" sz="24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6" name="TextBox 5">
            <a:extLst>
              <a:ext uri="{FF2B5EF4-FFF2-40B4-BE49-F238E27FC236}">
                <a16:creationId xmlns:a16="http://schemas.microsoft.com/office/drawing/2014/main" id="{CF4E1918-BB29-B84C-9944-29FE9731CFFE}"/>
              </a:ext>
            </a:extLst>
          </p:cNvPr>
          <p:cNvSpPr txBox="1"/>
          <p:nvPr/>
        </p:nvSpPr>
        <p:spPr>
          <a:xfrm>
            <a:off x="6678607" y="4458253"/>
            <a:ext cx="3117981" cy="400110"/>
          </a:xfrm>
          <a:prstGeom prst="rect">
            <a:avLst/>
          </a:prstGeom>
          <a:noFill/>
          <a:ln w="19050">
            <a:solidFill>
              <a:srgbClr val="00B050"/>
            </a:solidFill>
          </a:ln>
        </p:spPr>
        <p:txBody>
          <a:bodyPr wrap="square" rtlCol="0">
            <a:spAutoFit/>
          </a:bodyPr>
          <a:lstStyle/>
          <a:p>
            <a:pPr algn="just"/>
            <a:r>
              <a:rPr lang="en-US" altLang="zh-CN" sz="2000" i="1" dirty="0">
                <a:solidFill>
                  <a:srgbClr val="FF0000"/>
                </a:solidFill>
                <a:latin typeface="Times New Roman" panose="02020603050405020304" pitchFamily="18" charset="0"/>
                <a:cs typeface="Times New Roman" panose="02020603050405020304" pitchFamily="18" charset="0"/>
              </a:rPr>
              <a:t>j</a:t>
            </a:r>
            <a:r>
              <a:rPr lang="zh-CN" altLang="en-US" sz="2000" dirty="0">
                <a:solidFill>
                  <a:srgbClr val="FF0000"/>
                </a:solidFill>
                <a:latin typeface="Times New Roman" panose="02020603050405020304" pitchFamily="18" charset="0"/>
                <a:cs typeface="Times New Roman" panose="02020603050405020304" pitchFamily="18" charset="0"/>
              </a:rPr>
              <a:t>标记上次最早结束的活动</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48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ED0D4C-EC63-5541-88DE-5731F1D28570}"/>
              </a:ext>
            </a:extLst>
          </p:cNvPr>
          <p:cNvSpPr txBox="1"/>
          <p:nvPr/>
        </p:nvSpPr>
        <p:spPr>
          <a:xfrm>
            <a:off x="1255068" y="2276872"/>
            <a:ext cx="7776864" cy="3046988"/>
          </a:xfrm>
          <a:prstGeom prst="rect">
            <a:avLst/>
          </a:prstGeom>
          <a:noFill/>
        </p:spPr>
        <p:txBody>
          <a:bodyPr wrap="square" rtlCol="0">
            <a:spAutoFit/>
          </a:bodyPr>
          <a:lstStyle/>
          <a:p>
            <a:pPr algn="just"/>
            <a:r>
              <a:rPr lang="en-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对爱情的渴望</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，对知识的追求，对人类苦难不可遏制的同情心，这三种纯洁而无比强烈的激情支配者我的一生。</a:t>
            </a:r>
            <a:endPar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a:p>
            <a:pPr algn="just"/>
            <a:r>
              <a:rPr lang="en-US" sz="2400" b="1" i="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rPr>
              <a:t>Three passions, simple but overwhelmingly strong, have governed my life: the longing for love, the search for knowledge, and unbearable pity for the suffering of mankind.</a:t>
            </a:r>
          </a:p>
          <a:p>
            <a:pPr algn="just"/>
            <a:endParaRPr lang="en-US" sz="2400" b="1" i="0" dirty="0">
              <a:solidFill>
                <a:srgbClr val="FF0000"/>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gn="just"/>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罗素</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我为什么而活着</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罗素自传</a:t>
            </a:r>
            <a:r>
              <a:rPr lang="en-US" altLang="zh-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序言）</a:t>
            </a:r>
            <a:endParaRPr lang="en-CN" sz="2400" b="1"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726283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68C6-254D-F245-9DAE-28D6F5487269}"/>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BC409B20-C098-9344-88FF-4453A9EAAA4C}"/>
              </a:ext>
            </a:extLst>
          </p:cNvPr>
          <p:cNvSpPr>
            <a:spLocks noGrp="1"/>
          </p:cNvSpPr>
          <p:nvPr>
            <p:ph idx="1"/>
          </p:nvPr>
        </p:nvSpPr>
        <p:spPr>
          <a:xfrm>
            <a:off x="428625" y="1308905"/>
            <a:ext cx="9258300" cy="5360456"/>
          </a:xfrm>
          <a:solidFill>
            <a:schemeClr val="bg1"/>
          </a:solidFill>
        </p:spPr>
        <p:txBody>
          <a:bodyPr/>
          <a:lstStyle/>
          <a:p>
            <a:r>
              <a:rPr lang="en-CN" dirty="0"/>
              <a:t>贪心选择性的证明</a:t>
            </a:r>
          </a:p>
          <a:p>
            <a:pPr marL="457239" lvl="1" indent="0" algn="just" eaLnBrk="1" hangingPunct="1">
              <a:lnSpc>
                <a:spcPct val="105000"/>
              </a:lnSpc>
              <a:buNone/>
              <a:defRPr/>
            </a:pPr>
            <a:r>
              <a:rPr lang="zh-CN" altLang="en-US" sz="2000" dirty="0">
                <a:solidFill>
                  <a:srgbClr val="FF0000"/>
                </a:solidFill>
                <a:latin typeface="Times New Roman" panose="02020603050405020304" pitchFamily="18" charset="0"/>
                <a:cs typeface="Times New Roman" panose="02020603050405020304" pitchFamily="18" charset="0"/>
              </a:rPr>
              <a:t>引理3.</a:t>
            </a:r>
            <a:r>
              <a:rPr lang="zh-CN" altLang="en-US" sz="2000" dirty="0">
                <a:latin typeface="Times New Roman" panose="02020603050405020304" pitchFamily="18" charset="0"/>
                <a:cs typeface="Times New Roman" panose="02020603050405020304" pitchFamily="18" charset="0"/>
              </a:rPr>
              <a:t>设 </a:t>
            </a:r>
            <a:r>
              <a:rPr lang="en-US" altLang="zh-CN" sz="2000" i="1" dirty="0">
                <a:latin typeface="Times New Roman" panose="02020603050405020304" pitchFamily="18" charset="0"/>
                <a:cs typeface="Times New Roman" panose="02020603050405020304" pitchFamily="18" charset="0"/>
              </a:rPr>
              <a:t>S={a</a:t>
            </a:r>
            <a:r>
              <a:rPr lang="en-US" altLang="zh-CN" sz="2000" i="1" baseline="-25000" dirty="0">
                <a:latin typeface="Times New Roman" panose="02020603050405020304" pitchFamily="18" charset="0"/>
                <a:cs typeface="Times New Roman" panose="02020603050405020304" pitchFamily="18" charset="0"/>
              </a:rPr>
              <a:t>1</a:t>
            </a:r>
            <a:r>
              <a:rPr lang="en-US" altLang="zh-CN" sz="2000" i="1" dirty="0">
                <a:latin typeface="Times New Roman" panose="02020603050405020304" pitchFamily="18" charset="0"/>
                <a:cs typeface="Times New Roman" panose="02020603050405020304" pitchFamily="18" charset="0"/>
              </a:rPr>
              <a:t>, a</a:t>
            </a:r>
            <a:r>
              <a:rPr lang="en-US" altLang="zh-CN" sz="2000" i="1" baseline="-25000" dirty="0">
                <a:latin typeface="Times New Roman" panose="02020603050405020304" pitchFamily="18" charset="0"/>
                <a:cs typeface="Times New Roman" panose="02020603050405020304" pitchFamily="18" charset="0"/>
              </a:rPr>
              <a:t>2</a:t>
            </a:r>
            <a:r>
              <a:rPr lang="en-US" altLang="zh-CN" sz="2000" i="1" dirty="0">
                <a:latin typeface="Times New Roman" panose="02020603050405020304" pitchFamily="18" charset="0"/>
                <a:cs typeface="Times New Roman" panose="02020603050405020304" pitchFamily="18" charset="0"/>
              </a:rPr>
              <a:t>, …, a</a:t>
            </a:r>
            <a:r>
              <a:rPr lang="en-US" altLang="zh-CN" sz="2000" i="1" baseline="-25000" dirty="0">
                <a:latin typeface="Times New Roman" panose="02020603050405020304" pitchFamily="18" charset="0"/>
                <a:cs typeface="Times New Roman" panose="02020603050405020304" pitchFamily="18" charset="0"/>
              </a:rPr>
              <a:t>n</a:t>
            </a:r>
            <a:r>
              <a:rPr lang="en-US" altLang="zh-CN"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是 </a:t>
            </a:r>
            <a:r>
              <a:rPr lang="en-US" altLang="zh-CN" sz="2000" i="1" dirty="0">
                <a:latin typeface="Times New Roman" panose="02020603050405020304" pitchFamily="18" charset="0"/>
                <a:cs typeface="Times New Roman" panose="02020603050405020304" pitchFamily="18" charset="0"/>
              </a:rPr>
              <a:t>n </a:t>
            </a:r>
            <a:r>
              <a:rPr lang="zh-CN" altLang="en-US" sz="2000" dirty="0">
                <a:latin typeface="Times New Roman" panose="02020603050405020304" pitchFamily="18" charset="0"/>
                <a:cs typeface="Times New Roman" panose="02020603050405020304" pitchFamily="18" charset="0"/>
              </a:rPr>
              <a:t>个活动集合，其中 </a:t>
            </a:r>
            <a:r>
              <a:rPr lang="en-US" altLang="zh-CN" sz="2000" i="1" dirty="0">
                <a:latin typeface="Times New Roman" panose="02020603050405020304" pitchFamily="18" charset="0"/>
                <a:cs typeface="Times New Roman" panose="02020603050405020304" pitchFamily="18" charset="0"/>
              </a:rPr>
              <a:t>f</a:t>
            </a:r>
            <a:r>
              <a:rPr lang="en-US" altLang="zh-CN" sz="2000" i="1" baseline="-30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sym typeface="Symbol" pitchFamily="2" charset="2"/>
              </a:rPr>
              <a:t> </a:t>
            </a:r>
            <a:r>
              <a:rPr lang="en-US" altLang="zh-CN" sz="2000" i="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sym typeface="Symbol" pitchFamily="2" charset="2"/>
              </a:rPr>
              <a:t> </a:t>
            </a:r>
            <a:r>
              <a:rPr lang="en-US" altLang="zh-CN" sz="2000" i="1" dirty="0" err="1">
                <a:latin typeface="Times New Roman" panose="02020603050405020304" pitchFamily="18" charset="0"/>
                <a:cs typeface="Times New Roman" panose="02020603050405020304" pitchFamily="18" charset="0"/>
              </a:rPr>
              <a:t>f</a:t>
            </a:r>
            <a:r>
              <a:rPr lang="en-US" altLang="zh-CN" sz="2000" i="1" baseline="-30000" dirty="0" err="1">
                <a:latin typeface="Times New Roman" panose="02020603050405020304" pitchFamily="18" charset="0"/>
                <a:cs typeface="Times New Roman" panose="02020603050405020304" pitchFamily="18" charset="0"/>
              </a:rPr>
              <a:t>n</a:t>
            </a:r>
            <a:r>
              <a:rPr lang="en-US" altLang="zh-CN" sz="2000" dirty="0" err="1">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l</a:t>
            </a:r>
            <a:r>
              <a:rPr lang="en-US" altLang="zh-CN" sz="2000" i="1" baseline="-30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是</a:t>
            </a:r>
            <a:r>
              <a:rPr lang="en-US" altLang="zh-CN" sz="2000" i="1" dirty="0">
                <a:latin typeface="Times New Roman" panose="02020603050405020304" pitchFamily="18" charset="0"/>
                <a:cs typeface="Times New Roman" panose="02020603050405020304" pitchFamily="18" charset="0"/>
              </a:rPr>
              <a:t>S</a:t>
            </a:r>
            <a:r>
              <a:rPr lang="en-US" altLang="zh-CN" sz="2000" i="1" baseline="-30000" dirty="0">
                <a:latin typeface="Times New Roman" panose="02020603050405020304" pitchFamily="18" charset="0"/>
                <a:cs typeface="Times New Roman" panose="02020603050405020304" pitchFamily="18" charset="0"/>
              </a:rPr>
              <a:t>i </a:t>
            </a:r>
            <a:r>
              <a:rPr lang="en-US" altLang="zh-CN" sz="2000" i="1"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a</a:t>
            </a:r>
            <a:r>
              <a:rPr lang="en-US" altLang="zh-CN" sz="2000" i="1" baseline="-25000" dirty="0" err="1">
                <a:latin typeface="Times New Roman" panose="02020603050405020304" pitchFamily="18" charset="0"/>
                <a:cs typeface="Times New Roman" panose="02020603050405020304" pitchFamily="18" charset="0"/>
              </a:rPr>
              <a:t>k</a:t>
            </a:r>
            <a:r>
              <a:rPr lang="en-US" altLang="zh-CN" sz="2000" i="1" baseline="-25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sym typeface="Symbol" pitchFamily="2" charset="2"/>
              </a:rPr>
              <a:t></a:t>
            </a:r>
            <a:r>
              <a:rPr lang="en-US" altLang="zh-CN" sz="2000" i="1" dirty="0">
                <a:latin typeface="Times New Roman" panose="02020603050405020304" pitchFamily="18" charset="0"/>
                <a:cs typeface="Times New Roman" panose="02020603050405020304" pitchFamily="18" charset="0"/>
              </a:rPr>
              <a:t>S</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 </a:t>
            </a:r>
            <a:r>
              <a:rPr lang="en-US" altLang="zh-CN" sz="2000" i="1" dirty="0" err="1">
                <a:latin typeface="Times New Roman" panose="02020603050405020304" pitchFamily="18" charset="0"/>
                <a:cs typeface="Times New Roman" panose="02020603050405020304" pitchFamily="18" charset="0"/>
              </a:rPr>
              <a:t>s</a:t>
            </a:r>
            <a:r>
              <a:rPr lang="en-US" altLang="zh-CN" sz="2000" i="1" baseline="-30000" dirty="0" err="1">
                <a:latin typeface="Times New Roman" panose="02020603050405020304" pitchFamily="18" charset="0"/>
                <a:cs typeface="Times New Roman" panose="02020603050405020304" pitchFamily="18" charset="0"/>
              </a:rPr>
              <a:t>k</a:t>
            </a:r>
            <a:r>
              <a:rPr lang="en-US" altLang="zh-CN" sz="2000" i="1" baseline="-30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sym typeface="Symbol" pitchFamily="2" charset="2"/>
              </a:rPr>
              <a:t> </a:t>
            </a:r>
            <a:r>
              <a:rPr lang="en-US" altLang="zh-CN" sz="2000" i="1" dirty="0">
                <a:latin typeface="Times New Roman" panose="02020603050405020304" pitchFamily="18" charset="0"/>
                <a:cs typeface="Times New Roman" panose="02020603050405020304" pitchFamily="18" charset="0"/>
              </a:rPr>
              <a:t>f</a:t>
            </a:r>
            <a:r>
              <a:rPr lang="en-US" altLang="zh-CN" sz="2000" i="1" baseline="-30000" dirty="0">
                <a:latin typeface="Times New Roman" panose="02020603050405020304" pitchFamily="18" charset="0"/>
                <a:cs typeface="Times New Roman" panose="02020603050405020304" pitchFamily="18" charset="0"/>
              </a:rPr>
              <a:t>l</a:t>
            </a:r>
            <a:r>
              <a:rPr lang="en-US" altLang="zh-CN" sz="2000" i="1" baseline="-48000" dirty="0">
                <a:latin typeface="Times New Roman" panose="02020603050405020304" pitchFamily="18" charset="0"/>
                <a:cs typeface="Times New Roman" panose="02020603050405020304" pitchFamily="18" charset="0"/>
              </a:rPr>
              <a:t>i-1</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中具有最小结束时间 </a:t>
            </a:r>
            <a:r>
              <a:rPr lang="en-US" altLang="zh-CN" sz="2000" i="1" dirty="0" err="1">
                <a:latin typeface="Times New Roman" panose="02020603050405020304" pitchFamily="18" charset="0"/>
                <a:cs typeface="Times New Roman" panose="02020603050405020304" pitchFamily="18" charset="0"/>
              </a:rPr>
              <a:t>f</a:t>
            </a:r>
            <a:r>
              <a:rPr lang="en-US" altLang="zh-CN" sz="2000" i="1" baseline="-30000" dirty="0" err="1">
                <a:latin typeface="Times New Roman" panose="02020603050405020304" pitchFamily="18" charset="0"/>
                <a:cs typeface="Times New Roman" panose="02020603050405020304" pitchFamily="18" charset="0"/>
              </a:rPr>
              <a:t>l</a:t>
            </a:r>
            <a:r>
              <a:rPr lang="en-US" altLang="zh-CN" sz="2000" i="1" baseline="-48000" dirty="0" err="1">
                <a:latin typeface="Times New Roman" panose="02020603050405020304" pitchFamily="18" charset="0"/>
                <a:cs typeface="Times New Roman" panose="02020603050405020304" pitchFamily="18" charset="0"/>
              </a:rPr>
              <a:t>i</a:t>
            </a:r>
            <a:r>
              <a:rPr lang="en-US" altLang="zh-CN" sz="2000" i="1" baseline="-48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的活动</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 l</a:t>
            </a:r>
            <a:r>
              <a:rPr lang="en-US" altLang="zh-CN" sz="2000" i="1" baseline="-30000" dirty="0">
                <a:latin typeface="Times New Roman" panose="02020603050405020304" pitchFamily="18" charset="0"/>
                <a:cs typeface="Times New Roman" panose="02020603050405020304" pitchFamily="18" charset="0"/>
              </a:rPr>
              <a:t>0 </a:t>
            </a:r>
            <a:r>
              <a:rPr lang="en-US" altLang="zh-CN" sz="2000" i="1" dirty="0">
                <a:latin typeface="Times New Roman" panose="02020603050405020304" pitchFamily="18" charset="0"/>
                <a:cs typeface="Times New Roman" panose="02020603050405020304" pitchFamily="18" charset="0"/>
              </a:rPr>
              <a:t>=</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f</a:t>
            </a:r>
            <a:r>
              <a:rPr lang="en-US" altLang="zh-CN" sz="2000" i="1" baseline="-30000" dirty="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 起始时</a:t>
            </a:r>
            <a:r>
              <a:rPr lang="en-US" altLang="zh-CN" sz="2000" i="1" dirty="0">
                <a:latin typeface="Times New Roman" panose="02020603050405020304" pitchFamily="18" charset="0"/>
                <a:cs typeface="Times New Roman" panose="02020603050405020304" pitchFamily="18" charset="0"/>
              </a:rPr>
              <a:t>S=S</a:t>
            </a:r>
            <a:r>
              <a:rPr lang="en-US" altLang="zh-CN" sz="2000" i="1"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设</a:t>
            </a:r>
            <a:r>
              <a:rPr lang="en-US" altLang="zh-CN" sz="2000" i="1"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是</a:t>
            </a:r>
            <a:r>
              <a:rPr lang="en-US" altLang="zh-CN" sz="2000" i="1" dirty="0">
                <a:latin typeface="Times New Roman" panose="02020603050405020304" pitchFamily="18" charset="0"/>
                <a:cs typeface="Times New Roman" panose="02020603050405020304" pitchFamily="18" charset="0"/>
              </a:rPr>
              <a:t>S</a:t>
            </a:r>
            <a:r>
              <a:rPr lang="zh-CN" altLang="en-US"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即</a:t>
            </a:r>
            <a:r>
              <a:rPr lang="en-US" altLang="zh-CN" sz="2000" i="1" dirty="0">
                <a:latin typeface="Times New Roman" panose="02020603050405020304" pitchFamily="18" charset="0"/>
                <a:cs typeface="Times New Roman" panose="02020603050405020304" pitchFamily="18" charset="0"/>
              </a:rPr>
              <a:t>S</a:t>
            </a:r>
            <a:r>
              <a:rPr lang="en-US" altLang="zh-CN" sz="2000" i="1"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的包含活动</a:t>
            </a:r>
            <a:r>
              <a:rPr lang="en-US" altLang="zh-CN" sz="2000" i="1" dirty="0">
                <a:latin typeface="Times New Roman" panose="02020603050405020304" pitchFamily="18" charset="0"/>
                <a:cs typeface="Times New Roman" panose="02020603050405020304" pitchFamily="18" charset="0"/>
              </a:rPr>
              <a:t>a</a:t>
            </a:r>
            <a:r>
              <a:rPr lang="zh-CN" altLang="en-US" sz="2000" i="1" baseline="-25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的优化解</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a:t>
            </a:r>
            <a:r>
              <a:rPr lang="en-US" altLang="zh-CN" sz="2000" i="1"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包含</a:t>
            </a:r>
            <a:r>
              <a:rPr lang="en-US" altLang="zh-CN" sz="2000" i="1" dirty="0">
                <a:latin typeface="Times New Roman" panose="02020603050405020304" pitchFamily="18" charset="0"/>
                <a:cs typeface="Times New Roman" panose="02020603050405020304" pitchFamily="18" charset="0"/>
              </a:rPr>
              <a:t>k</a:t>
            </a:r>
            <a:r>
              <a:rPr lang="zh-CN" altLang="en-US" sz="2000" dirty="0">
                <a:latin typeface="Times New Roman" panose="02020603050405020304" pitchFamily="18" charset="0"/>
                <a:cs typeface="Times New Roman" panose="02020603050405020304" pitchFamily="18" charset="0"/>
              </a:rPr>
              <a:t>个活动，</a:t>
            </a:r>
          </a:p>
          <a:p>
            <a:pPr marL="457239" lvl="1" indent="0" eaLnBrk="1" hangingPunct="1">
              <a:lnSpc>
                <a:spcPct val="105000"/>
              </a:lnSpc>
              <a:buNone/>
              <a:defRPr/>
            </a:pPr>
            <a:r>
              <a:rPr lang="en-US" altLang="zh-CN" i="1" dirty="0">
                <a:solidFill>
                  <a:schemeClr val="tx2"/>
                </a:solidFill>
                <a:latin typeface="Times New Roman" panose="02020603050405020304" pitchFamily="18" charset="0"/>
                <a:cs typeface="Times New Roman" panose="02020603050405020304" pitchFamily="18" charset="0"/>
              </a:rPr>
              <a:t>			</a:t>
            </a:r>
          </a:p>
          <a:p>
            <a:pPr marL="457239" lvl="1" indent="0" eaLnBrk="1" hangingPunct="1">
              <a:lnSpc>
                <a:spcPct val="105000"/>
              </a:lnSpc>
              <a:buNone/>
              <a:defRPr/>
            </a:pPr>
            <a:r>
              <a:rPr lang="zh-CN" altLang="en-US" i="1" dirty="0">
                <a:solidFill>
                  <a:schemeClr val="tx2"/>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则：</a:t>
            </a:r>
            <a:r>
              <a:rPr lang="en-US" altLang="zh-CN" i="1" dirty="0">
                <a:latin typeface="Times New Roman" panose="02020603050405020304" pitchFamily="18" charset="0"/>
                <a:cs typeface="Times New Roman" panose="02020603050405020304" pitchFamily="18" charset="0"/>
              </a:rPr>
              <a:t>A</a:t>
            </a:r>
            <a:r>
              <a:rPr lang="zh-CN" altLang="en-US"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dirty="0">
                <a:solidFill>
                  <a:schemeClr val="tx2"/>
                </a:solidFill>
                <a:latin typeface="Times New Roman" panose="02020603050405020304" pitchFamily="18" charset="0"/>
                <a:cs typeface="Times New Roman" panose="02020603050405020304" pitchFamily="18" charset="0"/>
              </a:rPr>
              <a:t>    </a:t>
            </a:r>
            <a:endParaRPr lang="en-US" altLang="zh-CN" dirty="0">
              <a:solidFill>
                <a:srgbClr val="FF0000"/>
              </a:solidFill>
              <a:latin typeface="Times New Roman" panose="02020603050405020304" pitchFamily="18" charset="0"/>
              <a:cs typeface="Times New Roman" panose="02020603050405020304" pitchFamily="18" charset="0"/>
            </a:endParaRPr>
          </a:p>
          <a:p>
            <a:pPr marL="457239" lvl="1" indent="0" algn="just" eaLnBrk="1" hangingPunct="1">
              <a:lnSpc>
                <a:spcPct val="105000"/>
              </a:lnSpc>
              <a:buNone/>
              <a:defRPr/>
            </a:pPr>
            <a:endParaRPr lang="en-US" altLang="zh-CN" sz="2000" dirty="0">
              <a:solidFill>
                <a:srgbClr val="FF0000"/>
              </a:solidFill>
              <a:latin typeface="Times New Roman" panose="02020603050405020304" pitchFamily="18" charset="0"/>
              <a:cs typeface="Times New Roman" panose="02020603050405020304" pitchFamily="18" charset="0"/>
            </a:endParaRPr>
          </a:p>
          <a:p>
            <a:pPr marL="457239" lvl="1" indent="0" algn="just" eaLnBrk="1" hangingPunct="1">
              <a:lnSpc>
                <a:spcPct val="105000"/>
              </a:lnSpc>
              <a:buNone/>
              <a:defRPr/>
            </a:pPr>
            <a:r>
              <a:rPr lang="zh-CN" altLang="en-US" sz="2000" dirty="0">
                <a:solidFill>
                  <a:srgbClr val="FF0000"/>
                </a:solidFill>
                <a:latin typeface="Times New Roman" panose="02020603050405020304" pitchFamily="18" charset="0"/>
                <a:cs typeface="Times New Roman" panose="02020603050405020304" pitchFamily="18" charset="0"/>
              </a:rPr>
              <a:t>证.   </a:t>
            </a:r>
            <a:r>
              <a:rPr lang="zh-CN" altLang="en-US" sz="2000" dirty="0">
                <a:solidFill>
                  <a:srgbClr val="663300"/>
                </a:solidFill>
                <a:latin typeface="Times New Roman" panose="02020603050405020304" pitchFamily="18" charset="0"/>
                <a:cs typeface="Times New Roman" panose="02020603050405020304" pitchFamily="18" charset="0"/>
              </a:rPr>
              <a:t>对</a:t>
            </a:r>
            <a:r>
              <a:rPr lang="zh-CN" altLang="en-US"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zh-CN" altLang="en-US" sz="2000" dirty="0">
                <a:solidFill>
                  <a:srgbClr val="663300"/>
                </a:solidFill>
                <a:latin typeface="Times New Roman" panose="02020603050405020304" pitchFamily="18" charset="0"/>
                <a:cs typeface="Times New Roman" panose="02020603050405020304" pitchFamily="18" charset="0"/>
              </a:rPr>
              <a:t>作归纳法.</a:t>
            </a:r>
          </a:p>
          <a:p>
            <a:pPr marL="457239" lvl="1" indent="0" algn="just" eaLnBrk="1" hangingPunct="1">
              <a:lnSpc>
                <a:spcPct val="105000"/>
              </a:lnSpc>
              <a:buNone/>
              <a:defRPr/>
            </a:pP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当</a:t>
            </a:r>
            <a:r>
              <a:rPr lang="zh-CN" altLang="en-US"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dirty="0">
                <a:solidFill>
                  <a:srgbClr val="663300"/>
                </a:solidFill>
                <a:latin typeface="Times New Roman" panose="02020603050405020304" pitchFamily="18" charset="0"/>
                <a:cs typeface="Times New Roman" panose="02020603050405020304" pitchFamily="18" charset="0"/>
              </a:rPr>
              <a:t>=</a:t>
            </a:r>
            <a:r>
              <a:rPr lang="en-US" altLang="zh-CN" sz="2000" i="1" dirty="0">
                <a:solidFill>
                  <a:srgbClr val="663300"/>
                </a:solidFill>
                <a:latin typeface="Times New Roman" panose="02020603050405020304" pitchFamily="18" charset="0"/>
                <a:cs typeface="Times New Roman" panose="02020603050405020304" pitchFamily="18" charset="0"/>
              </a:rPr>
              <a:t>1</a:t>
            </a:r>
            <a:r>
              <a:rPr lang="zh-CN" altLang="en-US" sz="2000" dirty="0">
                <a:solidFill>
                  <a:srgbClr val="663300"/>
                </a:solidFill>
                <a:latin typeface="Times New Roman" panose="02020603050405020304" pitchFamily="18" charset="0"/>
                <a:cs typeface="Times New Roman" panose="02020603050405020304" pitchFamily="18" charset="0"/>
              </a:rPr>
              <a:t>时</a:t>
            </a: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由引理1，命题成立</a:t>
            </a:r>
            <a:r>
              <a:rPr lang="en-US" altLang="zh-CN" sz="2000"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105000"/>
              </a:lnSpc>
              <a:buNone/>
              <a:defRPr/>
            </a:pP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设</a:t>
            </a:r>
            <a:r>
              <a:rPr lang="zh-CN" altLang="en-US"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&lt;</a:t>
            </a:r>
            <a:r>
              <a:rPr lang="en-US" altLang="zh-CN" sz="2000" i="1" dirty="0">
                <a:solidFill>
                  <a:srgbClr val="663300"/>
                </a:solidFill>
                <a:latin typeface="Times New Roman" panose="02020603050405020304" pitchFamily="18" charset="0"/>
                <a:cs typeface="Times New Roman" panose="02020603050405020304" pitchFamily="18" charset="0"/>
              </a:rPr>
              <a:t>k</a:t>
            </a:r>
            <a:r>
              <a:rPr lang="zh-CN" altLang="en-US" sz="2000" dirty="0">
                <a:solidFill>
                  <a:srgbClr val="663300"/>
                </a:solidFill>
                <a:latin typeface="Times New Roman" panose="02020603050405020304" pitchFamily="18" charset="0"/>
                <a:cs typeface="Times New Roman" panose="02020603050405020304" pitchFamily="18" charset="0"/>
              </a:rPr>
              <a:t>时，命题成立</a:t>
            </a:r>
            <a:r>
              <a:rPr lang="en-US" altLang="zh-CN" sz="2000" dirty="0">
                <a:solidFill>
                  <a:srgbClr val="663300"/>
                </a:solidFill>
                <a:latin typeface="Times New Roman" panose="02020603050405020304" pitchFamily="18" charset="0"/>
                <a:cs typeface="Times New Roman" panose="02020603050405020304" pitchFamily="18" charset="0"/>
              </a:rPr>
              <a:t>. </a:t>
            </a:r>
          </a:p>
          <a:p>
            <a:pPr marL="457239" lvl="1" indent="0" algn="just" eaLnBrk="1" hangingPunct="1">
              <a:lnSpc>
                <a:spcPct val="105000"/>
              </a:lnSpc>
              <a:buNone/>
              <a:defRPr/>
            </a:pP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当</a:t>
            </a:r>
            <a:r>
              <a:rPr lang="zh-CN" altLang="en-US"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dirty="0">
                <a:solidFill>
                  <a:srgbClr val="663300"/>
                </a:solidFill>
                <a:latin typeface="Times New Roman" panose="02020603050405020304" pitchFamily="18" charset="0"/>
                <a:cs typeface="Times New Roman" panose="02020603050405020304" pitchFamily="18" charset="0"/>
              </a:rPr>
              <a:t>=</a:t>
            </a:r>
            <a:r>
              <a:rPr lang="en-US" altLang="zh-CN" sz="2000" i="1" dirty="0">
                <a:solidFill>
                  <a:srgbClr val="663300"/>
                </a:solidFill>
                <a:latin typeface="Times New Roman" panose="02020603050405020304" pitchFamily="18" charset="0"/>
                <a:cs typeface="Times New Roman" panose="02020603050405020304" pitchFamily="18" charset="0"/>
              </a:rPr>
              <a:t>k</a:t>
            </a:r>
            <a:r>
              <a:rPr lang="zh-CN" altLang="en-US" sz="2000" dirty="0">
                <a:solidFill>
                  <a:srgbClr val="663300"/>
                </a:solidFill>
                <a:latin typeface="Times New Roman" panose="02020603050405020304" pitchFamily="18" charset="0"/>
                <a:cs typeface="Times New Roman" panose="02020603050405020304" pitchFamily="18" charset="0"/>
              </a:rPr>
              <a:t>时,由引理2，</a:t>
            </a:r>
            <a:r>
              <a:rPr lang="en-US" altLang="zh-CN" sz="2000" i="1" dirty="0">
                <a:solidFill>
                  <a:srgbClr val="663300"/>
                </a:solidFill>
                <a:latin typeface="Times New Roman" panose="02020603050405020304" pitchFamily="18" charset="0"/>
                <a:cs typeface="Times New Roman" panose="02020603050405020304" pitchFamily="18" charset="0"/>
              </a:rPr>
              <a:t>A={a</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i="1" baseline="-30000" dirty="0">
                <a:solidFill>
                  <a:srgbClr val="663300"/>
                </a:solidFill>
                <a:latin typeface="Times New Roman" panose="02020603050405020304" pitchFamily="18" charset="0"/>
                <a:cs typeface="Times New Roman" panose="02020603050405020304" pitchFamily="18" charset="0"/>
              </a:rPr>
              <a:t>1</a:t>
            </a:r>
            <a:r>
              <a:rPr lang="en-US" altLang="zh-CN" sz="2000" dirty="0">
                <a:solidFill>
                  <a:srgbClr val="663300"/>
                </a:solidFill>
                <a:latin typeface="Times New Roman" panose="02020603050405020304" pitchFamily="18" charset="0"/>
                <a:cs typeface="Times New Roman" panose="02020603050405020304" pitchFamily="18" charset="0"/>
              </a:rPr>
              <a:t>,</a:t>
            </a:r>
            <a:r>
              <a:rPr lang="zh-CN" altLang="en-US" sz="2000" dirty="0">
                <a:solidFill>
                  <a:srgbClr val="663300"/>
                </a:solidFill>
                <a:latin typeface="Times New Roman" panose="02020603050405020304" pitchFamily="18" charset="0"/>
                <a:cs typeface="Times New Roman" panose="02020603050405020304" pitchFamily="18" charset="0"/>
              </a:rPr>
              <a:t> </a:t>
            </a:r>
            <a:r>
              <a:rPr lang="en-US" altLang="zh-CN" sz="2000" i="1" dirty="0">
                <a:solidFill>
                  <a:srgbClr val="663300"/>
                </a:solidFill>
                <a:latin typeface="Times New Roman" panose="02020603050405020304" pitchFamily="18" charset="0"/>
                <a:cs typeface="Times New Roman" panose="02020603050405020304" pitchFamily="18" charset="0"/>
              </a:rPr>
              <a:t>l</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i="1" dirty="0">
                <a:solidFill>
                  <a:srgbClr val="663300"/>
                </a:solidFill>
                <a:latin typeface="Times New Roman" panose="02020603050405020304" pitchFamily="18" charset="0"/>
                <a:cs typeface="Times New Roman" panose="02020603050405020304" pitchFamily="18" charset="0"/>
              </a:rPr>
              <a:t>=</a:t>
            </a:r>
            <a:r>
              <a:rPr lang="zh-CN" altLang="en-US" sz="2000" i="1" dirty="0">
                <a:solidFill>
                  <a:srgbClr val="663300"/>
                </a:solidFill>
                <a:latin typeface="Times New Roman" panose="02020603050405020304" pitchFamily="18" charset="0"/>
                <a:cs typeface="Times New Roman" panose="02020603050405020304" pitchFamily="18" charset="0"/>
              </a:rPr>
              <a:t> </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i="1" dirty="0">
                <a:solidFill>
                  <a:srgbClr val="663300"/>
                </a:solidFill>
                <a:latin typeface="Times New Roman" panose="02020603050405020304" pitchFamily="18" charset="0"/>
                <a:cs typeface="Times New Roman" panose="02020603050405020304" pitchFamily="18" charset="0"/>
              </a:rPr>
              <a:t>,</a:t>
            </a:r>
            <a:endParaRPr lang="en-US" altLang="zh-CN" sz="2000" dirty="0">
              <a:solidFill>
                <a:srgbClr val="663300"/>
              </a:solidFill>
              <a:latin typeface="Times New Roman" panose="02020603050405020304" pitchFamily="18" charset="0"/>
              <a:cs typeface="Times New Roman" panose="02020603050405020304" pitchFamily="18" charset="0"/>
            </a:endParaRPr>
          </a:p>
          <a:p>
            <a:pPr marL="457239" lvl="1" indent="0" algn="just" eaLnBrk="1" hangingPunct="1">
              <a:lnSpc>
                <a:spcPct val="105000"/>
              </a:lnSpc>
              <a:buNone/>
              <a:defRPr/>
            </a:pPr>
            <a:r>
              <a:rPr lang="en-US" altLang="zh-CN" sz="2000" i="1" dirty="0">
                <a:solidFill>
                  <a:srgbClr val="663300"/>
                </a:solidFill>
                <a:latin typeface="Times New Roman" panose="02020603050405020304" pitchFamily="18" charset="0"/>
                <a:cs typeface="Times New Roman" panose="02020603050405020304" pitchFamily="18" charset="0"/>
              </a:rPr>
              <a:t>	A</a:t>
            </a:r>
            <a:r>
              <a:rPr lang="en-US" altLang="zh-CN" sz="2000" i="1" baseline="-30000" dirty="0">
                <a:solidFill>
                  <a:srgbClr val="663300"/>
                </a:solidFill>
                <a:latin typeface="Times New Roman" panose="02020603050405020304" pitchFamily="18" charset="0"/>
                <a:cs typeface="Times New Roman" panose="02020603050405020304" pitchFamily="18" charset="0"/>
              </a:rPr>
              <a:t>1</a:t>
            </a:r>
            <a:r>
              <a:rPr lang="zh-CN" altLang="en-US" sz="2000" dirty="0">
                <a:solidFill>
                  <a:srgbClr val="663300"/>
                </a:solidFill>
                <a:latin typeface="Times New Roman" panose="02020603050405020304" pitchFamily="18" charset="0"/>
                <a:cs typeface="Times New Roman" panose="02020603050405020304" pitchFamily="18" charset="0"/>
              </a:rPr>
              <a:t>是</a:t>
            </a:r>
            <a:r>
              <a:rPr lang="en-US" altLang="zh-CN" sz="2000" dirty="0">
                <a:solidFill>
                  <a:srgbClr val="663300"/>
                </a:solidFill>
                <a:latin typeface="Times New Roman" panose="02020603050405020304" pitchFamily="18" charset="0"/>
                <a:cs typeface="Times New Roman" panose="02020603050405020304" pitchFamily="18" charset="0"/>
              </a:rPr>
              <a:t> </a:t>
            </a:r>
            <a:r>
              <a:rPr lang="en-US" altLang="zh-CN" sz="2000" i="1" dirty="0">
                <a:solidFill>
                  <a:srgbClr val="663300"/>
                </a:solidFill>
                <a:latin typeface="Times New Roman" panose="02020603050405020304" pitchFamily="18" charset="0"/>
                <a:cs typeface="Times New Roman" panose="02020603050405020304" pitchFamily="18" charset="0"/>
              </a:rPr>
              <a:t>S</a:t>
            </a:r>
            <a:r>
              <a:rPr lang="en-US" altLang="zh-CN" sz="2000" i="1" baseline="-30000" dirty="0">
                <a:solidFill>
                  <a:srgbClr val="663300"/>
                </a:solidFill>
                <a:latin typeface="Times New Roman" panose="02020603050405020304" pitchFamily="18" charset="0"/>
                <a:cs typeface="Times New Roman" panose="02020603050405020304" pitchFamily="18" charset="0"/>
              </a:rPr>
              <a:t>2 </a:t>
            </a:r>
            <a:r>
              <a:rPr lang="en-US" altLang="zh-CN" sz="2000" i="1" dirty="0">
                <a:solidFill>
                  <a:srgbClr val="663300"/>
                </a:solidFill>
                <a:latin typeface="Times New Roman" panose="02020603050405020304" pitchFamily="18" charset="0"/>
                <a:cs typeface="Times New Roman" panose="02020603050405020304" pitchFamily="18" charset="0"/>
              </a:rPr>
              <a:t>= {</a:t>
            </a:r>
            <a:r>
              <a:rPr lang="en-US" altLang="zh-CN" sz="2000" i="1" dirty="0" err="1">
                <a:solidFill>
                  <a:srgbClr val="663300"/>
                </a:solidFill>
                <a:latin typeface="Times New Roman" panose="02020603050405020304" pitchFamily="18" charset="0"/>
                <a:cs typeface="Times New Roman" panose="02020603050405020304" pitchFamily="18" charset="0"/>
              </a:rPr>
              <a:t>a</a:t>
            </a:r>
            <a:r>
              <a:rPr lang="en-US" altLang="zh-CN" sz="2000" i="1" baseline="-25000" dirty="0" err="1">
                <a:solidFill>
                  <a:srgbClr val="663300"/>
                </a:solidFill>
                <a:latin typeface="Times New Roman" panose="02020603050405020304" pitchFamily="18" charset="0"/>
                <a:cs typeface="Times New Roman" panose="02020603050405020304" pitchFamily="18" charset="0"/>
              </a:rPr>
              <a:t>j</a:t>
            </a:r>
            <a:r>
              <a:rPr lang="en-US" altLang="zh-CN" sz="2000" i="1" dirty="0" err="1">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err="1">
                <a:solidFill>
                  <a:srgbClr val="663300"/>
                </a:solidFill>
                <a:latin typeface="Times New Roman" panose="02020603050405020304" pitchFamily="18" charset="0"/>
                <a:cs typeface="Times New Roman" panose="02020603050405020304" pitchFamily="18" charset="0"/>
              </a:rPr>
              <a:t>S</a:t>
            </a:r>
            <a:r>
              <a:rPr lang="en-US" altLang="zh-CN" sz="2000" i="1" dirty="0">
                <a:solidFill>
                  <a:srgbClr val="663300"/>
                </a:solidFill>
                <a:latin typeface="Times New Roman" panose="02020603050405020304" pitchFamily="18" charset="0"/>
                <a:cs typeface="Times New Roman" panose="02020603050405020304" pitchFamily="18" charset="0"/>
              </a:rPr>
              <a:t> | </a:t>
            </a:r>
            <a:r>
              <a:rPr lang="en-US" altLang="zh-CN" sz="2000" i="1" dirty="0" err="1">
                <a:solidFill>
                  <a:srgbClr val="663300"/>
                </a:solidFill>
                <a:latin typeface="Times New Roman" panose="02020603050405020304" pitchFamily="18" charset="0"/>
                <a:cs typeface="Times New Roman" panose="02020603050405020304" pitchFamily="18" charset="0"/>
              </a:rPr>
              <a:t>s</a:t>
            </a:r>
            <a:r>
              <a:rPr lang="en-US" altLang="zh-CN" sz="2000" i="1" baseline="-30000" dirty="0" err="1">
                <a:solidFill>
                  <a:srgbClr val="663300"/>
                </a:solidFill>
                <a:latin typeface="Times New Roman" panose="02020603050405020304" pitchFamily="18" charset="0"/>
                <a:cs typeface="Times New Roman" panose="02020603050405020304" pitchFamily="18" charset="0"/>
              </a:rPr>
              <a:t>j</a:t>
            </a:r>
            <a:r>
              <a:rPr lang="en-US" altLang="zh-CN" sz="2000" i="1" baseline="-30000" dirty="0">
                <a:solidFill>
                  <a:srgbClr val="663300"/>
                </a:solidFill>
                <a:latin typeface="Times New Roman" panose="02020603050405020304" pitchFamily="18" charset="0"/>
                <a:cs typeface="Times New Roman" panose="02020603050405020304" pitchFamily="18" charset="0"/>
              </a:rPr>
              <a:t> </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 </a:t>
            </a:r>
            <a:r>
              <a:rPr lang="en-US" altLang="zh-CN" sz="2000" i="1" dirty="0">
                <a:solidFill>
                  <a:srgbClr val="663300"/>
                </a:solidFill>
                <a:latin typeface="Times New Roman" panose="02020603050405020304" pitchFamily="18" charset="0"/>
                <a:cs typeface="Times New Roman" panose="02020603050405020304" pitchFamily="18" charset="0"/>
              </a:rPr>
              <a:t>f</a:t>
            </a:r>
            <a:r>
              <a:rPr lang="en-US" altLang="zh-CN" sz="2000" i="1" baseline="-30000" dirty="0">
                <a:solidFill>
                  <a:srgbClr val="663300"/>
                </a:solidFill>
                <a:latin typeface="Times New Roman" panose="02020603050405020304" pitchFamily="18" charset="0"/>
                <a:cs typeface="Times New Roman" panose="02020603050405020304" pitchFamily="18" charset="0"/>
              </a:rPr>
              <a:t>l</a:t>
            </a:r>
            <a:r>
              <a:rPr lang="en-US" altLang="zh-CN" sz="2000" i="1" baseline="-48000" dirty="0">
                <a:solidFill>
                  <a:srgbClr val="663300"/>
                </a:solidFill>
                <a:latin typeface="Times New Roman" panose="02020603050405020304" pitchFamily="18" charset="0"/>
                <a:cs typeface="Times New Roman" panose="02020603050405020304" pitchFamily="18" charset="0"/>
              </a:rPr>
              <a:t>1</a:t>
            </a:r>
            <a:r>
              <a:rPr lang="en-US" altLang="zh-CN" sz="2000" i="1" baseline="-30000" dirty="0">
                <a:solidFill>
                  <a:srgbClr val="663300"/>
                </a:solidFill>
                <a:latin typeface="Times New Roman" panose="02020603050405020304" pitchFamily="18" charset="0"/>
                <a:cs typeface="Times New Roman" panose="02020603050405020304" pitchFamily="18" charset="0"/>
              </a:rPr>
              <a:t> </a:t>
            </a:r>
            <a:r>
              <a:rPr lang="en-US" altLang="zh-CN" sz="2000" i="1"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的优化解</a:t>
            </a:r>
            <a:r>
              <a:rPr lang="en-US" altLang="zh-CN" sz="2000" dirty="0">
                <a:solidFill>
                  <a:srgbClr val="663300"/>
                </a:solidFill>
                <a:latin typeface="Times New Roman" panose="02020603050405020304" pitchFamily="18" charset="0"/>
                <a:cs typeface="Times New Roman" panose="02020603050405020304" pitchFamily="18" charset="0"/>
              </a:rPr>
              <a:t>.</a:t>
            </a:r>
          </a:p>
          <a:p>
            <a:pPr marL="457239" lvl="1" indent="0" algn="just" eaLnBrk="1" hangingPunct="1">
              <a:lnSpc>
                <a:spcPct val="105000"/>
              </a:lnSpc>
              <a:buNone/>
              <a:defRPr/>
            </a:pP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因为 </a:t>
            </a:r>
            <a:r>
              <a:rPr lang="zh-CN" altLang="en-US"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a:t>
            </a:r>
            <a:r>
              <a:rPr lang="en-US" altLang="zh-CN" sz="2000" i="1" dirty="0">
                <a:solidFill>
                  <a:srgbClr val="663300"/>
                </a:solidFill>
                <a:latin typeface="Times New Roman" panose="02020603050405020304" pitchFamily="18" charset="0"/>
                <a:cs typeface="Times New Roman" panose="02020603050405020304" pitchFamily="18" charset="0"/>
                <a:sym typeface="Symbol" pitchFamily="2" charset="2"/>
              </a:rPr>
              <a:t>k-1</a:t>
            </a:r>
            <a:r>
              <a:rPr lang="en-US" altLang="zh-CN" sz="2000" dirty="0">
                <a:solidFill>
                  <a:srgbClr val="663300"/>
                </a:solidFill>
                <a:latin typeface="Times New Roman" panose="02020603050405020304" pitchFamily="18" charset="0"/>
                <a:cs typeface="Times New Roman" panose="02020603050405020304" pitchFamily="18" charset="0"/>
                <a:sym typeface="Symbol" pitchFamily="2" charset="2"/>
              </a:rPr>
              <a:t>&lt;</a:t>
            </a:r>
            <a:r>
              <a:rPr lang="en-US" altLang="zh-CN" sz="2000" i="1" dirty="0">
                <a:solidFill>
                  <a:srgbClr val="663300"/>
                </a:solidFill>
                <a:latin typeface="Times New Roman" panose="02020603050405020304" pitchFamily="18" charset="0"/>
                <a:cs typeface="Times New Roman" panose="02020603050405020304" pitchFamily="18" charset="0"/>
              </a:rPr>
              <a:t>k</a:t>
            </a:r>
            <a:r>
              <a:rPr lang="zh-CN" altLang="en-US" sz="2000" i="1" dirty="0">
                <a:solidFill>
                  <a:srgbClr val="663300"/>
                </a:solidFill>
                <a:latin typeface="Times New Roman" panose="02020603050405020304" pitchFamily="18" charset="0"/>
                <a:cs typeface="Times New Roman" panose="02020603050405020304" pitchFamily="18" charset="0"/>
              </a:rPr>
              <a:t>，</a:t>
            </a:r>
            <a:r>
              <a:rPr lang="zh-CN" altLang="en-US" sz="2000" dirty="0">
                <a:solidFill>
                  <a:srgbClr val="663300"/>
                </a:solidFill>
                <a:latin typeface="Times New Roman" panose="02020603050405020304" pitchFamily="18" charset="0"/>
                <a:cs typeface="Times New Roman" panose="02020603050405020304" pitchFamily="18" charset="0"/>
              </a:rPr>
              <a:t>由归纳假设，</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i="1" baseline="-30000" dirty="0">
                <a:solidFill>
                  <a:srgbClr val="663300"/>
                </a:solidFill>
                <a:latin typeface="Times New Roman" panose="02020603050405020304" pitchFamily="18" charset="0"/>
                <a:cs typeface="Times New Roman" panose="02020603050405020304" pitchFamily="18" charset="0"/>
              </a:rPr>
              <a:t>1</a:t>
            </a:r>
            <a:r>
              <a:rPr lang="en-US" altLang="zh-CN" sz="2000" dirty="0">
                <a:solidFill>
                  <a:srgbClr val="663300"/>
                </a:solidFill>
                <a:latin typeface="Times New Roman" panose="02020603050405020304" pitchFamily="18" charset="0"/>
                <a:cs typeface="Times New Roman" panose="02020603050405020304" pitchFamily="18" charset="0"/>
              </a:rPr>
              <a:t>=        </a:t>
            </a:r>
            <a:r>
              <a:rPr lang="zh-CN" altLang="en-US" sz="2000" dirty="0">
                <a:solidFill>
                  <a:srgbClr val="663300"/>
                </a:solidFill>
                <a:latin typeface="Times New Roman" panose="02020603050405020304" pitchFamily="18" charset="0"/>
                <a:cs typeface="Times New Roman" panose="02020603050405020304" pitchFamily="18" charset="0"/>
              </a:rPr>
              <a:t>      </a:t>
            </a:r>
            <a:r>
              <a:rPr lang="en-US" altLang="zh-CN" sz="2000" dirty="0">
                <a:solidFill>
                  <a:srgbClr val="663300"/>
                </a:solidFill>
                <a:latin typeface="Times New Roman" panose="02020603050405020304" pitchFamily="18" charset="0"/>
                <a:cs typeface="Times New Roman" panose="02020603050405020304" pitchFamily="18" charset="0"/>
              </a:rPr>
              <a:t>,</a:t>
            </a:r>
            <a:r>
              <a:rPr lang="zh-CN" altLang="en-US" sz="2000" dirty="0">
                <a:solidFill>
                  <a:srgbClr val="663300"/>
                </a:solidFill>
                <a:latin typeface="Times New Roman" panose="02020603050405020304" pitchFamily="18" charset="0"/>
                <a:cs typeface="Times New Roman" panose="02020603050405020304" pitchFamily="18" charset="0"/>
              </a:rPr>
              <a:t> 而</a:t>
            </a:r>
            <a:r>
              <a:rPr lang="en-US" altLang="zh-CN" sz="2000" i="1" dirty="0">
                <a:solidFill>
                  <a:srgbClr val="663300"/>
                </a:solidFill>
                <a:latin typeface="Times New Roman" panose="02020603050405020304" pitchFamily="18" charset="0"/>
                <a:cs typeface="Times New Roman" panose="02020603050405020304" pitchFamily="18" charset="0"/>
              </a:rPr>
              <a:t>l</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i="1" dirty="0">
                <a:solidFill>
                  <a:srgbClr val="663300"/>
                </a:solidFill>
                <a:latin typeface="Times New Roman" panose="02020603050405020304" pitchFamily="18" charset="0"/>
                <a:cs typeface="Times New Roman" panose="02020603050405020304" pitchFamily="18" charset="0"/>
              </a:rPr>
              <a:t>=</a:t>
            </a:r>
            <a:r>
              <a:rPr lang="zh-CN" altLang="en-US" sz="2000" i="1" dirty="0">
                <a:solidFill>
                  <a:srgbClr val="663300"/>
                </a:solidFill>
                <a:latin typeface="Times New Roman" panose="02020603050405020304" pitchFamily="18" charset="0"/>
                <a:cs typeface="Times New Roman" panose="02020603050405020304" pitchFamily="18" charset="0"/>
              </a:rPr>
              <a:t> </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i="1" baseline="-25000" dirty="0">
                <a:solidFill>
                  <a:srgbClr val="663300"/>
                </a:solidFill>
                <a:latin typeface="Times New Roman" panose="02020603050405020304" pitchFamily="18" charset="0"/>
                <a:cs typeface="Times New Roman" panose="02020603050405020304" pitchFamily="18" charset="0"/>
              </a:rPr>
              <a:t>1</a:t>
            </a:r>
            <a:r>
              <a:rPr lang="en-US" altLang="zh-CN" sz="2000" i="1" dirty="0">
                <a:solidFill>
                  <a:srgbClr val="663300"/>
                </a:solidFill>
                <a:latin typeface="Times New Roman" panose="02020603050405020304" pitchFamily="18" charset="0"/>
                <a:cs typeface="Times New Roman" panose="02020603050405020304" pitchFamily="18" charset="0"/>
              </a:rPr>
              <a:t>,</a:t>
            </a:r>
            <a:r>
              <a:rPr lang="zh-CN" altLang="en-US" sz="2000" dirty="0">
                <a:solidFill>
                  <a:srgbClr val="663300"/>
                </a:solidFill>
                <a:latin typeface="Times New Roman" panose="02020603050405020304" pitchFamily="18" charset="0"/>
                <a:cs typeface="Times New Roman" panose="02020603050405020304" pitchFamily="18" charset="0"/>
              </a:rPr>
              <a:t>于是, </a:t>
            </a:r>
            <a:r>
              <a:rPr lang="en-US" altLang="zh-CN" sz="2000" i="1" dirty="0">
                <a:solidFill>
                  <a:srgbClr val="663300"/>
                </a:solidFill>
                <a:latin typeface="Times New Roman" panose="02020603050405020304" pitchFamily="18" charset="0"/>
                <a:cs typeface="Times New Roman" panose="02020603050405020304" pitchFamily="18" charset="0"/>
              </a:rPr>
              <a:t>A</a:t>
            </a:r>
            <a:r>
              <a:rPr lang="en-US" altLang="zh-CN" sz="2000" dirty="0">
                <a:solidFill>
                  <a:srgbClr val="663300"/>
                </a:solidFill>
                <a:latin typeface="Times New Roman" panose="02020603050405020304" pitchFamily="18" charset="0"/>
                <a:cs typeface="Times New Roman" panose="02020603050405020304" pitchFamily="18" charset="0"/>
              </a:rPr>
              <a:t>=</a:t>
            </a:r>
            <a:r>
              <a:rPr lang="zh-CN" altLang="en-US" sz="2000" dirty="0">
                <a:solidFill>
                  <a:srgbClr val="663300"/>
                </a:solidFill>
                <a:latin typeface="Times New Roman" panose="02020603050405020304" pitchFamily="18" charset="0"/>
                <a:cs typeface="Times New Roman" panose="02020603050405020304" pitchFamily="18" charset="0"/>
              </a:rPr>
              <a:t> </a:t>
            </a:r>
            <a:endParaRPr lang="en-C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696A26-721C-BF41-B22C-E56EF84D5776}"/>
                  </a:ext>
                </a:extLst>
              </p:cNvPr>
              <p:cNvSpPr txBox="1"/>
              <p:nvPr/>
            </p:nvSpPr>
            <p:spPr>
              <a:xfrm>
                <a:off x="3665657" y="3140582"/>
                <a:ext cx="711797" cy="788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CN" dirty="0"/>
              </a:p>
            </p:txBody>
          </p:sp>
        </mc:Choice>
        <mc:Fallback xmlns="">
          <p:sp>
            <p:nvSpPr>
              <p:cNvPr id="7" name="TextBox 6">
                <a:extLst>
                  <a:ext uri="{FF2B5EF4-FFF2-40B4-BE49-F238E27FC236}">
                    <a16:creationId xmlns:a16="http://schemas.microsoft.com/office/drawing/2014/main" id="{20696A26-721C-BF41-B22C-E56EF84D5776}"/>
                  </a:ext>
                </a:extLst>
              </p:cNvPr>
              <p:cNvSpPr txBox="1">
                <a:spLocks noRot="1" noChangeAspect="1" noMove="1" noResize="1" noEditPoints="1" noAdjustHandles="1" noChangeArrowheads="1" noChangeShapeType="1" noTextEdit="1"/>
              </p:cNvSpPr>
              <p:nvPr/>
            </p:nvSpPr>
            <p:spPr>
              <a:xfrm>
                <a:off x="3665657" y="3140582"/>
                <a:ext cx="711797" cy="788999"/>
              </a:xfrm>
              <a:prstGeom prst="rect">
                <a:avLst/>
              </a:prstGeom>
              <a:blipFill>
                <a:blip r:embed="rId2"/>
                <a:stretch>
                  <a:fillRect l="-117544" t="-114286" r="-29825" b="-1761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853B62-0A6D-4548-86BF-59819B046364}"/>
                  </a:ext>
                </a:extLst>
              </p:cNvPr>
              <p:cNvSpPr txBox="1"/>
              <p:nvPr/>
            </p:nvSpPr>
            <p:spPr>
              <a:xfrm>
                <a:off x="5359523" y="5880361"/>
                <a:ext cx="711797" cy="788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CN" dirty="0"/>
              </a:p>
            </p:txBody>
          </p:sp>
        </mc:Choice>
        <mc:Fallback xmlns="">
          <p:sp>
            <p:nvSpPr>
              <p:cNvPr id="8" name="TextBox 7">
                <a:extLst>
                  <a:ext uri="{FF2B5EF4-FFF2-40B4-BE49-F238E27FC236}">
                    <a16:creationId xmlns:a16="http://schemas.microsoft.com/office/drawing/2014/main" id="{A7853B62-0A6D-4548-86BF-59819B046364}"/>
                  </a:ext>
                </a:extLst>
              </p:cNvPr>
              <p:cNvSpPr txBox="1">
                <a:spLocks noRot="1" noChangeAspect="1" noMove="1" noResize="1" noEditPoints="1" noAdjustHandles="1" noChangeArrowheads="1" noChangeShapeType="1" noTextEdit="1"/>
              </p:cNvSpPr>
              <p:nvPr/>
            </p:nvSpPr>
            <p:spPr>
              <a:xfrm>
                <a:off x="5359523" y="5880361"/>
                <a:ext cx="711797" cy="788999"/>
              </a:xfrm>
              <a:prstGeom prst="rect">
                <a:avLst/>
              </a:prstGeom>
              <a:blipFill>
                <a:blip r:embed="rId3"/>
                <a:stretch>
                  <a:fillRect l="-115517" t="-115873" r="-29310" b="-1761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7637F5-F97D-9744-A1F2-495A5FCBEDB7}"/>
                  </a:ext>
                </a:extLst>
              </p:cNvPr>
              <p:cNvSpPr txBox="1"/>
              <p:nvPr/>
            </p:nvSpPr>
            <p:spPr>
              <a:xfrm>
                <a:off x="8311852" y="5877272"/>
                <a:ext cx="711797" cy="788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𝑘</m:t>
                          </m:r>
                        </m:sup>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en-CN" dirty="0"/>
              </a:p>
            </p:txBody>
          </p:sp>
        </mc:Choice>
        <mc:Fallback xmlns="">
          <p:sp>
            <p:nvSpPr>
              <p:cNvPr id="10" name="TextBox 9">
                <a:extLst>
                  <a:ext uri="{FF2B5EF4-FFF2-40B4-BE49-F238E27FC236}">
                    <a16:creationId xmlns:a16="http://schemas.microsoft.com/office/drawing/2014/main" id="{AA7637F5-F97D-9744-A1F2-495A5FCBEDB7}"/>
                  </a:ext>
                </a:extLst>
              </p:cNvPr>
              <p:cNvSpPr txBox="1">
                <a:spLocks noRot="1" noChangeAspect="1" noMove="1" noResize="1" noEditPoints="1" noAdjustHandles="1" noChangeArrowheads="1" noChangeShapeType="1" noTextEdit="1"/>
              </p:cNvSpPr>
              <p:nvPr/>
            </p:nvSpPr>
            <p:spPr>
              <a:xfrm>
                <a:off x="8311852" y="5877272"/>
                <a:ext cx="711797" cy="788999"/>
              </a:xfrm>
              <a:prstGeom prst="rect">
                <a:avLst/>
              </a:prstGeom>
              <a:blipFill>
                <a:blip r:embed="rId4"/>
                <a:stretch>
                  <a:fillRect l="-117544" t="-112500" r="-29825" b="-171875"/>
                </a:stretch>
              </a:blipFill>
            </p:spPr>
            <p:txBody>
              <a:bodyPr/>
              <a:lstStyle/>
              <a:p>
                <a:r>
                  <a:rPr lang="en-CN">
                    <a:noFill/>
                  </a:rPr>
                  <a:t> </a:t>
                </a:r>
              </a:p>
            </p:txBody>
          </p:sp>
        </mc:Fallback>
      </mc:AlternateContent>
      <p:sp>
        <p:nvSpPr>
          <p:cNvPr id="11" name="TextBox 10">
            <a:extLst>
              <a:ext uri="{FF2B5EF4-FFF2-40B4-BE49-F238E27FC236}">
                <a16:creationId xmlns:a16="http://schemas.microsoft.com/office/drawing/2014/main" id="{E78D71F6-C1B3-AB48-8668-E37A4C2E5919}"/>
              </a:ext>
            </a:extLst>
          </p:cNvPr>
          <p:cNvSpPr txBox="1"/>
          <p:nvPr/>
        </p:nvSpPr>
        <p:spPr>
          <a:xfrm>
            <a:off x="6007595" y="3830401"/>
            <a:ext cx="4212525" cy="2031325"/>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子问题的最优解与贪心选择组合即可得到原问题的最优解：</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这里结合引理</a:t>
            </a:r>
            <a:r>
              <a:rPr lang="en-US" altLang="zh-CN" b="1" dirty="0">
                <a:solidFill>
                  <a:srgbClr val="FF0000"/>
                </a:solidFill>
                <a:latin typeface="SimSun" panose="02010600030101010101" pitchFamily="2" charset="-122"/>
                <a:ea typeface="SimSun" panose="02010600030101010101" pitchFamily="2" charset="-122"/>
              </a:rPr>
              <a:t>1</a:t>
            </a:r>
            <a:r>
              <a:rPr lang="zh-CN" altLang="en-US" b="1" dirty="0">
                <a:solidFill>
                  <a:srgbClr val="FF0000"/>
                </a:solidFill>
                <a:latin typeface="SimSun" panose="02010600030101010101" pitchFamily="2" charset="-122"/>
                <a:ea typeface="SimSun" panose="02010600030101010101" pitchFamily="2" charset="-122"/>
              </a:rPr>
              <a:t>和引理</a:t>
            </a:r>
            <a:r>
              <a:rPr lang="en-US" altLang="zh-CN" b="1" dirty="0">
                <a:solidFill>
                  <a:srgbClr val="FF0000"/>
                </a:solidFill>
                <a:latin typeface="SimSun" panose="02010600030101010101" pitchFamily="2" charset="-122"/>
                <a:ea typeface="SimSun" panose="02010600030101010101" pitchFamily="2" charset="-122"/>
              </a:rPr>
              <a:t>2</a:t>
            </a:r>
            <a:r>
              <a:rPr lang="zh-CN" altLang="en-US" b="1" dirty="0">
                <a:solidFill>
                  <a:srgbClr val="FF0000"/>
                </a:solidFill>
                <a:latin typeface="SimSun" panose="02010600030101010101" pitchFamily="2" charset="-122"/>
                <a:ea typeface="SimSun" panose="02010600030101010101" pitchFamily="2" charset="-122"/>
              </a:rPr>
              <a:t>进行证明，因为引理</a:t>
            </a:r>
            <a:r>
              <a:rPr lang="en-US" altLang="zh-CN" b="1" dirty="0">
                <a:solidFill>
                  <a:srgbClr val="FF0000"/>
                </a:solidFill>
                <a:latin typeface="SimSun" panose="02010600030101010101" pitchFamily="2" charset="-122"/>
                <a:ea typeface="SimSun" panose="02010600030101010101" pitchFamily="2" charset="-122"/>
              </a:rPr>
              <a:t>1</a:t>
            </a:r>
            <a:r>
              <a:rPr lang="zh-CN" altLang="en-US" b="1" dirty="0">
                <a:solidFill>
                  <a:srgbClr val="FF0000"/>
                </a:solidFill>
                <a:latin typeface="SimSun" panose="02010600030101010101" pitchFamily="2" charset="-122"/>
                <a:ea typeface="SimSun" panose="02010600030101010101" pitchFamily="2" charset="-122"/>
              </a:rPr>
              <a:t>成立，所以存在某个优化解，一定包含最早结束的活动；同时因为引理</a:t>
            </a:r>
            <a:r>
              <a:rPr lang="en-US" altLang="zh-CN" b="1" dirty="0">
                <a:solidFill>
                  <a:srgbClr val="FF0000"/>
                </a:solidFill>
                <a:latin typeface="SimSun" panose="02010600030101010101" pitchFamily="2" charset="-122"/>
                <a:ea typeface="SimSun" panose="02010600030101010101" pitchFamily="2" charset="-122"/>
              </a:rPr>
              <a:t>2</a:t>
            </a:r>
            <a:r>
              <a:rPr lang="zh-CN" altLang="en-US" b="1" dirty="0">
                <a:solidFill>
                  <a:srgbClr val="FF0000"/>
                </a:solidFill>
                <a:latin typeface="SimSun" panose="02010600030101010101" pitchFamily="2" charset="-122"/>
                <a:ea typeface="SimSun" panose="02010600030101010101" pitchFamily="2" charset="-122"/>
              </a:rPr>
              <a:t>成立，所以当前的贪心选择和剩下的子问题的最优解能组成原问题的最优解。</a:t>
            </a:r>
          </a:p>
        </p:txBody>
      </p:sp>
      <p:sp>
        <p:nvSpPr>
          <p:cNvPr id="9" name="TextBox 8">
            <a:extLst>
              <a:ext uri="{FF2B5EF4-FFF2-40B4-BE49-F238E27FC236}">
                <a16:creationId xmlns:a16="http://schemas.microsoft.com/office/drawing/2014/main" id="{44E7A6B4-8745-8A4D-9088-B9BF37491021}"/>
              </a:ext>
            </a:extLst>
          </p:cNvPr>
          <p:cNvSpPr txBox="1"/>
          <p:nvPr/>
        </p:nvSpPr>
        <p:spPr>
          <a:xfrm>
            <a:off x="4659191" y="3284984"/>
            <a:ext cx="4826405" cy="369332"/>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即：经过每次贪心选择最终得到的解是优化解</a:t>
            </a:r>
          </a:p>
        </p:txBody>
      </p:sp>
    </p:spTree>
    <p:extLst>
      <p:ext uri="{BB962C8B-B14F-4D97-AF65-F5344CB8AC3E}">
        <p14:creationId xmlns:p14="http://schemas.microsoft.com/office/powerpoint/2010/main" val="428805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460AD-583B-3B40-A586-900E7A9C513A}"/>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6EA37A8A-331C-BD40-BD38-E8F1E41B4F3A}"/>
              </a:ext>
            </a:extLst>
          </p:cNvPr>
          <p:cNvSpPr>
            <a:spLocks noGrp="1"/>
          </p:cNvSpPr>
          <p:nvPr>
            <p:ph idx="1"/>
          </p:nvPr>
        </p:nvSpPr>
        <p:spPr/>
        <p:txBody>
          <a:bodyPr/>
          <a:lstStyle/>
          <a:p>
            <a:r>
              <a:rPr lang="en-CN" dirty="0"/>
              <a:t>贪心算法正确性的证明</a:t>
            </a:r>
          </a:p>
          <a:p>
            <a:endParaRPr lang="en-CN" dirty="0"/>
          </a:p>
          <a:p>
            <a:pPr lvl="1"/>
            <a:endParaRPr lang="en-CN" dirty="0"/>
          </a:p>
        </p:txBody>
      </p:sp>
      <p:sp>
        <p:nvSpPr>
          <p:cNvPr id="5" name="Rectangle 3">
            <a:extLst>
              <a:ext uri="{FF2B5EF4-FFF2-40B4-BE49-F238E27FC236}">
                <a16:creationId xmlns:a16="http://schemas.microsoft.com/office/drawing/2014/main" id="{CC55C478-EF9A-014B-9982-346083D08B5D}"/>
              </a:ext>
            </a:extLst>
          </p:cNvPr>
          <p:cNvSpPr txBox="1">
            <a:spLocks noChangeArrowheads="1"/>
          </p:cNvSpPr>
          <p:nvPr/>
        </p:nvSpPr>
        <p:spPr>
          <a:xfrm>
            <a:off x="419361" y="2132856"/>
            <a:ext cx="9134475" cy="3886200"/>
          </a:xfrm>
          <a:prstGeom prst="rect">
            <a:avLst/>
          </a:prstGeom>
          <a:solidFill>
            <a:srgbClr val="FFFFFF"/>
          </a:solidFill>
          <a:ln w="9525">
            <a:noFill/>
          </a:ln>
          <a:effectLst/>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FontTx/>
              <a:buNone/>
              <a:defRPr/>
            </a:pPr>
            <a:r>
              <a:rPr lang="zh-CN" altLang="en-US" sz="3600" dirty="0">
                <a:solidFill>
                  <a:srgbClr val="FF0000"/>
                </a:solidFill>
                <a:latin typeface="Times New Roman" panose="02020603050405020304" pitchFamily="18" charset="0"/>
                <a:cs typeface="Times New Roman" panose="02020603050405020304" pitchFamily="18" charset="0"/>
              </a:rPr>
              <a:t>定理.</a:t>
            </a:r>
            <a:r>
              <a:rPr lang="zh-CN" altLang="en-US" sz="3600" dirty="0">
                <a:latin typeface="Times New Roman" panose="02020603050405020304" pitchFamily="18" charset="0"/>
                <a:cs typeface="Times New Roman" panose="02020603050405020304" pitchFamily="18" charset="0"/>
              </a:rPr>
              <a:t> </a:t>
            </a:r>
            <a:r>
              <a:rPr lang="en-US" altLang="zh-CN" sz="3600" dirty="0">
                <a:solidFill>
                  <a:srgbClr val="0000CC"/>
                </a:solidFill>
                <a:latin typeface="Times New Roman" panose="02020603050405020304" pitchFamily="18" charset="0"/>
                <a:cs typeface="Times New Roman" panose="02020603050405020304" pitchFamily="18" charset="0"/>
              </a:rPr>
              <a:t>Greedy-Activity-Selector</a:t>
            </a:r>
            <a:r>
              <a:rPr lang="zh-CN" altLang="en-US" sz="3600" dirty="0">
                <a:solidFill>
                  <a:srgbClr val="0000CC"/>
                </a:solidFill>
                <a:latin typeface="Times New Roman" panose="02020603050405020304" pitchFamily="18" charset="0"/>
                <a:cs typeface="Times New Roman" panose="02020603050405020304" pitchFamily="18" charset="0"/>
              </a:rPr>
              <a:t>算法能够产生最优解</a:t>
            </a:r>
            <a:r>
              <a:rPr lang="en-US" altLang="zh-CN" sz="3600" dirty="0">
                <a:solidFill>
                  <a:srgbClr val="0000CC"/>
                </a:solidFill>
                <a:latin typeface="Times New Roman" panose="02020603050405020304" pitchFamily="18" charset="0"/>
                <a:cs typeface="Times New Roman" panose="02020603050405020304" pitchFamily="18" charset="0"/>
              </a:rPr>
              <a:t>.</a:t>
            </a:r>
          </a:p>
          <a:p>
            <a:pPr algn="just" eaLnBrk="1" hangingPunct="1">
              <a:buFontTx/>
              <a:buNone/>
              <a:defRPr/>
            </a:pPr>
            <a:r>
              <a:rPr lang="zh-CN" altLang="en-US" sz="2400" dirty="0">
                <a:solidFill>
                  <a:schemeClr val="accent1"/>
                </a:solidFill>
                <a:latin typeface="Times New Roman" panose="02020603050405020304" pitchFamily="18" charset="0"/>
                <a:cs typeface="Times New Roman" panose="02020603050405020304" pitchFamily="18" charset="0"/>
              </a:rPr>
              <a:t>   </a:t>
            </a:r>
            <a:r>
              <a:rPr lang="zh-CN" altLang="en-US" sz="3600" dirty="0">
                <a:solidFill>
                  <a:srgbClr val="FF0000"/>
                </a:solidFill>
                <a:latin typeface="Times New Roman" panose="02020603050405020304" pitchFamily="18" charset="0"/>
                <a:cs typeface="Times New Roman" panose="02020603050405020304" pitchFamily="18" charset="0"/>
              </a:rPr>
              <a:t>证.</a:t>
            </a:r>
            <a:r>
              <a:rPr lang="zh-CN" altLang="en-US" sz="3600" dirty="0">
                <a:latin typeface="Times New Roman" panose="02020603050405020304" pitchFamily="18" charset="0"/>
                <a:cs typeface="Times New Roman" panose="02020603050405020304" pitchFamily="18" charset="0"/>
              </a:rPr>
              <a:t> </a:t>
            </a:r>
            <a:endParaRPr lang="en-US" altLang="zh-CN" sz="3600" dirty="0">
              <a:latin typeface="Times New Roman" panose="02020603050405020304" pitchFamily="18" charset="0"/>
              <a:cs typeface="Times New Roman" panose="02020603050405020304" pitchFamily="18" charset="0"/>
            </a:endParaRPr>
          </a:p>
          <a:p>
            <a:pPr lvl="1" eaLnBrk="1" hangingPunct="1">
              <a:lnSpc>
                <a:spcPct val="90000"/>
              </a:lnSpc>
              <a:defRPr/>
            </a:pPr>
            <a:r>
              <a:rPr lang="zh-CN" altLang="en-US" sz="2000" dirty="0">
                <a:solidFill>
                  <a:srgbClr val="0000CC"/>
                </a:solidFill>
              </a:rPr>
              <a:t>由引理</a:t>
            </a:r>
            <a:r>
              <a:rPr lang="en-US" altLang="zh-CN" sz="2000" dirty="0">
                <a:solidFill>
                  <a:srgbClr val="0000CC"/>
                </a:solidFill>
              </a:rPr>
              <a:t>1</a:t>
            </a:r>
            <a:r>
              <a:rPr lang="zh-CN" altLang="en-US" sz="2000" dirty="0">
                <a:solidFill>
                  <a:srgbClr val="0000CC"/>
                </a:solidFill>
              </a:rPr>
              <a:t>可知：活动选择问题具有优化子结构</a:t>
            </a:r>
            <a:endParaRPr lang="en-US" altLang="zh-CN" sz="2000" dirty="0">
              <a:solidFill>
                <a:srgbClr val="0000CC"/>
              </a:solidFill>
            </a:endParaRPr>
          </a:p>
          <a:p>
            <a:pPr lvl="1" eaLnBrk="1" hangingPunct="1">
              <a:lnSpc>
                <a:spcPct val="90000"/>
              </a:lnSpc>
              <a:defRPr/>
            </a:pPr>
            <a:endParaRPr lang="en-US" altLang="zh-CN" sz="2000" dirty="0">
              <a:solidFill>
                <a:srgbClr val="0000CC"/>
              </a:solidFill>
            </a:endParaRPr>
          </a:p>
          <a:p>
            <a:pPr lvl="1" eaLnBrk="1" hangingPunct="1">
              <a:lnSpc>
                <a:spcPct val="90000"/>
              </a:lnSpc>
              <a:defRPr/>
            </a:pPr>
            <a:r>
              <a:rPr lang="zh-CN" altLang="en-US" sz="2000" dirty="0">
                <a:solidFill>
                  <a:srgbClr val="0000CC"/>
                </a:solidFill>
              </a:rPr>
              <a:t>由引理</a:t>
            </a:r>
            <a:r>
              <a:rPr lang="en-US" altLang="zh-CN" sz="2000" dirty="0">
                <a:solidFill>
                  <a:srgbClr val="0000CC"/>
                </a:solidFill>
              </a:rPr>
              <a:t>2</a:t>
            </a:r>
            <a:r>
              <a:rPr lang="zh-CN" altLang="en-US" sz="2000" dirty="0">
                <a:solidFill>
                  <a:srgbClr val="0000CC"/>
                </a:solidFill>
              </a:rPr>
              <a:t>可知：活动选择问题具有贪心选择性</a:t>
            </a:r>
          </a:p>
          <a:p>
            <a:pPr lvl="1" eaLnBrk="1" hangingPunct="1">
              <a:lnSpc>
                <a:spcPct val="90000"/>
              </a:lnSpc>
              <a:defRPr/>
            </a:pPr>
            <a:endParaRPr lang="zh-CN" altLang="en-US" sz="2000" dirty="0">
              <a:solidFill>
                <a:srgbClr val="0000CC"/>
              </a:solidFill>
            </a:endParaRPr>
          </a:p>
          <a:p>
            <a:pPr lvl="1" eaLnBrk="1" hangingPunct="1">
              <a:lnSpc>
                <a:spcPct val="90000"/>
              </a:lnSpc>
              <a:defRPr/>
            </a:pPr>
            <a:r>
              <a:rPr lang="zh-CN" altLang="en-US" sz="2000" dirty="0">
                <a:solidFill>
                  <a:srgbClr val="0000CC"/>
                </a:solidFill>
              </a:rPr>
              <a:t>贪心</a:t>
            </a:r>
            <a:r>
              <a:rPr lang="en-US" altLang="zh-CN" sz="2000" dirty="0">
                <a:solidFill>
                  <a:srgbClr val="0000CC"/>
                </a:solidFill>
              </a:rPr>
              <a:t>-Activity-Selector</a:t>
            </a:r>
            <a:r>
              <a:rPr lang="zh-CN" altLang="en-US" sz="2000" dirty="0">
                <a:solidFill>
                  <a:srgbClr val="0000CC"/>
                </a:solidFill>
              </a:rPr>
              <a:t>算法按照引理</a:t>
            </a:r>
            <a:r>
              <a:rPr lang="en-US" altLang="zh-CN" sz="2000" dirty="0">
                <a:solidFill>
                  <a:srgbClr val="0000CC"/>
                </a:solidFill>
              </a:rPr>
              <a:t>1</a:t>
            </a:r>
            <a:r>
              <a:rPr lang="zh-CN" altLang="en-US" sz="2000" dirty="0">
                <a:solidFill>
                  <a:srgbClr val="0000CC"/>
                </a:solidFill>
              </a:rPr>
              <a:t>的贪心选择性进行局部优化选择</a:t>
            </a:r>
            <a:r>
              <a:rPr lang="en-US" altLang="zh-CN" sz="2000" dirty="0">
                <a:solidFill>
                  <a:srgbClr val="0000CC"/>
                </a:solidFill>
              </a:rPr>
              <a:t>.  </a:t>
            </a:r>
          </a:p>
          <a:p>
            <a:pPr lvl="1" eaLnBrk="1" hangingPunct="1">
              <a:lnSpc>
                <a:spcPct val="90000"/>
              </a:lnSpc>
              <a:defRPr/>
            </a:pPr>
            <a:endParaRPr lang="zh-CN" altLang="en-US" sz="2000" dirty="0">
              <a:solidFill>
                <a:srgbClr val="0000CC"/>
              </a:solidFill>
            </a:endParaRPr>
          </a:p>
        </p:txBody>
      </p:sp>
      <p:sp>
        <p:nvSpPr>
          <p:cNvPr id="4" name="TextBox 3">
            <a:extLst>
              <a:ext uri="{FF2B5EF4-FFF2-40B4-BE49-F238E27FC236}">
                <a16:creationId xmlns:a16="http://schemas.microsoft.com/office/drawing/2014/main" id="{BB8090D7-4650-F045-A3E6-5CF1982FF3CE}"/>
              </a:ext>
            </a:extLst>
          </p:cNvPr>
          <p:cNvSpPr txBox="1"/>
          <p:nvPr/>
        </p:nvSpPr>
        <p:spPr>
          <a:xfrm>
            <a:off x="7266087" y="3140968"/>
            <a:ext cx="2592288" cy="1754326"/>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贪心算法的本质：</a:t>
            </a:r>
            <a:endParaRPr lang="en-US" altLang="zh-CN" b="1" dirty="0">
              <a:solidFill>
                <a:srgbClr val="FF0000"/>
              </a:solidFill>
              <a:latin typeface="SimSun" panose="02010600030101010101" pitchFamily="2" charset="-122"/>
              <a:ea typeface="SimSun" panose="02010600030101010101" pitchFamily="2" charset="-122"/>
            </a:endParaRPr>
          </a:p>
          <a:p>
            <a:r>
              <a:rPr lang="zh-CN" altLang="en-US" dirty="0">
                <a:solidFill>
                  <a:srgbClr val="FF0000"/>
                </a:solidFill>
                <a:latin typeface="SimSun" panose="02010600030101010101" pitchFamily="2" charset="-122"/>
                <a:ea typeface="SimSun" panose="02010600030101010101" pitchFamily="2" charset="-122"/>
              </a:rPr>
              <a:t>因为满足贪心选择性和优化子结构，所以</a:t>
            </a:r>
            <a:r>
              <a:rPr lang="en-US" altLang="zh-CN" dirty="0">
                <a:solidFill>
                  <a:srgbClr val="FF0000"/>
                </a:solidFill>
                <a:latin typeface="SimSun" panose="02010600030101010101" pitchFamily="2" charset="-122"/>
                <a:ea typeface="SimSun" panose="02010600030101010101" pitchFamily="2" charset="-122"/>
              </a:rPr>
              <a:t>:</a:t>
            </a:r>
          </a:p>
          <a:p>
            <a:pPr algn="just"/>
            <a:r>
              <a:rPr lang="zh-CN" altLang="en-US" b="1" dirty="0">
                <a:solidFill>
                  <a:srgbClr val="FF0000"/>
                </a:solidFill>
                <a:latin typeface="SimSun" panose="02010600030101010101" pitchFamily="2" charset="-122"/>
                <a:ea typeface="SimSun" panose="02010600030101010101" pitchFamily="2" charset="-122"/>
              </a:rPr>
              <a:t>子问题的最优解与贪心选择组合即可得到原问题的最优解。</a:t>
            </a:r>
            <a:endParaRPr lang="en-US" altLang="zh-CN" b="1" dirty="0">
              <a:solidFill>
                <a:srgbClr val="FF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149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Rectangle 4">
                <a:extLst>
                  <a:ext uri="{FF2B5EF4-FFF2-40B4-BE49-F238E27FC236}">
                    <a16:creationId xmlns:a16="http://schemas.microsoft.com/office/drawing/2014/main" id="{BA57EE48-F587-44B7-8D0E-E1F7FF7E2E1C}"/>
                  </a:ext>
                </a:extLst>
              </p:cNvPr>
              <p:cNvSpPr>
                <a:spLocks noChangeArrowheads="1"/>
              </p:cNvSpPr>
              <p:nvPr/>
            </p:nvSpPr>
            <p:spPr bwMode="auto">
              <a:xfrm>
                <a:off x="76200" y="4725144"/>
                <a:ext cx="10134600" cy="2141190"/>
              </a:xfrm>
              <a:prstGeom prst="rect">
                <a:avLst/>
              </a:prstGeom>
              <a:solidFill>
                <a:schemeClr val="bg1"/>
              </a:solidFill>
              <a:ln w="25400">
                <a:solidFill>
                  <a:schemeClr val="tx2">
                    <a:lumMod val="60000"/>
                    <a:lumOff val="40000"/>
                  </a:schemeClr>
                </a:solid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indent="0">
                  <a:lnSpc>
                    <a:spcPct val="105000"/>
                  </a:lnSpc>
                  <a:spcBef>
                    <a:spcPts val="0"/>
                  </a:spcBef>
                  <a:buFontTx/>
                  <a:buNone/>
                </a:pPr>
                <a:r>
                  <a:rPr lang="zh-CN" altLang="en-US" sz="24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引理3</a:t>
                </a:r>
                <a:r>
                  <a:rPr lang="en-US" altLang="zh-CN" sz="24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b="1" dirty="0">
                  <a:solidFill>
                    <a:srgbClr val="FF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0" lvl="1" indent="457200" algn="just">
                  <a:lnSpc>
                    <a:spcPct val="150000"/>
                  </a:lnSpc>
                  <a:spcBef>
                    <a:spcPts val="0"/>
                  </a:spcBef>
                  <a:buFontTx/>
                  <a:buNone/>
                </a:pPr>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设 </a:t>
                </a:r>
                <a14:m>
                  <m:oMath xmlns:m="http://schemas.openxmlformats.org/officeDocument/2006/math">
                    <m:r>
                      <a:rPr lang="en-US" altLang="zh-CN" sz="2400" b="1" i="1"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𝟏</m:t>
                        </m:r>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𝟐</m:t>
                        </m:r>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𝒏</m:t>
                        </m:r>
                      </m:e>
                    </m:d>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𝒏</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个活动集合，</a:t>
                </a:r>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其中 </a:t>
                </a:r>
                <a14:m>
                  <m:oMath xmlns:m="http://schemas.openxmlformats.org/officeDocument/2006/math">
                    <m:sSub>
                      <m:sSubPr>
                        <m:ctrlPr>
                          <a:rPr lang="en-US" altLang="zh-CN" sz="2400" b="1" i="1"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𝒇</m:t>
                        </m:r>
                      </m:e>
                      <m:sub>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400" b="1" dirty="0">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𝒇</m:t>
                        </m:r>
                      </m:e>
                      <m:sub>
                        <m:r>
                          <a:rPr lang="en-US" altLang="zh-CN" sz="2400" b="1" i="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𝒏</m:t>
                        </m:r>
                      </m:sub>
                    </m:sSub>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𝒇</m:t>
                    </m:r>
                    <m:r>
                      <a:rPr lang="en-US" altLang="zh-CN" sz="2400" b="1" i="1" baseline="-30000"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𝟎</m:t>
                    </m:r>
                    <m:r>
                      <a:rPr lang="en-US" altLang="zh-CN" sz="2400" b="1" i="1"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𝟎</m:t>
                    </m:r>
                    <m:r>
                      <a:rPr lang="zh-CN" altLang="en-US"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400" b="1" dirty="0">
                    <a:effectLst/>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𝒍</m:t>
                    </m:r>
                    <m:r>
                      <a:rPr lang="en-US" altLang="zh-CN" sz="2400" b="1" i="1" baseline="-30000"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𝒊</m:t>
                    </m:r>
                    <m:r>
                      <a:rPr lang="en-US" altLang="zh-CN" sz="2400" b="1" i="1" baseline="-30000" dirty="0">
                        <a:effectLst/>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sSub>
                      <m:sSubPr>
                        <m:ctrlP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𝒂𝒋</m:t>
                    </m:r>
                    <m:r>
                      <a:rPr lang="en-US" altLang="zh-CN" sz="2400" b="1" i="1" dirty="0"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err="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 | </m:t>
                    </m:r>
                    <m:sSub>
                      <m:sSubPr>
                        <m:ctrlP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𝒔</m:t>
                        </m:r>
                      </m:e>
                      <m:sub>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𝒋</m:t>
                        </m:r>
                      </m:sub>
                    </m:sSub>
                    <m:r>
                      <a:rPr lang="en-US" altLang="zh-CN" sz="2400" b="1" i="1" dirty="0" smtClean="0">
                        <a:solidFill>
                          <a:srgbClr val="0000FF"/>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𝒊</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r>
                      <a:rPr lang="en-US" altLang="zh-CN" sz="2400" b="1" i="1"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中具有最小结束时间 </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𝒇</m:t>
                    </m:r>
                    <m:r>
                      <a:rPr lang="en-US" altLang="zh-CN" sz="2400" b="1" i="1" baseline="-30000" dirty="0" err="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𝒍</m:t>
                    </m:r>
                    <m:r>
                      <a:rPr lang="en-US" altLang="zh-CN" sz="2400" b="1" i="1" baseline="-48000" dirty="0" err="1">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𝒊</m:t>
                    </m:r>
                    <m:r>
                      <a:rPr lang="en-US" altLang="zh-CN" sz="2400" b="1" i="1" baseline="-48000" dirty="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的活动，设</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𝑨</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2400" b="1" i="1" dirty="0" smtClean="0">
                        <a:solidFill>
                          <a:srgbClr val="0000FF"/>
                        </a:solidFill>
                        <a:effectLst/>
                        <a:latin typeface="Cambria Math" panose="02040503050406030204" pitchFamily="18" charset="0"/>
                        <a:ea typeface="楷体" panose="02010609060101010101" pitchFamily="49" charset="-122"/>
                        <a:cs typeface="Times New Roman" panose="02020603050405020304" pitchFamily="18" charset="0"/>
                      </a:rPr>
                      <m:t>𝑺</m:t>
                    </m:r>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的包含活动</a:t>
                </a:r>
                <a: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a:t>a</a:t>
                </a:r>
                <a:r>
                  <a:rPr lang="zh-CN" altLang="en-US" sz="2400" b="1" i="1" baseline="-25000"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a:t>1</a:t>
                </a:r>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的优化解</a:t>
                </a:r>
                <a:r>
                  <a:rPr lang="en-US" altLang="zh-CN" sz="2400" b="1"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则</a:t>
                </a:r>
                <a14:m>
                  <m:oMath xmlns:m="http://schemas.openxmlformats.org/officeDocument/2006/math">
                    <m:r>
                      <a:rPr lang="en-US" altLang="zh-CN" sz="2400" b="1" i="0"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𝑨</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ctrlP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𝒊</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𝟏</m:t>
                        </m:r>
                      </m:sub>
                      <m:sup>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𝒌</m:t>
                        </m:r>
                      </m:sup>
                      <m:e>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e>
                    </m:nary>
                  </m:oMath>
                </a14:m>
                <a:r>
                  <a:rPr lang="zh-CN" altLang="en-US" sz="2400" b="1"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effectLst/>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Rectangle 4">
                <a:extLst>
                  <a:ext uri="{FF2B5EF4-FFF2-40B4-BE49-F238E27FC236}">
                    <a16:creationId xmlns:a16="http://schemas.microsoft.com/office/drawing/2014/main" id="{BA57EE48-F587-44B7-8D0E-E1F7FF7E2E1C}"/>
                  </a:ext>
                </a:extLst>
              </p:cNvPr>
              <p:cNvSpPr>
                <a:spLocks noRot="1" noChangeAspect="1" noMove="1" noResize="1" noEditPoints="1" noAdjustHandles="1" noChangeArrowheads="1" noChangeShapeType="1" noTextEdit="1"/>
              </p:cNvSpPr>
              <p:nvPr/>
            </p:nvSpPr>
            <p:spPr bwMode="auto">
              <a:xfrm>
                <a:off x="76200" y="4725144"/>
                <a:ext cx="10134600" cy="2141190"/>
              </a:xfrm>
              <a:prstGeom prst="rect">
                <a:avLst/>
              </a:prstGeom>
              <a:blipFill>
                <a:blip r:embed="rId3"/>
                <a:stretch>
                  <a:fillRect l="-875" t="-1754" r="-875" b="-32164"/>
                </a:stretch>
              </a:blipFill>
              <a:ln w="25400">
                <a:solidFill>
                  <a:schemeClr val="tx2">
                    <a:lumMod val="60000"/>
                    <a:lumOff val="40000"/>
                  </a:schemeClr>
                </a:solidFill>
              </a:ln>
            </p:spPr>
            <p:txBody>
              <a:bodyPr/>
              <a:lstStyle/>
              <a:p>
                <a:r>
                  <a:rPr lang="en-CN">
                    <a:noFill/>
                  </a:rPr>
                  <a:t> </a:t>
                </a:r>
              </a:p>
            </p:txBody>
          </p:sp>
        </mc:Fallback>
      </mc:AlternateContent>
      <p:sp>
        <p:nvSpPr>
          <p:cNvPr id="15" name="Rounded Rectangle 3">
            <a:extLst>
              <a:ext uri="{FF2B5EF4-FFF2-40B4-BE49-F238E27FC236}">
                <a16:creationId xmlns:a16="http://schemas.microsoft.com/office/drawing/2014/main" id="{6BB6895F-43BC-4A29-B581-BC10E10845C1}"/>
              </a:ext>
            </a:extLst>
          </p:cNvPr>
          <p:cNvSpPr/>
          <p:nvPr/>
        </p:nvSpPr>
        <p:spPr>
          <a:xfrm>
            <a:off x="5743989" y="2024658"/>
            <a:ext cx="1887537" cy="606425"/>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5</a:t>
            </a:r>
          </a:p>
        </p:txBody>
      </p:sp>
      <p:sp>
        <p:nvSpPr>
          <p:cNvPr id="16" name="Rounded Rectangle 4">
            <a:extLst>
              <a:ext uri="{FF2B5EF4-FFF2-40B4-BE49-F238E27FC236}">
                <a16:creationId xmlns:a16="http://schemas.microsoft.com/office/drawing/2014/main" id="{B933BED6-3F18-48D1-9481-D9105504818D}"/>
              </a:ext>
            </a:extLst>
          </p:cNvPr>
          <p:cNvSpPr/>
          <p:nvPr/>
        </p:nvSpPr>
        <p:spPr>
          <a:xfrm>
            <a:off x="1354551" y="2024658"/>
            <a:ext cx="1431925" cy="606425"/>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2</a:t>
            </a:r>
          </a:p>
        </p:txBody>
      </p:sp>
      <p:sp>
        <p:nvSpPr>
          <p:cNvPr id="17" name="Rounded Rectangle 5">
            <a:extLst>
              <a:ext uri="{FF2B5EF4-FFF2-40B4-BE49-F238E27FC236}">
                <a16:creationId xmlns:a16="http://schemas.microsoft.com/office/drawing/2014/main" id="{29BB8FCB-5083-4463-8597-00788AD64B44}"/>
              </a:ext>
            </a:extLst>
          </p:cNvPr>
          <p:cNvSpPr/>
          <p:nvPr/>
        </p:nvSpPr>
        <p:spPr>
          <a:xfrm>
            <a:off x="3756439" y="2631083"/>
            <a:ext cx="1671637" cy="604838"/>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4</a:t>
            </a:r>
          </a:p>
        </p:txBody>
      </p:sp>
      <p:sp>
        <p:nvSpPr>
          <p:cNvPr id="18" name="Rounded Rectangle 6">
            <a:extLst>
              <a:ext uri="{FF2B5EF4-FFF2-40B4-BE49-F238E27FC236}">
                <a16:creationId xmlns:a16="http://schemas.microsoft.com/office/drawing/2014/main" id="{00115AC3-55A3-4319-B6E3-A1BA563F3890}"/>
              </a:ext>
            </a:extLst>
          </p:cNvPr>
          <p:cNvSpPr/>
          <p:nvPr/>
        </p:nvSpPr>
        <p:spPr>
          <a:xfrm>
            <a:off x="651289" y="2946996"/>
            <a:ext cx="1806575" cy="604837"/>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1</a:t>
            </a:r>
          </a:p>
        </p:txBody>
      </p:sp>
      <p:sp>
        <p:nvSpPr>
          <p:cNvPr id="19" name="Rounded Rectangle 7">
            <a:extLst>
              <a:ext uri="{FF2B5EF4-FFF2-40B4-BE49-F238E27FC236}">
                <a16:creationId xmlns:a16="http://schemas.microsoft.com/office/drawing/2014/main" id="{3CD4C0B1-B1CA-4D6C-A5C9-BA2619931F5F}"/>
              </a:ext>
            </a:extLst>
          </p:cNvPr>
          <p:cNvSpPr/>
          <p:nvPr/>
        </p:nvSpPr>
        <p:spPr>
          <a:xfrm>
            <a:off x="3043651" y="1700808"/>
            <a:ext cx="2184400" cy="604838"/>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rPr>
              <a:t>a</a:t>
            </a:r>
            <a:r>
              <a:rPr lang="en-US" sz="2400" baseline="-25000" noProof="1">
                <a:solidFill>
                  <a:schemeClr val="tx1"/>
                </a:solidFill>
              </a:rPr>
              <a:t>3</a:t>
            </a:r>
            <a:endParaRPr lang="en-US" sz="2400" noProof="1">
              <a:solidFill>
                <a:schemeClr val="tx1"/>
              </a:solidFill>
            </a:endParaRPr>
          </a:p>
        </p:txBody>
      </p:sp>
      <p:sp>
        <p:nvSpPr>
          <p:cNvPr id="20" name="Rounded Rectangle 8">
            <a:extLst>
              <a:ext uri="{FF2B5EF4-FFF2-40B4-BE49-F238E27FC236}">
                <a16:creationId xmlns:a16="http://schemas.microsoft.com/office/drawing/2014/main" id="{3B79F93D-FB71-4D23-982E-4A7B2BD2D15F}"/>
              </a:ext>
            </a:extLst>
          </p:cNvPr>
          <p:cNvSpPr/>
          <p:nvPr/>
        </p:nvSpPr>
        <p:spPr>
          <a:xfrm>
            <a:off x="7893464" y="2272308"/>
            <a:ext cx="1574800" cy="604838"/>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7</a:t>
            </a:r>
          </a:p>
        </p:txBody>
      </p:sp>
      <p:sp>
        <p:nvSpPr>
          <p:cNvPr id="21" name="Rounded Rectangle 9">
            <a:extLst>
              <a:ext uri="{FF2B5EF4-FFF2-40B4-BE49-F238E27FC236}">
                <a16:creationId xmlns:a16="http://schemas.microsoft.com/office/drawing/2014/main" id="{981430B6-6B5C-444D-ADB1-1FAE49A2C737}"/>
              </a:ext>
            </a:extLst>
          </p:cNvPr>
          <p:cNvSpPr/>
          <p:nvPr/>
        </p:nvSpPr>
        <p:spPr>
          <a:xfrm>
            <a:off x="6318664" y="3024783"/>
            <a:ext cx="2624137" cy="606425"/>
          </a:xfrm>
          <a:prstGeom prst="roundRect">
            <a:avLst/>
          </a:prstGeom>
          <a:solidFill>
            <a:srgbClr val="00B050"/>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2400" noProof="1">
                <a:solidFill>
                  <a:schemeClr val="tx1"/>
                </a:solidFill>
                <a:sym typeface="+mn-ea"/>
              </a:rPr>
              <a:t>a</a:t>
            </a:r>
            <a:r>
              <a:rPr lang="en-US" sz="2400" baseline="-25000" noProof="1">
                <a:solidFill>
                  <a:schemeClr val="tx1"/>
                </a:solidFill>
                <a:sym typeface="+mn-ea"/>
              </a:rPr>
              <a:t>6</a:t>
            </a:r>
          </a:p>
        </p:txBody>
      </p:sp>
      <p:cxnSp>
        <p:nvCxnSpPr>
          <p:cNvPr id="22" name="Straight Arrow Connector 10">
            <a:extLst>
              <a:ext uri="{FF2B5EF4-FFF2-40B4-BE49-F238E27FC236}">
                <a16:creationId xmlns:a16="http://schemas.microsoft.com/office/drawing/2014/main" id="{7F1E9EB1-47F1-47C5-AB1D-3C49BF26FC2B}"/>
              </a:ext>
            </a:extLst>
          </p:cNvPr>
          <p:cNvCxnSpPr/>
          <p:nvPr/>
        </p:nvCxnSpPr>
        <p:spPr>
          <a:xfrm>
            <a:off x="651289" y="3805833"/>
            <a:ext cx="8816975"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11">
            <a:extLst>
              <a:ext uri="{FF2B5EF4-FFF2-40B4-BE49-F238E27FC236}">
                <a16:creationId xmlns:a16="http://schemas.microsoft.com/office/drawing/2014/main" id="{3B8C233B-551F-4D86-B820-A069363E68CE}"/>
              </a:ext>
            </a:extLst>
          </p:cNvPr>
          <p:cNvSpPr txBox="1"/>
          <p:nvPr/>
        </p:nvSpPr>
        <p:spPr>
          <a:xfrm>
            <a:off x="8555451" y="3767733"/>
            <a:ext cx="1019175" cy="368300"/>
          </a:xfrm>
          <a:prstGeom prst="rect">
            <a:avLst/>
          </a:prstGeom>
          <a:noFill/>
        </p:spPr>
        <p:txBody>
          <a:bodyPr>
            <a:spAutoFit/>
          </a:bodyPr>
          <a:lstStyle/>
          <a:p>
            <a:r>
              <a:rPr lang="en-US" noProof="1">
                <a:solidFill>
                  <a:schemeClr val="accent4"/>
                </a:solidFill>
              </a:rPr>
              <a:t>time</a:t>
            </a:r>
          </a:p>
        </p:txBody>
      </p:sp>
      <p:sp>
        <p:nvSpPr>
          <p:cNvPr id="3" name="Title 2">
            <a:extLst>
              <a:ext uri="{FF2B5EF4-FFF2-40B4-BE49-F238E27FC236}">
                <a16:creationId xmlns:a16="http://schemas.microsoft.com/office/drawing/2014/main" id="{BCFFD23E-2052-1D4E-852A-89D4B0D8B67C}"/>
              </a:ext>
            </a:extLst>
          </p:cNvPr>
          <p:cNvSpPr>
            <a:spLocks noGrp="1"/>
          </p:cNvSpPr>
          <p:nvPr>
            <p:ph type="title"/>
          </p:nvPr>
        </p:nvSpPr>
        <p:spPr/>
        <p:txBody>
          <a:bodyPr/>
          <a:lstStyle/>
          <a:p>
            <a:r>
              <a:rPr lang="en-CN" dirty="0"/>
              <a:t>示例</a:t>
            </a:r>
          </a:p>
        </p:txBody>
      </p:sp>
      <mc:AlternateContent xmlns:mc="http://schemas.openxmlformats.org/markup-compatibility/2006" xmlns:a14="http://schemas.microsoft.com/office/drawing/2010/main">
        <mc:Choice Requires="a14">
          <p:sp>
            <p:nvSpPr>
              <p:cNvPr id="24" name="矩形 12">
                <a:extLst>
                  <a:ext uri="{FF2B5EF4-FFF2-40B4-BE49-F238E27FC236}">
                    <a16:creationId xmlns:a16="http://schemas.microsoft.com/office/drawing/2014/main" id="{7DEDCD6F-C8FD-0E4A-A837-EEE8E20AFBBB}"/>
                  </a:ext>
                </a:extLst>
              </p:cNvPr>
              <p:cNvSpPr/>
              <p:nvPr/>
            </p:nvSpPr>
            <p:spPr>
              <a:xfrm>
                <a:off x="895028" y="4127409"/>
                <a:ext cx="7840538" cy="496674"/>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𝒂</m:t>
                      </m:r>
                      <m:r>
                        <a:rPr lang="en-US" altLang="zh-CN" sz="2400" b="1" i="1" baseline="-25000"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 </m:t>
                      </m:r>
                      <m:sSub>
                        <m:sSubPr>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𝒔</m:t>
                          </m:r>
                        </m:e>
                        <m: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sub>
                      </m:s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𝟎</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𝟏</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𝟐</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𝟕</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𝟏</m:t>
                      </m:r>
                    </m:oMath>
                  </m:oMathPara>
                </a14:m>
                <a:endParaRPr lang="en-US" altLang="zh-CN" sz="2400" dirty="0">
                  <a:solidFill>
                    <a:srgbClr val="FF0000"/>
                  </a:solidFill>
                </a:endParaRPr>
              </a:p>
            </p:txBody>
          </p:sp>
        </mc:Choice>
        <mc:Fallback xmlns="">
          <p:sp>
            <p:nvSpPr>
              <p:cNvPr id="24" name="矩形 12">
                <a:extLst>
                  <a:ext uri="{FF2B5EF4-FFF2-40B4-BE49-F238E27FC236}">
                    <a16:creationId xmlns:a16="http://schemas.microsoft.com/office/drawing/2014/main" id="{7DEDCD6F-C8FD-0E4A-A837-EEE8E20AFBBB}"/>
                  </a:ext>
                </a:extLst>
              </p:cNvPr>
              <p:cNvSpPr>
                <a:spLocks noRot="1" noChangeAspect="1" noMove="1" noResize="1" noEditPoints="1" noAdjustHandles="1" noChangeArrowheads="1" noChangeShapeType="1" noTextEdit="1"/>
              </p:cNvSpPr>
              <p:nvPr/>
            </p:nvSpPr>
            <p:spPr>
              <a:xfrm>
                <a:off x="895028" y="4127409"/>
                <a:ext cx="7840538" cy="496674"/>
              </a:xfrm>
              <a:prstGeom prst="rect">
                <a:avLst/>
              </a:prstGeom>
              <a:blipFill>
                <a:blip r:embed="rId4"/>
                <a:stretch>
                  <a:fillRect l="-162" b="-12195"/>
                </a:stretch>
              </a:blipFill>
            </p:spPr>
            <p:txBody>
              <a:bodyPr/>
              <a:lstStyle/>
              <a:p>
                <a:r>
                  <a:rPr lang="en-CN">
                    <a:noFill/>
                  </a:rPr>
                  <a:t> </a:t>
                </a:r>
              </a:p>
            </p:txBody>
          </p:sp>
        </mc:Fallback>
      </mc:AlternateContent>
    </p:spTree>
    <p:extLst>
      <p:ext uri="{BB962C8B-B14F-4D97-AF65-F5344CB8AC3E}">
        <p14:creationId xmlns:p14="http://schemas.microsoft.com/office/powerpoint/2010/main" val="384529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3"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001963" y="1612900"/>
            <a:ext cx="6738937" cy="241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Rounded Rectangle 3"/>
          <p:cNvSpPr/>
          <p:nvPr/>
        </p:nvSpPr>
        <p:spPr>
          <a:xfrm>
            <a:off x="5884863" y="2352675"/>
            <a:ext cx="1887537" cy="606425"/>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5</a:t>
            </a:r>
            <a:endParaRPr lang="en-US" sz="2400" noProof="1"/>
          </a:p>
        </p:txBody>
      </p:sp>
      <p:sp>
        <p:nvSpPr>
          <p:cNvPr id="6" name="Rounded Rectangle 5"/>
          <p:cNvSpPr/>
          <p:nvPr/>
        </p:nvSpPr>
        <p:spPr>
          <a:xfrm>
            <a:off x="3897313" y="2951163"/>
            <a:ext cx="1671637" cy="604837"/>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4</a:t>
            </a:r>
            <a:endParaRPr lang="en-US" sz="2400" noProof="1"/>
          </a:p>
        </p:txBody>
      </p:sp>
      <p:sp>
        <p:nvSpPr>
          <p:cNvPr id="7" name="Rounded Rectangle 6"/>
          <p:cNvSpPr/>
          <p:nvPr/>
        </p:nvSpPr>
        <p:spPr>
          <a:xfrm>
            <a:off x="792163" y="3275013"/>
            <a:ext cx="1806575" cy="604837"/>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1</a:t>
            </a:r>
            <a:endParaRPr lang="en-US" sz="2400" noProof="1"/>
          </a:p>
        </p:txBody>
      </p:sp>
      <p:sp>
        <p:nvSpPr>
          <p:cNvPr id="8" name="Rounded Rectangle 7"/>
          <p:cNvSpPr/>
          <p:nvPr/>
        </p:nvSpPr>
        <p:spPr>
          <a:xfrm>
            <a:off x="3187700" y="2032000"/>
            <a:ext cx="2184400" cy="604838"/>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3</a:t>
            </a:r>
            <a:endParaRPr lang="en-US" sz="2400" noProof="1"/>
          </a:p>
        </p:txBody>
      </p:sp>
      <p:sp>
        <p:nvSpPr>
          <p:cNvPr id="9" name="Rounded Rectangle 8"/>
          <p:cNvSpPr/>
          <p:nvPr/>
        </p:nvSpPr>
        <p:spPr>
          <a:xfrm>
            <a:off x="8034338" y="2600325"/>
            <a:ext cx="1574800" cy="604838"/>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7</a:t>
            </a:r>
            <a:endParaRPr lang="en-US" sz="2400" noProof="1"/>
          </a:p>
        </p:txBody>
      </p:sp>
      <p:sp>
        <p:nvSpPr>
          <p:cNvPr id="10" name="Rounded Rectangle 9"/>
          <p:cNvSpPr/>
          <p:nvPr/>
        </p:nvSpPr>
        <p:spPr>
          <a:xfrm>
            <a:off x="6459538" y="3352800"/>
            <a:ext cx="2624137" cy="606425"/>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6</a:t>
            </a:r>
            <a:endParaRPr lang="en-US" sz="2400" noProof="1"/>
          </a:p>
        </p:txBody>
      </p:sp>
      <p:cxnSp>
        <p:nvCxnSpPr>
          <p:cNvPr id="11" name="Straight Arrow Connector 10"/>
          <p:cNvCxnSpPr/>
          <p:nvPr/>
        </p:nvCxnSpPr>
        <p:spPr>
          <a:xfrm>
            <a:off x="792163" y="4133850"/>
            <a:ext cx="8816975"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96325" y="4095750"/>
            <a:ext cx="1019175" cy="368300"/>
          </a:xfrm>
          <a:prstGeom prst="rect">
            <a:avLst/>
          </a:prstGeom>
          <a:noFill/>
        </p:spPr>
        <p:txBody>
          <a:bodyPr>
            <a:spAutoFit/>
          </a:bodyPr>
          <a:lstStyle/>
          <a:p>
            <a:r>
              <a:rPr lang="en-US" noProof="1">
                <a:solidFill>
                  <a:schemeClr val="accent4"/>
                </a:solidFill>
              </a:rPr>
              <a:t>time</a:t>
            </a:r>
          </a:p>
        </p:txBody>
      </p:sp>
      <p:sp>
        <p:nvSpPr>
          <p:cNvPr id="15" name="Rounded Rectangle 4"/>
          <p:cNvSpPr/>
          <p:nvPr/>
        </p:nvSpPr>
        <p:spPr>
          <a:xfrm>
            <a:off x="1492250" y="2352675"/>
            <a:ext cx="1431925"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2</a:t>
            </a:r>
            <a:endParaRPr lang="en-US" sz="2400" noProof="1"/>
          </a:p>
        </p:txBody>
      </p:sp>
      <p:sp>
        <p:nvSpPr>
          <p:cNvPr id="14" name="Title 13">
            <a:extLst>
              <a:ext uri="{FF2B5EF4-FFF2-40B4-BE49-F238E27FC236}">
                <a16:creationId xmlns:a16="http://schemas.microsoft.com/office/drawing/2014/main" id="{EEE459D2-9B7F-D046-88A1-F8079B8265F3}"/>
              </a:ext>
            </a:extLst>
          </p:cNvPr>
          <p:cNvSpPr>
            <a:spLocks noGrp="1"/>
          </p:cNvSpPr>
          <p:nvPr>
            <p:ph type="title"/>
          </p:nvPr>
        </p:nvSpPr>
        <p:spPr/>
        <p:txBody>
          <a:bodyPr/>
          <a:lstStyle/>
          <a:p>
            <a:r>
              <a:rPr lang="en-CN" dirty="0"/>
              <a:t>示例</a:t>
            </a:r>
          </a:p>
        </p:txBody>
      </p:sp>
      <mc:AlternateContent xmlns:mc="http://schemas.openxmlformats.org/markup-compatibility/2006" xmlns:a14="http://schemas.microsoft.com/office/drawing/2010/main">
        <mc:Choice Requires="a14">
          <p:sp>
            <p:nvSpPr>
              <p:cNvPr id="16" name="矩形 12">
                <a:extLst>
                  <a:ext uri="{FF2B5EF4-FFF2-40B4-BE49-F238E27FC236}">
                    <a16:creationId xmlns:a16="http://schemas.microsoft.com/office/drawing/2014/main" id="{1FCFBC1E-5856-9043-9087-676886685BE0}"/>
                  </a:ext>
                </a:extLst>
              </p:cNvPr>
              <p:cNvSpPr/>
              <p:nvPr/>
            </p:nvSpPr>
            <p:spPr>
              <a:xfrm>
                <a:off x="822691" y="4660425"/>
                <a:ext cx="8848650" cy="496674"/>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𝒂</m:t>
                          </m:r>
                          <m:r>
                            <a:rPr lang="en-US" altLang="zh-CN" sz="2400" b="1" i="1" baseline="-25000"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e>
                      </m:d>
                      <m:sSub>
                        <m:sSubPr>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𝒔</m:t>
                          </m:r>
                        </m:e>
                        <m: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sub>
                      </m:s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𝟐</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𝟑</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𝟒</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𝟓</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𝟔</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latin typeface="Cambria Math" panose="02040503050406030204" pitchFamily="18" charset="0"/>
                          <a:ea typeface="楷体" panose="02010609060101010101" pitchFamily="49" charset="-122"/>
                          <a:cs typeface="Times New Roman" panose="02020603050405020304" pitchFamily="18" charset="0"/>
                        </a:rPr>
                        <m:t>𝟕</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𝟑</m:t>
                      </m:r>
                    </m:oMath>
                  </m:oMathPara>
                </a14:m>
                <a:endParaRPr lang="en-US" altLang="zh-CN" sz="2400" dirty="0">
                  <a:solidFill>
                    <a:srgbClr val="FF0000"/>
                  </a:solidFill>
                </a:endParaRPr>
              </a:p>
            </p:txBody>
          </p:sp>
        </mc:Choice>
        <mc:Fallback xmlns="">
          <p:sp>
            <p:nvSpPr>
              <p:cNvPr id="16" name="矩形 12">
                <a:extLst>
                  <a:ext uri="{FF2B5EF4-FFF2-40B4-BE49-F238E27FC236}">
                    <a16:creationId xmlns:a16="http://schemas.microsoft.com/office/drawing/2014/main" id="{1FCFBC1E-5856-9043-9087-676886685BE0}"/>
                  </a:ext>
                </a:extLst>
              </p:cNvPr>
              <p:cNvSpPr>
                <a:spLocks noRot="1" noChangeAspect="1" noMove="1" noResize="1" noEditPoints="1" noAdjustHandles="1" noChangeArrowheads="1" noChangeShapeType="1" noTextEdit="1"/>
              </p:cNvSpPr>
              <p:nvPr/>
            </p:nvSpPr>
            <p:spPr>
              <a:xfrm>
                <a:off x="822691" y="4660425"/>
                <a:ext cx="8848650" cy="496674"/>
              </a:xfrm>
              <a:prstGeom prst="rect">
                <a:avLst/>
              </a:prstGeom>
              <a:blipFill>
                <a:blip r:embed="rId3"/>
                <a:stretch>
                  <a:fillRect l="-143" b="-12500"/>
                </a:stretch>
              </a:blipFill>
            </p:spPr>
            <p:txBody>
              <a:bodyPr/>
              <a:lstStyle/>
              <a:p>
                <a:r>
                  <a:rPr lang="en-CN">
                    <a:noFill/>
                  </a:rPr>
                  <a:t> </a:t>
                </a:r>
              </a:p>
            </p:txBody>
          </p:sp>
        </mc:Fallback>
      </mc:AlternateContent>
    </p:spTree>
    <p:extLst>
      <p:ext uri="{BB962C8B-B14F-4D97-AF65-F5344CB8AC3E}">
        <p14:creationId xmlns:p14="http://schemas.microsoft.com/office/powerpoint/2010/main" val="28400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597525" y="1939925"/>
            <a:ext cx="4440238" cy="2133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Rounded Rectangle 3"/>
          <p:cNvSpPr/>
          <p:nvPr/>
        </p:nvSpPr>
        <p:spPr>
          <a:xfrm>
            <a:off x="5884863" y="2352675"/>
            <a:ext cx="1887537" cy="606425"/>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5</a:t>
            </a:r>
            <a:endParaRPr lang="en-US" sz="2400" noProof="1"/>
          </a:p>
        </p:txBody>
      </p:sp>
      <p:sp>
        <p:nvSpPr>
          <p:cNvPr id="5" name="Rounded Rectangle 4"/>
          <p:cNvSpPr/>
          <p:nvPr/>
        </p:nvSpPr>
        <p:spPr>
          <a:xfrm>
            <a:off x="1492250" y="2352675"/>
            <a:ext cx="1431925"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2</a:t>
            </a:r>
            <a:endParaRPr lang="en-US" sz="2400" noProof="1"/>
          </a:p>
        </p:txBody>
      </p:sp>
      <p:sp>
        <p:nvSpPr>
          <p:cNvPr id="7" name="Rounded Rectangle 6"/>
          <p:cNvSpPr/>
          <p:nvPr/>
        </p:nvSpPr>
        <p:spPr>
          <a:xfrm>
            <a:off x="792163" y="3275013"/>
            <a:ext cx="1806575" cy="604837"/>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1</a:t>
            </a:r>
            <a:endParaRPr lang="en-US" sz="2400" noProof="1"/>
          </a:p>
        </p:txBody>
      </p:sp>
      <p:sp>
        <p:nvSpPr>
          <p:cNvPr id="8" name="Rounded Rectangle 7"/>
          <p:cNvSpPr/>
          <p:nvPr/>
        </p:nvSpPr>
        <p:spPr>
          <a:xfrm>
            <a:off x="3187700" y="2032000"/>
            <a:ext cx="2184400" cy="604838"/>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3</a:t>
            </a:r>
            <a:endParaRPr lang="en-US" sz="2400" noProof="1"/>
          </a:p>
        </p:txBody>
      </p:sp>
      <p:sp>
        <p:nvSpPr>
          <p:cNvPr id="9" name="Rounded Rectangle 8"/>
          <p:cNvSpPr/>
          <p:nvPr/>
        </p:nvSpPr>
        <p:spPr>
          <a:xfrm>
            <a:off x="8034338" y="2600325"/>
            <a:ext cx="1574800" cy="604838"/>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7</a:t>
            </a:r>
            <a:endParaRPr lang="en-US" sz="2400" noProof="1"/>
          </a:p>
        </p:txBody>
      </p:sp>
      <p:sp>
        <p:nvSpPr>
          <p:cNvPr id="10" name="Rounded Rectangle 9"/>
          <p:cNvSpPr/>
          <p:nvPr/>
        </p:nvSpPr>
        <p:spPr>
          <a:xfrm>
            <a:off x="6459538" y="3352800"/>
            <a:ext cx="2624137" cy="606425"/>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6</a:t>
            </a:r>
            <a:endParaRPr lang="en-US" sz="2400" noProof="1"/>
          </a:p>
        </p:txBody>
      </p:sp>
      <p:cxnSp>
        <p:nvCxnSpPr>
          <p:cNvPr id="11" name="Straight Arrow Connector 10"/>
          <p:cNvCxnSpPr/>
          <p:nvPr/>
        </p:nvCxnSpPr>
        <p:spPr>
          <a:xfrm>
            <a:off x="792163" y="4133850"/>
            <a:ext cx="8816975"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96325" y="4095750"/>
            <a:ext cx="1019175" cy="368300"/>
          </a:xfrm>
          <a:prstGeom prst="rect">
            <a:avLst/>
          </a:prstGeom>
          <a:noFill/>
        </p:spPr>
        <p:txBody>
          <a:bodyPr>
            <a:spAutoFit/>
          </a:bodyPr>
          <a:lstStyle/>
          <a:p>
            <a:r>
              <a:rPr lang="en-US" noProof="1">
                <a:solidFill>
                  <a:schemeClr val="accent4"/>
                </a:solidFill>
              </a:rPr>
              <a:t>time</a:t>
            </a:r>
          </a:p>
        </p:txBody>
      </p:sp>
      <p:sp>
        <p:nvSpPr>
          <p:cNvPr id="15" name="Rounded Rectangle 5"/>
          <p:cNvSpPr/>
          <p:nvPr/>
        </p:nvSpPr>
        <p:spPr>
          <a:xfrm>
            <a:off x="3897313" y="2959100"/>
            <a:ext cx="1671637" cy="604838"/>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4</a:t>
            </a:r>
            <a:endParaRPr lang="en-US" sz="2400" noProof="1"/>
          </a:p>
        </p:txBody>
      </p:sp>
      <p:sp>
        <p:nvSpPr>
          <p:cNvPr id="6" name="Title 5">
            <a:extLst>
              <a:ext uri="{FF2B5EF4-FFF2-40B4-BE49-F238E27FC236}">
                <a16:creationId xmlns:a16="http://schemas.microsoft.com/office/drawing/2014/main" id="{BF8D4E0E-6FAC-D842-B43D-201147534A96}"/>
              </a:ext>
            </a:extLst>
          </p:cNvPr>
          <p:cNvSpPr>
            <a:spLocks noGrp="1"/>
          </p:cNvSpPr>
          <p:nvPr>
            <p:ph type="title"/>
          </p:nvPr>
        </p:nvSpPr>
        <p:spPr/>
        <p:txBody>
          <a:bodyPr/>
          <a:lstStyle/>
          <a:p>
            <a:r>
              <a:rPr lang="en-CN" dirty="0"/>
              <a:t>示例</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F52E147-BFA0-4844-81FC-8EDB180A0F81}"/>
                  </a:ext>
                </a:extLst>
              </p:cNvPr>
              <p:cNvSpPr/>
              <p:nvPr/>
            </p:nvSpPr>
            <p:spPr>
              <a:xfrm>
                <a:off x="866850" y="4718671"/>
                <a:ext cx="8848650" cy="507960"/>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𝟑</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𝒂</m:t>
                          </m:r>
                          <m:r>
                            <a:rPr lang="en-US" altLang="zh-CN" sz="2400" b="1" i="1" baseline="-25000"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e>
                      </m:d>
                      <m:sSub>
                        <m:sSubPr>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𝒔</m:t>
                          </m:r>
                        </m:e>
                        <m: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sub>
                      </m:s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𝟑</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𝟐</m:t>
                              </m:r>
                            </m:sub>
                          </m:sSub>
                        </m:sub>
                      </m:s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𝟑</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𝟓</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𝟔</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latin typeface="Cambria Math" panose="02040503050406030204" pitchFamily="18" charset="0"/>
                          <a:ea typeface="楷体" panose="02010609060101010101" pitchFamily="49" charset="-122"/>
                          <a:cs typeface="Times New Roman" panose="02020603050405020304" pitchFamily="18" charset="0"/>
                        </a:rPr>
                        <m:t>𝟕</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𝟑</m:t>
                          </m:r>
                        </m:sub>
                      </m:sSub>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𝟓</m:t>
                      </m:r>
                    </m:oMath>
                  </m:oMathPara>
                </a14:m>
                <a:endParaRPr lang="en-US" altLang="zh-CN" sz="2400" dirty="0">
                  <a:solidFill>
                    <a:srgbClr val="FF0000"/>
                  </a:solidFill>
                </a:endParaRPr>
              </a:p>
            </p:txBody>
          </p:sp>
        </mc:Choice>
        <mc:Fallback xmlns="">
          <p:sp>
            <p:nvSpPr>
              <p:cNvPr id="16" name="矩形 15">
                <a:extLst>
                  <a:ext uri="{FF2B5EF4-FFF2-40B4-BE49-F238E27FC236}">
                    <a16:creationId xmlns:a16="http://schemas.microsoft.com/office/drawing/2014/main" id="{7F52E147-BFA0-4844-81FC-8EDB180A0F81}"/>
                  </a:ext>
                </a:extLst>
              </p:cNvPr>
              <p:cNvSpPr>
                <a:spLocks noRot="1" noChangeAspect="1" noMove="1" noResize="1" noEditPoints="1" noAdjustHandles="1" noChangeArrowheads="1" noChangeShapeType="1" noTextEdit="1"/>
              </p:cNvSpPr>
              <p:nvPr/>
            </p:nvSpPr>
            <p:spPr>
              <a:xfrm>
                <a:off x="866850" y="4718671"/>
                <a:ext cx="8848650" cy="507960"/>
              </a:xfrm>
              <a:prstGeom prst="rect">
                <a:avLst/>
              </a:prstGeom>
              <a:blipFill>
                <a:blip r:embed="rId3"/>
                <a:stretch>
                  <a:fillRect l="-143" b="-9756"/>
                </a:stretch>
              </a:blipFill>
            </p:spPr>
            <p:txBody>
              <a:bodyPr/>
              <a:lstStyle/>
              <a:p>
                <a:r>
                  <a:rPr lang="en-CN">
                    <a:noFill/>
                  </a:rPr>
                  <a:t> </a:t>
                </a:r>
              </a:p>
            </p:txBody>
          </p:sp>
        </mc:Fallback>
      </mc:AlternateContent>
    </p:spTree>
    <p:extLst>
      <p:ext uri="{BB962C8B-B14F-4D97-AF65-F5344CB8AC3E}">
        <p14:creationId xmlns:p14="http://schemas.microsoft.com/office/powerpoint/2010/main" val="97881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826375" y="1812925"/>
            <a:ext cx="1930400" cy="146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Rounded Rectangle 3"/>
          <p:cNvSpPr/>
          <p:nvPr/>
        </p:nvSpPr>
        <p:spPr>
          <a:xfrm>
            <a:off x="5884863" y="2352675"/>
            <a:ext cx="1887537" cy="606425"/>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5</a:t>
            </a:r>
            <a:endParaRPr lang="en-US" sz="2400" noProof="1"/>
          </a:p>
        </p:txBody>
      </p:sp>
      <p:sp>
        <p:nvSpPr>
          <p:cNvPr id="5" name="Rounded Rectangle 4"/>
          <p:cNvSpPr/>
          <p:nvPr/>
        </p:nvSpPr>
        <p:spPr>
          <a:xfrm>
            <a:off x="1495425" y="2352675"/>
            <a:ext cx="1431925"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2</a:t>
            </a:r>
            <a:endParaRPr lang="en-US" sz="2400" noProof="1"/>
          </a:p>
        </p:txBody>
      </p:sp>
      <p:sp>
        <p:nvSpPr>
          <p:cNvPr id="6" name="Rounded Rectangle 5"/>
          <p:cNvSpPr/>
          <p:nvPr/>
        </p:nvSpPr>
        <p:spPr>
          <a:xfrm>
            <a:off x="3897313" y="2959100"/>
            <a:ext cx="1671637" cy="604838"/>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4</a:t>
            </a:r>
            <a:endParaRPr lang="en-US" sz="2400" noProof="1"/>
          </a:p>
        </p:txBody>
      </p:sp>
      <p:sp>
        <p:nvSpPr>
          <p:cNvPr id="7" name="Rounded Rectangle 6"/>
          <p:cNvSpPr/>
          <p:nvPr/>
        </p:nvSpPr>
        <p:spPr>
          <a:xfrm>
            <a:off x="792163" y="3275013"/>
            <a:ext cx="1806575" cy="604837"/>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1</a:t>
            </a:r>
            <a:endParaRPr lang="en-US" sz="2400" noProof="1"/>
          </a:p>
        </p:txBody>
      </p:sp>
      <p:sp>
        <p:nvSpPr>
          <p:cNvPr id="8" name="Rounded Rectangle 7"/>
          <p:cNvSpPr/>
          <p:nvPr/>
        </p:nvSpPr>
        <p:spPr>
          <a:xfrm>
            <a:off x="3187700" y="2032000"/>
            <a:ext cx="2184400" cy="604838"/>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3</a:t>
            </a:r>
            <a:endParaRPr lang="en-US" sz="2400" noProof="1"/>
          </a:p>
        </p:txBody>
      </p:sp>
      <p:sp>
        <p:nvSpPr>
          <p:cNvPr id="9" name="Rounded Rectangle 8"/>
          <p:cNvSpPr/>
          <p:nvPr/>
        </p:nvSpPr>
        <p:spPr>
          <a:xfrm>
            <a:off x="8034338" y="2600325"/>
            <a:ext cx="1574800" cy="604838"/>
          </a:xfrm>
          <a:prstGeom prst="roundRect">
            <a:avLst/>
          </a:prstGeom>
          <a:solidFill>
            <a:srgbClr val="00B05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7</a:t>
            </a:r>
            <a:endParaRPr lang="en-US" sz="2400" noProof="1"/>
          </a:p>
        </p:txBody>
      </p:sp>
      <p:cxnSp>
        <p:nvCxnSpPr>
          <p:cNvPr id="11" name="Straight Arrow Connector 10"/>
          <p:cNvCxnSpPr/>
          <p:nvPr/>
        </p:nvCxnSpPr>
        <p:spPr>
          <a:xfrm>
            <a:off x="792163" y="4133850"/>
            <a:ext cx="8816975"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96325" y="4095750"/>
            <a:ext cx="1019175" cy="368300"/>
          </a:xfrm>
          <a:prstGeom prst="rect">
            <a:avLst/>
          </a:prstGeom>
          <a:noFill/>
        </p:spPr>
        <p:txBody>
          <a:bodyPr>
            <a:spAutoFit/>
          </a:bodyPr>
          <a:lstStyle/>
          <a:p>
            <a:r>
              <a:rPr lang="en-US" noProof="1">
                <a:solidFill>
                  <a:schemeClr val="accent4"/>
                </a:solidFill>
              </a:rPr>
              <a:t>time</a:t>
            </a:r>
          </a:p>
        </p:txBody>
      </p:sp>
      <p:sp>
        <p:nvSpPr>
          <p:cNvPr id="15" name="Rounded Rectangle 9"/>
          <p:cNvSpPr/>
          <p:nvPr/>
        </p:nvSpPr>
        <p:spPr>
          <a:xfrm>
            <a:off x="6459538" y="3348038"/>
            <a:ext cx="2624137"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6 </a:t>
            </a:r>
            <a:endParaRPr lang="en-US" sz="2400" noProof="1"/>
          </a:p>
        </p:txBody>
      </p:sp>
      <p:sp>
        <p:nvSpPr>
          <p:cNvPr id="10" name="Title 9">
            <a:extLst>
              <a:ext uri="{FF2B5EF4-FFF2-40B4-BE49-F238E27FC236}">
                <a16:creationId xmlns:a16="http://schemas.microsoft.com/office/drawing/2014/main" id="{FC2D2258-9293-D946-83CF-2DC721E21BC7}"/>
              </a:ext>
            </a:extLst>
          </p:cNvPr>
          <p:cNvSpPr>
            <a:spLocks noGrp="1"/>
          </p:cNvSpPr>
          <p:nvPr>
            <p:ph type="title"/>
          </p:nvPr>
        </p:nvSpPr>
        <p:spPr/>
        <p:txBody>
          <a:bodyPr/>
          <a:lstStyle/>
          <a:p>
            <a:r>
              <a:rPr lang="en-CN" dirty="0"/>
              <a:t>示例</a:t>
            </a:r>
          </a:p>
        </p:txBody>
      </p:sp>
      <mc:AlternateContent xmlns:mc="http://schemas.openxmlformats.org/markup-compatibility/2006" xmlns:a14="http://schemas.microsoft.com/office/drawing/2010/main">
        <mc:Choice Requires="a14">
          <p:sp>
            <p:nvSpPr>
              <p:cNvPr id="17" name="矩形 13">
                <a:extLst>
                  <a:ext uri="{FF2B5EF4-FFF2-40B4-BE49-F238E27FC236}">
                    <a16:creationId xmlns:a16="http://schemas.microsoft.com/office/drawing/2014/main" id="{CD7F817A-63BD-FB4F-A244-A06795A64B95}"/>
                  </a:ext>
                </a:extLst>
              </p:cNvPr>
              <p:cNvSpPr/>
              <p:nvPr/>
            </p:nvSpPr>
            <p:spPr>
              <a:xfrm>
                <a:off x="866850" y="4718671"/>
                <a:ext cx="8848650" cy="507960"/>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𝟒</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𝒂</m:t>
                          </m:r>
                          <m:r>
                            <a:rPr lang="en-US" altLang="zh-CN" sz="2400" b="1" i="1" baseline="-25000"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e>
                      </m:d>
                      <m:sSub>
                        <m:sSubPr>
                          <m:ctrlP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𝒔</m:t>
                          </m:r>
                        </m:e>
                        <m: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𝒋</m:t>
                          </m:r>
                        </m:sub>
                      </m:sSub>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𝟒</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𝟏</m:t>
                              </m:r>
                            </m:sub>
                          </m:sSub>
                        </m:sub>
                      </m:s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sSub>
                            <m:sSubPr>
                              <m:ctrlP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𝒍</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𝟑</m:t>
                              </m:r>
                            </m:sub>
                          </m:sSub>
                        </m:sub>
                      </m:sSub>
                      <m:sSub>
                        <m:sSubPr>
                          <m:ctrlP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𝒇</m:t>
                          </m:r>
                        </m:e>
                        <m:sub>
                          <m:r>
                            <a:rPr lang="en-US" altLang="zh-CN" sz="2400" b="1"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𝟓</m:t>
                          </m:r>
                        </m:sub>
                      </m:sSub>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a:solidFill>
                            <a:srgbClr val="0000FF"/>
                          </a:solidFill>
                          <a:latin typeface="Cambria Math" panose="02040503050406030204" pitchFamily="18" charset="0"/>
                          <a:ea typeface="楷体" panose="02010609060101010101" pitchFamily="49" charset="-122"/>
                          <a:cs typeface="Times New Roman" panose="02020603050405020304" pitchFamily="18" charset="0"/>
                        </a:rPr>
                        <m:t>𝟕</m:t>
                      </m:r>
                      <m:r>
                        <a:rPr lang="en-US" altLang="zh-CN" sz="24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𝟒</m:t>
                          </m:r>
                        </m:sub>
                      </m:sSub>
                      <m: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𝟕</m:t>
                      </m:r>
                    </m:oMath>
                  </m:oMathPara>
                </a14:m>
                <a:endParaRPr lang="en-US" altLang="zh-CN" sz="2400" dirty="0">
                  <a:solidFill>
                    <a:srgbClr val="FF0000"/>
                  </a:solidFill>
                </a:endParaRPr>
              </a:p>
            </p:txBody>
          </p:sp>
        </mc:Choice>
        <mc:Fallback xmlns="">
          <p:sp>
            <p:nvSpPr>
              <p:cNvPr id="17" name="矩形 13">
                <a:extLst>
                  <a:ext uri="{FF2B5EF4-FFF2-40B4-BE49-F238E27FC236}">
                    <a16:creationId xmlns:a16="http://schemas.microsoft.com/office/drawing/2014/main" id="{CD7F817A-63BD-FB4F-A244-A06795A64B95}"/>
                  </a:ext>
                </a:extLst>
              </p:cNvPr>
              <p:cNvSpPr>
                <a:spLocks noRot="1" noChangeAspect="1" noMove="1" noResize="1" noEditPoints="1" noAdjustHandles="1" noChangeArrowheads="1" noChangeShapeType="1" noTextEdit="1"/>
              </p:cNvSpPr>
              <p:nvPr/>
            </p:nvSpPr>
            <p:spPr>
              <a:xfrm>
                <a:off x="866850" y="4718671"/>
                <a:ext cx="8848650" cy="507960"/>
              </a:xfrm>
              <a:prstGeom prst="rect">
                <a:avLst/>
              </a:prstGeom>
              <a:blipFill>
                <a:blip r:embed="rId2"/>
                <a:stretch>
                  <a:fillRect l="-143" b="-9756"/>
                </a:stretch>
              </a:blipFill>
            </p:spPr>
            <p:txBody>
              <a:bodyPr/>
              <a:lstStyle/>
              <a:p>
                <a:r>
                  <a:rPr lang="en-CN">
                    <a:noFill/>
                  </a:rPr>
                  <a:t> </a:t>
                </a:r>
              </a:p>
            </p:txBody>
          </p:sp>
        </mc:Fallback>
      </mc:AlternateContent>
    </p:spTree>
    <p:extLst>
      <p:ext uri="{BB962C8B-B14F-4D97-AF65-F5344CB8AC3E}">
        <p14:creationId xmlns:p14="http://schemas.microsoft.com/office/powerpoint/2010/main" val="24378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306942" y="2166094"/>
            <a:ext cx="669925" cy="2144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4" name="Rounded Rectangle 3"/>
          <p:cNvSpPr/>
          <p:nvPr/>
        </p:nvSpPr>
        <p:spPr>
          <a:xfrm>
            <a:off x="5555680" y="2613769"/>
            <a:ext cx="1887537" cy="606425"/>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5</a:t>
            </a:r>
            <a:endParaRPr lang="en-US" sz="2400" noProof="1"/>
          </a:p>
        </p:txBody>
      </p:sp>
      <p:sp>
        <p:nvSpPr>
          <p:cNvPr id="5" name="Rounded Rectangle 4"/>
          <p:cNvSpPr/>
          <p:nvPr/>
        </p:nvSpPr>
        <p:spPr>
          <a:xfrm>
            <a:off x="1166242" y="2613769"/>
            <a:ext cx="1431925"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2</a:t>
            </a:r>
            <a:endParaRPr lang="en-US" sz="2400" noProof="1"/>
          </a:p>
        </p:txBody>
      </p:sp>
      <p:sp>
        <p:nvSpPr>
          <p:cNvPr id="6" name="Rounded Rectangle 5"/>
          <p:cNvSpPr/>
          <p:nvPr/>
        </p:nvSpPr>
        <p:spPr>
          <a:xfrm>
            <a:off x="3568130" y="3212257"/>
            <a:ext cx="1671637" cy="604837"/>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4       </a:t>
            </a:r>
            <a:endParaRPr lang="en-US" sz="2400" noProof="1"/>
          </a:p>
        </p:txBody>
      </p:sp>
      <p:sp>
        <p:nvSpPr>
          <p:cNvPr id="7" name="Rounded Rectangle 6"/>
          <p:cNvSpPr/>
          <p:nvPr/>
        </p:nvSpPr>
        <p:spPr>
          <a:xfrm>
            <a:off x="462980" y="3536107"/>
            <a:ext cx="1806575" cy="604837"/>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1</a:t>
            </a:r>
            <a:endParaRPr lang="en-US" sz="2400" noProof="1"/>
          </a:p>
        </p:txBody>
      </p:sp>
      <p:sp>
        <p:nvSpPr>
          <p:cNvPr id="8" name="Rounded Rectangle 7"/>
          <p:cNvSpPr/>
          <p:nvPr/>
        </p:nvSpPr>
        <p:spPr>
          <a:xfrm>
            <a:off x="2858517" y="2293094"/>
            <a:ext cx="2184400" cy="604838"/>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3</a:t>
            </a:r>
            <a:endParaRPr lang="en-US" sz="2400" noProof="1"/>
          </a:p>
        </p:txBody>
      </p:sp>
      <p:sp>
        <p:nvSpPr>
          <p:cNvPr id="9" name="Rounded Rectangle 8"/>
          <p:cNvSpPr/>
          <p:nvPr/>
        </p:nvSpPr>
        <p:spPr>
          <a:xfrm>
            <a:off x="7705155" y="2861419"/>
            <a:ext cx="1574800" cy="604838"/>
          </a:xfrm>
          <a:prstGeom prst="roundRect">
            <a:avLst/>
          </a:prstGeom>
          <a:solidFill>
            <a:schemeClr val="accent6"/>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7</a:t>
            </a:r>
            <a:endParaRPr lang="en-US" sz="2400" noProof="1"/>
          </a:p>
        </p:txBody>
      </p:sp>
      <p:sp>
        <p:nvSpPr>
          <p:cNvPr id="10" name="Rounded Rectangle 9"/>
          <p:cNvSpPr/>
          <p:nvPr/>
        </p:nvSpPr>
        <p:spPr>
          <a:xfrm>
            <a:off x="6130355" y="3609132"/>
            <a:ext cx="2624137" cy="606425"/>
          </a:xfrm>
          <a:prstGeom prst="roundRect">
            <a:avLst/>
          </a:prstGeom>
          <a:pattFill prst="wdDnDiag">
            <a:fgClr>
              <a:schemeClr val="bg2">
                <a:lumMod val="75000"/>
              </a:schemeClr>
            </a:fgClr>
            <a:bgClr>
              <a:schemeClr val="bg2">
                <a:lumMod val="50000"/>
              </a:schemeClr>
            </a:bgClr>
          </a:patt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2400" noProof="1"/>
              <a:t>a</a:t>
            </a:r>
            <a:r>
              <a:rPr lang="en-US" sz="2400" baseline="-25000" noProof="1"/>
              <a:t>6 </a:t>
            </a:r>
            <a:endParaRPr lang="en-US" sz="2400" noProof="1"/>
          </a:p>
        </p:txBody>
      </p:sp>
      <p:cxnSp>
        <p:nvCxnSpPr>
          <p:cNvPr id="11" name="Straight Arrow Connector 10"/>
          <p:cNvCxnSpPr/>
          <p:nvPr/>
        </p:nvCxnSpPr>
        <p:spPr>
          <a:xfrm>
            <a:off x="462980" y="4394944"/>
            <a:ext cx="9437687" cy="0"/>
          </a:xfrm>
          <a:prstGeom prst="straightConnector1">
            <a:avLst/>
          </a:prstGeom>
          <a:ln w="28575">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67142" y="4356844"/>
            <a:ext cx="1019175" cy="368300"/>
          </a:xfrm>
          <a:prstGeom prst="rect">
            <a:avLst/>
          </a:prstGeom>
          <a:noFill/>
        </p:spPr>
        <p:txBody>
          <a:bodyPr>
            <a:spAutoFit/>
          </a:bodyPr>
          <a:lstStyle/>
          <a:p>
            <a:r>
              <a:rPr lang="en-US" noProof="1">
                <a:solidFill>
                  <a:schemeClr val="accent4"/>
                </a:solidFill>
              </a:rPr>
              <a:t>time</a:t>
            </a:r>
          </a:p>
        </p:txBody>
      </p:sp>
      <p:sp>
        <p:nvSpPr>
          <p:cNvPr id="13" name="Title 12">
            <a:extLst>
              <a:ext uri="{FF2B5EF4-FFF2-40B4-BE49-F238E27FC236}">
                <a16:creationId xmlns:a16="http://schemas.microsoft.com/office/drawing/2014/main" id="{19A1D301-9866-C24D-8D53-6E79343F15B5}"/>
              </a:ext>
            </a:extLst>
          </p:cNvPr>
          <p:cNvSpPr>
            <a:spLocks noGrp="1"/>
          </p:cNvSpPr>
          <p:nvPr>
            <p:ph type="title"/>
          </p:nvPr>
        </p:nvSpPr>
        <p:spPr/>
        <p:txBody>
          <a:bodyPr/>
          <a:lstStyle/>
          <a:p>
            <a:r>
              <a:rPr lang="en-CN" dirty="0"/>
              <a:t>示例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BEBDD7-6749-B443-896A-0365839257F7}"/>
                  </a:ext>
                </a:extLst>
              </p:cNvPr>
              <p:cNvSpPr txBox="1"/>
              <p:nvPr/>
            </p:nvSpPr>
            <p:spPr>
              <a:xfrm>
                <a:off x="1255068" y="4991844"/>
                <a:ext cx="5154626" cy="495649"/>
              </a:xfrm>
              <a:prstGeom prst="rect">
                <a:avLst/>
              </a:prstGeom>
              <a:noFill/>
            </p:spPr>
            <p:txBody>
              <a:bodyPr wrap="square">
                <a:spAutoFit/>
              </a:bodyPr>
              <a:lstStyle/>
              <a:p>
                <a14:m>
                  <m:oMath xmlns:m="http://schemas.openxmlformats.org/officeDocument/2006/math">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𝑨</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ctrlP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ctrlPr>
                      </m:naryPr>
                      <m:sub>
                        <m:r>
                          <m:rPr>
                            <m:brk m:alnAt="23"/>
                          </m:rP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𝒊</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𝟏</m:t>
                        </m:r>
                      </m:sub>
                      <m:sup>
                        <m:r>
                          <a:rPr lang="en-US" altLang="zh-CN" sz="2400" b="1" i="1" smtClean="0">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𝒌</m:t>
                        </m:r>
                      </m:sup>
                      <m:e>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𝒍</m:t>
                            </m:r>
                          </m:e>
                          <m:sub>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2400" b="1" i="1">
                            <a:solidFill>
                              <a:srgbClr val="FF0000"/>
                            </a:solidFill>
                            <a:effectLst/>
                            <a:latin typeface="Cambria Math" panose="02040503050406030204" pitchFamily="18" charset="0"/>
                            <a:ea typeface="楷体" panose="02010609060101010101" pitchFamily="49" charset="-122"/>
                            <a:cs typeface="Times New Roman" panose="02020603050405020304" pitchFamily="18" charset="0"/>
                          </a:rPr>
                          <m:t>}</m:t>
                        </m:r>
                      </m:e>
                    </m:nary>
                  </m:oMath>
                </a14:m>
                <a:r>
                  <a:rPr lang="zh-CN" altLang="en-US" sz="2400" dirty="0"/>
                  <a:t> </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t>
                </a:r>
                <a:r>
                  <a:rPr lang="zh-CN" altLang="en-US"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 </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a:t>
                </a:r>
                <a:r>
                  <a:rPr lang="en-US" altLang="zh-CN" sz="2400" b="1" i="1" baseline="-25000"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1</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t>
                </a:r>
                <a:r>
                  <a:rPr lang="zh-CN" altLang="en-US"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 </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a:t>
                </a:r>
                <a:r>
                  <a:rPr lang="en-US" altLang="zh-CN" sz="2400" b="1" i="1" baseline="-25000"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3</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t>
                </a:r>
                <a:r>
                  <a:rPr lang="zh-CN" altLang="en-US"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 </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a:t>
                </a:r>
                <a:r>
                  <a:rPr lang="en-US" altLang="zh-CN" sz="2400" b="1" i="1" baseline="-25000"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5</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t>
                </a:r>
                <a:r>
                  <a:rPr lang="zh-CN" altLang="en-US"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 </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a:t>
                </a:r>
                <a:r>
                  <a:rPr lang="en-US" altLang="zh-CN" sz="2400" b="1" i="1" baseline="-25000"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7</a:t>
                </a:r>
                <a:r>
                  <a:rPr lang="en-US" altLang="zh-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a:t>}</a:t>
                </a:r>
                <a:endParaRPr lang="en-CN" sz="24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C2BEBDD7-6749-B443-896A-0365839257F7}"/>
                  </a:ext>
                </a:extLst>
              </p:cNvPr>
              <p:cNvSpPr txBox="1">
                <a:spLocks noRot="1" noChangeAspect="1" noMove="1" noResize="1" noEditPoints="1" noAdjustHandles="1" noChangeArrowheads="1" noChangeShapeType="1" noTextEdit="1"/>
              </p:cNvSpPr>
              <p:nvPr/>
            </p:nvSpPr>
            <p:spPr>
              <a:xfrm>
                <a:off x="1255068" y="4991844"/>
                <a:ext cx="5154626" cy="495649"/>
              </a:xfrm>
              <a:prstGeom prst="rect">
                <a:avLst/>
              </a:prstGeom>
              <a:blipFill>
                <a:blip r:embed="rId3"/>
                <a:stretch>
                  <a:fillRect l="-246" t="-82500" b="-135000"/>
                </a:stretch>
              </a:blipFill>
            </p:spPr>
            <p:txBody>
              <a:bodyPr/>
              <a:lstStyle/>
              <a:p>
                <a:r>
                  <a:rPr lang="en-CN">
                    <a:noFill/>
                  </a:rPr>
                  <a:t> </a:t>
                </a:r>
              </a:p>
            </p:txBody>
          </p:sp>
        </mc:Fallback>
      </mc:AlternateContent>
    </p:spTree>
    <p:extLst>
      <p:ext uri="{BB962C8B-B14F-4D97-AF65-F5344CB8AC3E}">
        <p14:creationId xmlns:p14="http://schemas.microsoft.com/office/powerpoint/2010/main" val="1140685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itle 1">
            <a:extLst>
              <a:ext uri="{FF2B5EF4-FFF2-40B4-BE49-F238E27FC236}">
                <a16:creationId xmlns:a16="http://schemas.microsoft.com/office/drawing/2014/main" id="{AF736D3A-A780-B944-B5A1-5D722A180B0B}"/>
              </a:ext>
            </a:extLst>
          </p:cNvPr>
          <p:cNvSpPr>
            <a:spLocks noGrp="1" noChangeArrowheads="1"/>
          </p:cNvSpPr>
          <p:nvPr>
            <p:ph type="title"/>
          </p:nvPr>
        </p:nvSpPr>
        <p:spPr/>
        <p:txBody>
          <a:bodyPr/>
          <a:lstStyle/>
          <a:p>
            <a:r>
              <a:rPr lang="zh-CN" altLang="en-US" dirty="0"/>
              <a:t>分治算法的子问题</a:t>
            </a:r>
          </a:p>
        </p:txBody>
      </p:sp>
      <p:sp>
        <p:nvSpPr>
          <p:cNvPr id="4" name="Oval 3">
            <a:extLst>
              <a:ext uri="{FF2B5EF4-FFF2-40B4-BE49-F238E27FC236}">
                <a16:creationId xmlns:a16="http://schemas.microsoft.com/office/drawing/2014/main" id="{65227EC7-BC39-0448-AAF5-B3E73CC76491}"/>
              </a:ext>
            </a:extLst>
          </p:cNvPr>
          <p:cNvSpPr/>
          <p:nvPr/>
        </p:nvSpPr>
        <p:spPr>
          <a:xfrm>
            <a:off x="3797301" y="1555753"/>
            <a:ext cx="2801939"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Big problem</a:t>
            </a:r>
          </a:p>
        </p:txBody>
      </p:sp>
      <p:sp>
        <p:nvSpPr>
          <p:cNvPr id="5" name="Oval 4">
            <a:extLst>
              <a:ext uri="{FF2B5EF4-FFF2-40B4-BE49-F238E27FC236}">
                <a16:creationId xmlns:a16="http://schemas.microsoft.com/office/drawing/2014/main" id="{B5C1EDBE-1E3B-E540-9ECC-2ED10B64B348}"/>
              </a:ext>
            </a:extLst>
          </p:cNvPr>
          <p:cNvSpPr/>
          <p:nvPr/>
        </p:nvSpPr>
        <p:spPr>
          <a:xfrm>
            <a:off x="6599240" y="2997202"/>
            <a:ext cx="209232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sp>
        <p:nvSpPr>
          <p:cNvPr id="6" name="Oval 5">
            <a:extLst>
              <a:ext uri="{FF2B5EF4-FFF2-40B4-BE49-F238E27FC236}">
                <a16:creationId xmlns:a16="http://schemas.microsoft.com/office/drawing/2014/main" id="{BFF08CCC-6C4A-AE4F-BE09-590763C87984}"/>
              </a:ext>
            </a:extLst>
          </p:cNvPr>
          <p:cNvSpPr/>
          <p:nvPr/>
        </p:nvSpPr>
        <p:spPr>
          <a:xfrm>
            <a:off x="1833564" y="3024188"/>
            <a:ext cx="2093912"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sp>
        <p:nvSpPr>
          <p:cNvPr id="7" name="Oval 6">
            <a:extLst>
              <a:ext uri="{FF2B5EF4-FFF2-40B4-BE49-F238E27FC236}">
                <a16:creationId xmlns:a16="http://schemas.microsoft.com/office/drawing/2014/main" id="{5BBEF70E-149E-304A-9A80-BE9428AD89AF}"/>
              </a:ext>
            </a:extLst>
          </p:cNvPr>
          <p:cNvSpPr/>
          <p:nvPr/>
        </p:nvSpPr>
        <p:spPr>
          <a:xfrm>
            <a:off x="7870826" y="4730752"/>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8" name="Oval 7">
            <a:extLst>
              <a:ext uri="{FF2B5EF4-FFF2-40B4-BE49-F238E27FC236}">
                <a16:creationId xmlns:a16="http://schemas.microsoft.com/office/drawing/2014/main" id="{DF832E70-C860-BA40-B01F-F4CB43BD9E82}"/>
              </a:ext>
            </a:extLst>
          </p:cNvPr>
          <p:cNvSpPr/>
          <p:nvPr/>
        </p:nvSpPr>
        <p:spPr>
          <a:xfrm>
            <a:off x="5829301" y="4745038"/>
            <a:ext cx="1539875"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9" name="Oval 8">
            <a:extLst>
              <a:ext uri="{FF2B5EF4-FFF2-40B4-BE49-F238E27FC236}">
                <a16:creationId xmlns:a16="http://schemas.microsoft.com/office/drawing/2014/main" id="{3F3D8B72-B08A-0648-AEAA-E0A2F2792847}"/>
              </a:ext>
            </a:extLst>
          </p:cNvPr>
          <p:cNvSpPr/>
          <p:nvPr/>
        </p:nvSpPr>
        <p:spPr>
          <a:xfrm>
            <a:off x="3657601" y="4730752"/>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10" name="Oval 9">
            <a:extLst>
              <a:ext uri="{FF2B5EF4-FFF2-40B4-BE49-F238E27FC236}">
                <a16:creationId xmlns:a16="http://schemas.microsoft.com/office/drawing/2014/main" id="{F849AA11-EA63-BE49-9ED6-851948C5F608}"/>
              </a:ext>
            </a:extLst>
          </p:cNvPr>
          <p:cNvSpPr/>
          <p:nvPr/>
        </p:nvSpPr>
        <p:spPr>
          <a:xfrm>
            <a:off x="2038352" y="4730752"/>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11" name="Oval 10">
            <a:extLst>
              <a:ext uri="{FF2B5EF4-FFF2-40B4-BE49-F238E27FC236}">
                <a16:creationId xmlns:a16="http://schemas.microsoft.com/office/drawing/2014/main" id="{8A3CA64A-3AF1-6349-99D3-3409D1CB5021}"/>
              </a:ext>
            </a:extLst>
          </p:cNvPr>
          <p:cNvSpPr/>
          <p:nvPr/>
        </p:nvSpPr>
        <p:spPr>
          <a:xfrm>
            <a:off x="417513" y="4745038"/>
            <a:ext cx="1541462"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cxnSp>
        <p:nvCxnSpPr>
          <p:cNvPr id="13" name="Straight Connector 12">
            <a:extLst>
              <a:ext uri="{FF2B5EF4-FFF2-40B4-BE49-F238E27FC236}">
                <a16:creationId xmlns:a16="http://schemas.microsoft.com/office/drawing/2014/main" id="{D652429C-A605-BA45-9649-FCDEB4C8A48C}"/>
              </a:ext>
            </a:extLst>
          </p:cNvPr>
          <p:cNvCxnSpPr>
            <a:stCxn id="4" idx="4"/>
            <a:endCxn id="5" idx="0"/>
          </p:cNvCxnSpPr>
          <p:nvPr/>
        </p:nvCxnSpPr>
        <p:spPr>
          <a:xfrm>
            <a:off x="5197476" y="2411413"/>
            <a:ext cx="2447925" cy="58420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AF2AAA-035B-044E-BCB5-FBBF344FE2B2}"/>
              </a:ext>
            </a:extLst>
          </p:cNvPr>
          <p:cNvCxnSpPr>
            <a:stCxn id="4" idx="4"/>
            <a:endCxn id="6" idx="0"/>
          </p:cNvCxnSpPr>
          <p:nvPr/>
        </p:nvCxnSpPr>
        <p:spPr>
          <a:xfrm flipH="1">
            <a:off x="2881313" y="2424115"/>
            <a:ext cx="2317750" cy="600075"/>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9A2F2F-620B-5740-8767-4F88AFE5FF2E}"/>
              </a:ext>
            </a:extLst>
          </p:cNvPr>
          <p:cNvCxnSpPr>
            <a:stCxn id="5" idx="4"/>
            <a:endCxn id="8" idx="0"/>
          </p:cNvCxnSpPr>
          <p:nvPr/>
        </p:nvCxnSpPr>
        <p:spPr>
          <a:xfrm flipH="1">
            <a:off x="6599238" y="3852866"/>
            <a:ext cx="1046162" cy="890587"/>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9B73C-2F95-E649-8C5E-09CB63C79A51}"/>
              </a:ext>
            </a:extLst>
          </p:cNvPr>
          <p:cNvCxnSpPr>
            <a:stCxn id="5" idx="4"/>
            <a:endCxn id="7" idx="0"/>
          </p:cNvCxnSpPr>
          <p:nvPr/>
        </p:nvCxnSpPr>
        <p:spPr>
          <a:xfrm>
            <a:off x="7645403" y="3852865"/>
            <a:ext cx="995363" cy="877887"/>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F26C28-903F-4040-B770-37540210C07B}"/>
              </a:ext>
            </a:extLst>
          </p:cNvPr>
          <p:cNvCxnSpPr>
            <a:stCxn id="6" idx="4"/>
            <a:endCxn id="9" idx="0"/>
          </p:cNvCxnSpPr>
          <p:nvPr/>
        </p:nvCxnSpPr>
        <p:spPr>
          <a:xfrm>
            <a:off x="2881314" y="3879850"/>
            <a:ext cx="1547812" cy="850901"/>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CFA687-DCE9-514F-827C-30E176EC2CFD}"/>
              </a:ext>
            </a:extLst>
          </p:cNvPr>
          <p:cNvCxnSpPr>
            <a:stCxn id="6" idx="4"/>
            <a:endCxn id="10" idx="0"/>
          </p:cNvCxnSpPr>
          <p:nvPr/>
        </p:nvCxnSpPr>
        <p:spPr>
          <a:xfrm flipH="1">
            <a:off x="2808290" y="3892550"/>
            <a:ext cx="36512" cy="83820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C3BC69-21B6-314E-A58A-C964C2146251}"/>
              </a:ext>
            </a:extLst>
          </p:cNvPr>
          <p:cNvCxnSpPr>
            <a:stCxn id="6" idx="4"/>
            <a:endCxn id="11" idx="0"/>
          </p:cNvCxnSpPr>
          <p:nvPr/>
        </p:nvCxnSpPr>
        <p:spPr>
          <a:xfrm flipH="1">
            <a:off x="1189039" y="3879851"/>
            <a:ext cx="1692275" cy="865188"/>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867E83C-A6DC-5546-9D13-78AA6A0050E6}"/>
              </a:ext>
            </a:extLst>
          </p:cNvPr>
          <p:cNvSpPr txBox="1"/>
          <p:nvPr/>
        </p:nvSpPr>
        <p:spPr>
          <a:xfrm>
            <a:off x="390972" y="1641507"/>
            <a:ext cx="1944216" cy="646331"/>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子问题之间一般没有重叠性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a:extLst>
              <a:ext uri="{FF2B5EF4-FFF2-40B4-BE49-F238E27FC236}">
                <a16:creationId xmlns:a16="http://schemas.microsoft.com/office/drawing/2014/main" id="{B8E76880-08AE-7248-9215-8916928DF685}"/>
              </a:ext>
            </a:extLst>
          </p:cNvPr>
          <p:cNvSpPr>
            <a:spLocks noGrp="1" noChangeArrowheads="1"/>
          </p:cNvSpPr>
          <p:nvPr>
            <p:ph type="title"/>
          </p:nvPr>
        </p:nvSpPr>
        <p:spPr/>
        <p:txBody>
          <a:bodyPr/>
          <a:lstStyle/>
          <a:p>
            <a:r>
              <a:rPr lang="zh-CN" altLang="en-US"/>
              <a:t>动态规划子问题</a:t>
            </a:r>
          </a:p>
        </p:txBody>
      </p:sp>
      <p:sp>
        <p:nvSpPr>
          <p:cNvPr id="4" name="Oval 3">
            <a:extLst>
              <a:ext uri="{FF2B5EF4-FFF2-40B4-BE49-F238E27FC236}">
                <a16:creationId xmlns:a16="http://schemas.microsoft.com/office/drawing/2014/main" id="{7DDDA2BF-EFED-DB40-8609-32CF474B0381}"/>
              </a:ext>
            </a:extLst>
          </p:cNvPr>
          <p:cNvSpPr/>
          <p:nvPr/>
        </p:nvSpPr>
        <p:spPr>
          <a:xfrm>
            <a:off x="4570661" y="1558927"/>
            <a:ext cx="2801939"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Big problem</a:t>
            </a:r>
          </a:p>
        </p:txBody>
      </p:sp>
      <p:sp>
        <p:nvSpPr>
          <p:cNvPr id="5" name="Oval 4">
            <a:extLst>
              <a:ext uri="{FF2B5EF4-FFF2-40B4-BE49-F238E27FC236}">
                <a16:creationId xmlns:a16="http://schemas.microsoft.com/office/drawing/2014/main" id="{D415E0F9-B958-984A-AEA1-8B0F13A64DFE}"/>
              </a:ext>
            </a:extLst>
          </p:cNvPr>
          <p:cNvSpPr/>
          <p:nvPr/>
        </p:nvSpPr>
        <p:spPr>
          <a:xfrm>
            <a:off x="7372599" y="3000378"/>
            <a:ext cx="209232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sp>
        <p:nvSpPr>
          <p:cNvPr id="6" name="Oval 5">
            <a:extLst>
              <a:ext uri="{FF2B5EF4-FFF2-40B4-BE49-F238E27FC236}">
                <a16:creationId xmlns:a16="http://schemas.microsoft.com/office/drawing/2014/main" id="{5125940C-4F1E-1D44-ACE4-787759538602}"/>
              </a:ext>
            </a:extLst>
          </p:cNvPr>
          <p:cNvSpPr/>
          <p:nvPr/>
        </p:nvSpPr>
        <p:spPr>
          <a:xfrm>
            <a:off x="2608511" y="3027364"/>
            <a:ext cx="2092325"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sp>
        <p:nvSpPr>
          <p:cNvPr id="7" name="Oval 6">
            <a:extLst>
              <a:ext uri="{FF2B5EF4-FFF2-40B4-BE49-F238E27FC236}">
                <a16:creationId xmlns:a16="http://schemas.microsoft.com/office/drawing/2014/main" id="{718FA5EA-FAA5-8C48-A8D4-9DC5225D51E3}"/>
              </a:ext>
            </a:extLst>
          </p:cNvPr>
          <p:cNvSpPr/>
          <p:nvPr/>
        </p:nvSpPr>
        <p:spPr>
          <a:xfrm>
            <a:off x="8644186" y="4733927"/>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8" name="Oval 7">
            <a:extLst>
              <a:ext uri="{FF2B5EF4-FFF2-40B4-BE49-F238E27FC236}">
                <a16:creationId xmlns:a16="http://schemas.microsoft.com/office/drawing/2014/main" id="{2E1283D0-A5E7-4542-A1E1-0D57AFC90C66}"/>
              </a:ext>
            </a:extLst>
          </p:cNvPr>
          <p:cNvSpPr/>
          <p:nvPr/>
        </p:nvSpPr>
        <p:spPr>
          <a:xfrm>
            <a:off x="6602661" y="4767263"/>
            <a:ext cx="1539875"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10" name="Oval 9">
            <a:extLst>
              <a:ext uri="{FF2B5EF4-FFF2-40B4-BE49-F238E27FC236}">
                <a16:creationId xmlns:a16="http://schemas.microsoft.com/office/drawing/2014/main" id="{C578AE08-3241-9A43-920A-FA5A0693B98A}"/>
              </a:ext>
            </a:extLst>
          </p:cNvPr>
          <p:cNvSpPr/>
          <p:nvPr/>
        </p:nvSpPr>
        <p:spPr>
          <a:xfrm>
            <a:off x="4067424" y="4765677"/>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11" name="Oval 10">
            <a:extLst>
              <a:ext uri="{FF2B5EF4-FFF2-40B4-BE49-F238E27FC236}">
                <a16:creationId xmlns:a16="http://schemas.microsoft.com/office/drawing/2014/main" id="{FF41F78F-8D16-324E-8B74-0F269C50A8BD}"/>
              </a:ext>
            </a:extLst>
          </p:cNvPr>
          <p:cNvSpPr/>
          <p:nvPr/>
        </p:nvSpPr>
        <p:spPr>
          <a:xfrm>
            <a:off x="1838574" y="4765677"/>
            <a:ext cx="153987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cxnSp>
        <p:nvCxnSpPr>
          <p:cNvPr id="13" name="Straight Connector 12">
            <a:extLst>
              <a:ext uri="{FF2B5EF4-FFF2-40B4-BE49-F238E27FC236}">
                <a16:creationId xmlns:a16="http://schemas.microsoft.com/office/drawing/2014/main" id="{B6F51AA9-D188-F44B-A82E-C0F7F4A7C4C2}"/>
              </a:ext>
            </a:extLst>
          </p:cNvPr>
          <p:cNvCxnSpPr>
            <a:stCxn id="4" idx="4"/>
            <a:endCxn id="5" idx="0"/>
          </p:cNvCxnSpPr>
          <p:nvPr/>
        </p:nvCxnSpPr>
        <p:spPr>
          <a:xfrm>
            <a:off x="5972424" y="2414588"/>
            <a:ext cx="2446337" cy="58420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5EDB08-2C8A-D74A-A0D9-EEC7FBEBBFD8}"/>
              </a:ext>
            </a:extLst>
          </p:cNvPr>
          <p:cNvCxnSpPr>
            <a:stCxn id="4" idx="4"/>
            <a:endCxn id="6" idx="0"/>
          </p:cNvCxnSpPr>
          <p:nvPr/>
        </p:nvCxnSpPr>
        <p:spPr>
          <a:xfrm flipH="1">
            <a:off x="3654673" y="2427290"/>
            <a:ext cx="2317750" cy="600075"/>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DB6B86-A4EE-1D40-8C82-E43DAC68CE77}"/>
              </a:ext>
            </a:extLst>
          </p:cNvPr>
          <p:cNvCxnSpPr>
            <a:stCxn id="5" idx="4"/>
            <a:endCxn id="8" idx="0"/>
          </p:cNvCxnSpPr>
          <p:nvPr/>
        </p:nvCxnSpPr>
        <p:spPr>
          <a:xfrm flipH="1">
            <a:off x="7372598" y="3856039"/>
            <a:ext cx="1046162" cy="911225"/>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4FF262-A6C4-DB42-9704-1532822532C1}"/>
              </a:ext>
            </a:extLst>
          </p:cNvPr>
          <p:cNvCxnSpPr>
            <a:stCxn id="5" idx="4"/>
            <a:endCxn id="7" idx="0"/>
          </p:cNvCxnSpPr>
          <p:nvPr/>
        </p:nvCxnSpPr>
        <p:spPr>
          <a:xfrm>
            <a:off x="8418762" y="3856040"/>
            <a:ext cx="995363" cy="877887"/>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F0401C-7A82-ED40-9624-1D9D6E538DE2}"/>
              </a:ext>
            </a:extLst>
          </p:cNvPr>
          <p:cNvCxnSpPr>
            <a:stCxn id="6" idx="4"/>
            <a:endCxn id="8" idx="0"/>
          </p:cNvCxnSpPr>
          <p:nvPr/>
        </p:nvCxnSpPr>
        <p:spPr>
          <a:xfrm>
            <a:off x="3654675" y="3883026"/>
            <a:ext cx="3717925" cy="884238"/>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C0ACE9-5DEB-3743-A171-E230B4FD8A81}"/>
              </a:ext>
            </a:extLst>
          </p:cNvPr>
          <p:cNvCxnSpPr>
            <a:stCxn id="6" idx="4"/>
            <a:endCxn id="10" idx="0"/>
          </p:cNvCxnSpPr>
          <p:nvPr/>
        </p:nvCxnSpPr>
        <p:spPr>
          <a:xfrm>
            <a:off x="3654676" y="3883025"/>
            <a:ext cx="1184275" cy="88265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07D741-1427-2946-A868-D3D024D09F0F}"/>
              </a:ext>
            </a:extLst>
          </p:cNvPr>
          <p:cNvCxnSpPr>
            <a:stCxn id="6" idx="4"/>
            <a:endCxn id="11" idx="0"/>
          </p:cNvCxnSpPr>
          <p:nvPr/>
        </p:nvCxnSpPr>
        <p:spPr>
          <a:xfrm flipH="1">
            <a:off x="2608512" y="3883025"/>
            <a:ext cx="1046163" cy="88265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1AFA7AF-3F4A-AF4D-B7AB-6217C87E05DB}"/>
              </a:ext>
            </a:extLst>
          </p:cNvPr>
          <p:cNvSpPr/>
          <p:nvPr/>
        </p:nvSpPr>
        <p:spPr>
          <a:xfrm>
            <a:off x="4913562" y="3054352"/>
            <a:ext cx="209232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cxnSp>
        <p:nvCxnSpPr>
          <p:cNvPr id="24" name="Straight Connector 23">
            <a:extLst>
              <a:ext uri="{FF2B5EF4-FFF2-40B4-BE49-F238E27FC236}">
                <a16:creationId xmlns:a16="http://schemas.microsoft.com/office/drawing/2014/main" id="{702C62A9-E038-F14B-8312-61630B44D5D5}"/>
              </a:ext>
            </a:extLst>
          </p:cNvPr>
          <p:cNvCxnSpPr>
            <a:stCxn id="21" idx="4"/>
            <a:endCxn id="7" idx="0"/>
          </p:cNvCxnSpPr>
          <p:nvPr/>
        </p:nvCxnSpPr>
        <p:spPr>
          <a:xfrm>
            <a:off x="5959723" y="3910013"/>
            <a:ext cx="3454400" cy="82391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C8E438-F438-8D4B-AAA9-B9A4782A9822}"/>
              </a:ext>
            </a:extLst>
          </p:cNvPr>
          <p:cNvCxnSpPr>
            <a:stCxn id="4" idx="4"/>
            <a:endCxn id="21" idx="0"/>
          </p:cNvCxnSpPr>
          <p:nvPr/>
        </p:nvCxnSpPr>
        <p:spPr>
          <a:xfrm flipH="1">
            <a:off x="5959724" y="2414589"/>
            <a:ext cx="12700" cy="638175"/>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3B308B-59CD-D249-BA55-A8EB551E9C58}"/>
              </a:ext>
            </a:extLst>
          </p:cNvPr>
          <p:cNvCxnSpPr>
            <a:stCxn id="21" idx="4"/>
            <a:endCxn id="11" idx="0"/>
          </p:cNvCxnSpPr>
          <p:nvPr/>
        </p:nvCxnSpPr>
        <p:spPr>
          <a:xfrm flipH="1">
            <a:off x="2608511" y="3910013"/>
            <a:ext cx="3351213" cy="85566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B7CEB0-42B5-8B4C-A5CB-57A3003C9B98}"/>
              </a:ext>
            </a:extLst>
          </p:cNvPr>
          <p:cNvCxnSpPr>
            <a:stCxn id="21" idx="4"/>
            <a:endCxn id="10" idx="0"/>
          </p:cNvCxnSpPr>
          <p:nvPr/>
        </p:nvCxnSpPr>
        <p:spPr>
          <a:xfrm flipH="1">
            <a:off x="4837361" y="3910013"/>
            <a:ext cx="1122363" cy="85566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C736181-3AC0-6D48-B812-72A238A902AD}"/>
              </a:ext>
            </a:extLst>
          </p:cNvPr>
          <p:cNvCxnSpPr>
            <a:stCxn id="21" idx="4"/>
            <a:endCxn id="8" idx="0"/>
          </p:cNvCxnSpPr>
          <p:nvPr/>
        </p:nvCxnSpPr>
        <p:spPr>
          <a:xfrm>
            <a:off x="5959725" y="3910013"/>
            <a:ext cx="1412875" cy="857250"/>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AC3EAC-04CF-8046-8339-ED882A9ADC0E}"/>
              </a:ext>
            </a:extLst>
          </p:cNvPr>
          <p:cNvSpPr txBox="1"/>
          <p:nvPr/>
        </p:nvSpPr>
        <p:spPr>
          <a:xfrm>
            <a:off x="47678" y="1266816"/>
            <a:ext cx="2592288" cy="3416320"/>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动态规划</a:t>
            </a:r>
            <a:r>
              <a:rPr lang="zh-CN" altLang="en-CN" b="1" dirty="0">
                <a:solidFill>
                  <a:srgbClr val="FF0000"/>
                </a:solidFill>
                <a:latin typeface="SimSun" panose="02010600030101010101" pitchFamily="2" charset="-122"/>
                <a:ea typeface="SimSun" panose="02010600030101010101" pitchFamily="2" charset="-122"/>
              </a:rPr>
              <a:t>一般</a:t>
            </a:r>
            <a:r>
              <a:rPr lang="zh-CN" altLang="en-US" b="1" dirty="0">
                <a:solidFill>
                  <a:srgbClr val="FF0000"/>
                </a:solidFill>
                <a:latin typeface="SimSun" panose="02010600030101010101" pitchFamily="2" charset="-122"/>
                <a:ea typeface="SimSun" panose="02010600030101010101" pitchFamily="2" charset="-122"/>
              </a:rPr>
              <a:t>采用基于表格的</a:t>
            </a:r>
            <a:r>
              <a:rPr lang="zh-CN" altLang="en-US" b="1" dirty="0">
                <a:solidFill>
                  <a:srgbClr val="0033CC"/>
                </a:solidFill>
                <a:latin typeface="SimSun" panose="02010600030101010101" pitchFamily="2" charset="-122"/>
                <a:ea typeface="SimSun" panose="02010600030101010101" pitchFamily="2" charset="-122"/>
              </a:rPr>
              <a:t>自底向上</a:t>
            </a:r>
            <a:r>
              <a:rPr lang="zh-CN" altLang="en-US" b="1" dirty="0">
                <a:solidFill>
                  <a:srgbClr val="FF0000"/>
                </a:solidFill>
                <a:latin typeface="SimSun" panose="02010600030101010101" pitchFamily="2" charset="-122"/>
                <a:ea typeface="SimSun" panose="02010600030101010101" pitchFamily="2" charset="-122"/>
              </a:rPr>
              <a:t>的计算方式。每次通过遍历所有可能选择来得到最优选择。</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动态规划每次做出选择前，需先求解子问题，然后根据子问题的解做出最优选择，因此需要先求解较小的子问题，然后是较大的子问题，即自底向上。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itle 1">
            <a:extLst>
              <a:ext uri="{FF2B5EF4-FFF2-40B4-BE49-F238E27FC236}">
                <a16:creationId xmlns:a16="http://schemas.microsoft.com/office/drawing/2014/main" id="{F6F49704-1C9E-864F-A44F-3450DB5FA22D}"/>
              </a:ext>
            </a:extLst>
          </p:cNvPr>
          <p:cNvSpPr>
            <a:spLocks noGrp="1" noChangeArrowheads="1"/>
          </p:cNvSpPr>
          <p:nvPr>
            <p:ph type="title"/>
          </p:nvPr>
        </p:nvSpPr>
        <p:spPr/>
        <p:txBody>
          <a:bodyPr/>
          <a:lstStyle/>
          <a:p>
            <a:r>
              <a:rPr lang="zh-CN" altLang="en-US"/>
              <a:t>贪心算法子问题</a:t>
            </a:r>
          </a:p>
        </p:txBody>
      </p:sp>
      <p:sp>
        <p:nvSpPr>
          <p:cNvPr id="4" name="Oval 3">
            <a:extLst>
              <a:ext uri="{FF2B5EF4-FFF2-40B4-BE49-F238E27FC236}">
                <a16:creationId xmlns:a16="http://schemas.microsoft.com/office/drawing/2014/main" id="{39A27F03-3BF2-7B4A-9BCC-4A545B5C941F}"/>
              </a:ext>
            </a:extLst>
          </p:cNvPr>
          <p:cNvSpPr/>
          <p:nvPr/>
        </p:nvSpPr>
        <p:spPr>
          <a:xfrm>
            <a:off x="895028" y="1398058"/>
            <a:ext cx="2801937"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Big problem</a:t>
            </a:r>
          </a:p>
        </p:txBody>
      </p:sp>
      <p:sp>
        <p:nvSpPr>
          <p:cNvPr id="10" name="Oval 9">
            <a:extLst>
              <a:ext uri="{FF2B5EF4-FFF2-40B4-BE49-F238E27FC236}">
                <a16:creationId xmlns:a16="http://schemas.microsoft.com/office/drawing/2014/main" id="{2B2B1F19-EAEA-BB4E-BDCF-BB0CAAD6FB79}"/>
              </a:ext>
            </a:extLst>
          </p:cNvPr>
          <p:cNvSpPr/>
          <p:nvPr/>
        </p:nvSpPr>
        <p:spPr>
          <a:xfrm>
            <a:off x="1514154" y="4469869"/>
            <a:ext cx="1539875" cy="8556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sub-sub-problem</a:t>
            </a:r>
          </a:p>
        </p:txBody>
      </p:sp>
      <p:sp>
        <p:nvSpPr>
          <p:cNvPr id="21" name="Oval 20">
            <a:extLst>
              <a:ext uri="{FF2B5EF4-FFF2-40B4-BE49-F238E27FC236}">
                <a16:creationId xmlns:a16="http://schemas.microsoft.com/office/drawing/2014/main" id="{7AC2CB0E-CEBD-6948-B460-5427E67AD07A}"/>
              </a:ext>
            </a:extLst>
          </p:cNvPr>
          <p:cNvSpPr/>
          <p:nvPr/>
        </p:nvSpPr>
        <p:spPr>
          <a:xfrm>
            <a:off x="1237929" y="2893483"/>
            <a:ext cx="2092325" cy="855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noProof="1"/>
              <a:t>sub-problem</a:t>
            </a:r>
          </a:p>
        </p:txBody>
      </p:sp>
      <p:cxnSp>
        <p:nvCxnSpPr>
          <p:cNvPr id="30" name="Straight Connector 29">
            <a:extLst>
              <a:ext uri="{FF2B5EF4-FFF2-40B4-BE49-F238E27FC236}">
                <a16:creationId xmlns:a16="http://schemas.microsoft.com/office/drawing/2014/main" id="{3A40433A-AC34-4F40-8A14-A1BF13092CAC}"/>
              </a:ext>
            </a:extLst>
          </p:cNvPr>
          <p:cNvCxnSpPr>
            <a:stCxn id="4" idx="4"/>
            <a:endCxn id="21" idx="0"/>
          </p:cNvCxnSpPr>
          <p:nvPr/>
        </p:nvCxnSpPr>
        <p:spPr>
          <a:xfrm flipH="1">
            <a:off x="2284090" y="2253720"/>
            <a:ext cx="12700" cy="639762"/>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2C3E56-468F-7C4E-89EC-AB0A641E1A1B}"/>
              </a:ext>
            </a:extLst>
          </p:cNvPr>
          <p:cNvCxnSpPr>
            <a:stCxn id="21" idx="4"/>
            <a:endCxn id="10" idx="0"/>
          </p:cNvCxnSpPr>
          <p:nvPr/>
        </p:nvCxnSpPr>
        <p:spPr>
          <a:xfrm>
            <a:off x="2284089" y="3749145"/>
            <a:ext cx="0" cy="720725"/>
          </a:xfrm>
          <a:prstGeom prst="line">
            <a:avLst/>
          </a:prstGeom>
          <a:ln w="349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37575" name="TextBox 14">
            <a:extLst>
              <a:ext uri="{FF2B5EF4-FFF2-40B4-BE49-F238E27FC236}">
                <a16:creationId xmlns:a16="http://schemas.microsoft.com/office/drawing/2014/main" id="{872734D4-D167-A04B-8CF4-F88E36A16901}"/>
              </a:ext>
            </a:extLst>
          </p:cNvPr>
          <p:cNvSpPr txBox="1">
            <a:spLocks noChangeArrowheads="1"/>
          </p:cNvSpPr>
          <p:nvPr/>
        </p:nvSpPr>
        <p:spPr bwMode="auto">
          <a:xfrm>
            <a:off x="3919364" y="1519108"/>
            <a:ext cx="599593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2857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buFont typeface="Arial" panose="020B0604020202020204" pitchFamily="34" charset="0"/>
              <a:buChar char="•"/>
            </a:pPr>
            <a:r>
              <a:rPr lang="en-US" altLang="zh-CN" sz="2400" dirty="0" err="1"/>
              <a:t>不仅需要满足优化子结构</a:t>
            </a:r>
            <a:endParaRPr lang="en-US" altLang="zh-CN" sz="2400" dirty="0"/>
          </a:p>
          <a:p>
            <a:pPr lvl="1" eaLnBrk="1" hangingPunct="1">
              <a:buFont typeface="Arial" panose="020B0604020202020204" pitchFamily="34" charset="0"/>
              <a:buChar char="•"/>
            </a:pPr>
            <a:endParaRPr lang="en-US" altLang="zh-CN" sz="2000" dirty="0">
              <a:solidFill>
                <a:schemeClr val="accent1"/>
              </a:solidFill>
            </a:endParaRPr>
          </a:p>
          <a:p>
            <a:pPr eaLnBrk="1" hangingPunct="1">
              <a:buFont typeface="Arial" panose="020B0604020202020204" pitchFamily="34" charset="0"/>
              <a:buChar char="•"/>
            </a:pPr>
            <a:r>
              <a:rPr lang="zh-CN" altLang="en-US" sz="2400" dirty="0"/>
              <a:t>同时一般每个大问题只依赖于一个子问题</a:t>
            </a:r>
            <a:endParaRPr lang="en-US" altLang="zh-CN" sz="1600" dirty="0"/>
          </a:p>
        </p:txBody>
      </p:sp>
      <p:sp>
        <p:nvSpPr>
          <p:cNvPr id="9" name="TextBox 8">
            <a:extLst>
              <a:ext uri="{FF2B5EF4-FFF2-40B4-BE49-F238E27FC236}">
                <a16:creationId xmlns:a16="http://schemas.microsoft.com/office/drawing/2014/main" id="{F9C3DD74-424A-7E4A-8EAF-ABF985597BB9}"/>
              </a:ext>
            </a:extLst>
          </p:cNvPr>
          <p:cNvSpPr txBox="1"/>
          <p:nvPr/>
        </p:nvSpPr>
        <p:spPr>
          <a:xfrm>
            <a:off x="4639444" y="2853075"/>
            <a:ext cx="4178097" cy="2031325"/>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贪心算法通常采用</a:t>
            </a:r>
            <a:r>
              <a:rPr lang="zh-CN" altLang="en-US" b="1" dirty="0">
                <a:solidFill>
                  <a:srgbClr val="0033CC"/>
                </a:solidFill>
                <a:latin typeface="SimSun" panose="02010600030101010101" pitchFamily="2" charset="-122"/>
                <a:ea typeface="SimSun" panose="02010600030101010101" pitchFamily="2" charset="-122"/>
              </a:rPr>
              <a:t>自顶向下</a:t>
            </a:r>
            <a:r>
              <a:rPr lang="zh-CN" altLang="en-US" b="1" dirty="0">
                <a:solidFill>
                  <a:srgbClr val="FF0000"/>
                </a:solidFill>
                <a:latin typeface="SimSun" panose="02010600030101010101" pitchFamily="2" charset="-122"/>
                <a:ea typeface="SimSun" panose="02010600030101010101" pitchFamily="2" charset="-122"/>
              </a:rPr>
              <a:t>的设计，每次做出在当时看起来的最佳选择，即贪心选择，然后求解剩下的子问题。</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与动态规划不同，贪心算法不需要先求解子问题，即可做出贪心选择，因此采用自顶向下的计算方式，使得问题规模逐渐变小。</a:t>
            </a:r>
          </a:p>
        </p:txBody>
      </p:sp>
      <p:sp>
        <p:nvSpPr>
          <p:cNvPr id="11" name="TextBox 10">
            <a:extLst>
              <a:ext uri="{FF2B5EF4-FFF2-40B4-BE49-F238E27FC236}">
                <a16:creationId xmlns:a16="http://schemas.microsoft.com/office/drawing/2014/main" id="{377BFD17-76FE-614D-AD66-057955334088}"/>
              </a:ext>
            </a:extLst>
          </p:cNvPr>
          <p:cNvSpPr txBox="1"/>
          <p:nvPr/>
        </p:nvSpPr>
        <p:spPr>
          <a:xfrm>
            <a:off x="715008" y="5496388"/>
            <a:ext cx="7848871" cy="1200329"/>
          </a:xfrm>
          <a:prstGeom prst="rect">
            <a:avLst/>
          </a:prstGeom>
          <a:solidFill>
            <a:schemeClr val="bg1"/>
          </a:solidFill>
          <a:ln w="19050">
            <a:solidFill>
              <a:srgbClr val="00B050"/>
            </a:solidFill>
          </a:ln>
        </p:spPr>
        <p:txBody>
          <a:bodyPr wrap="square" rtlCol="0">
            <a:spAutoFit/>
          </a:bodyPr>
          <a:lstStyle/>
          <a:p>
            <a:pPr algn="just"/>
            <a:r>
              <a:rPr lang="zh-CN" altLang="en-US" sz="2400" b="1" dirty="0">
                <a:solidFill>
                  <a:srgbClr val="0099FF"/>
                </a:solidFill>
                <a:latin typeface="Microsoft YaHei" panose="020B0503020204020204" pitchFamily="34" charset="-122"/>
                <a:ea typeface="Microsoft YaHei" panose="020B0503020204020204" pitchFamily="34" charset="-122"/>
              </a:rPr>
              <a:t>贪心算法的本质：</a:t>
            </a:r>
            <a:endParaRPr lang="en-US" altLang="zh-CN" sz="2400" b="1" dirty="0">
              <a:solidFill>
                <a:srgbClr val="0099FF"/>
              </a:solidFill>
              <a:latin typeface="Microsoft YaHei" panose="020B0503020204020204" pitchFamily="34" charset="-122"/>
              <a:ea typeface="Microsoft YaHei" panose="020B0503020204020204" pitchFamily="34" charset="-122"/>
            </a:endParaRPr>
          </a:p>
          <a:p>
            <a:pPr algn="just"/>
            <a:r>
              <a:rPr lang="zh-CN" altLang="en-US" sz="2400" b="1" dirty="0">
                <a:solidFill>
                  <a:srgbClr val="0099FF"/>
                </a:solidFill>
                <a:latin typeface="Microsoft YaHei" panose="020B0503020204020204" pitchFamily="34" charset="-122"/>
                <a:ea typeface="Microsoft YaHei" panose="020B0503020204020204" pitchFamily="34" charset="-122"/>
              </a:rPr>
              <a:t>因为满足贪心选择性和优化子结构，所以</a:t>
            </a:r>
            <a:r>
              <a:rPr lang="en-US" altLang="zh-CN" sz="2400" b="1" dirty="0">
                <a:solidFill>
                  <a:srgbClr val="0099FF"/>
                </a:solidFill>
                <a:latin typeface="Microsoft YaHei" panose="020B0503020204020204" pitchFamily="34" charset="-122"/>
                <a:ea typeface="Microsoft YaHei" panose="020B0503020204020204" pitchFamily="34" charset="-122"/>
              </a:rPr>
              <a:t>:</a:t>
            </a:r>
            <a:r>
              <a:rPr lang="zh-CN" altLang="en-US" sz="2400" b="1" dirty="0">
                <a:solidFill>
                  <a:srgbClr val="0099FF"/>
                </a:solidFill>
                <a:latin typeface="Microsoft YaHei" panose="020B0503020204020204" pitchFamily="34" charset="-122"/>
                <a:ea typeface="Microsoft YaHei" panose="020B0503020204020204" pitchFamily="34" charset="-122"/>
              </a:rPr>
              <a:t>子问题的最优解与贪心选择组合即可得到原问题的最优解。</a:t>
            </a:r>
            <a:endParaRPr lang="en-US" altLang="zh-CN" sz="2400" b="1" dirty="0">
              <a:solidFill>
                <a:srgbClr val="0099FF"/>
              </a:solidFill>
              <a:latin typeface="Microsoft YaHei" panose="020B0503020204020204" pitchFamily="34" charset="-122"/>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28625" y="-27384"/>
            <a:ext cx="9258300" cy="1143000"/>
          </a:xfrm>
        </p:spPr>
        <p:txBody>
          <a:bodyPr vert="horz" wrap="square" lIns="91440" tIns="45720" rIns="91440" bIns="45720" anchor="ctr"/>
          <a:lstStyle/>
          <a:p>
            <a:pPr eaLnBrk="1" hangingPunct="1"/>
            <a:r>
              <a:rPr lang="zh-CN" altLang="en-US" kern="1200" dirty="0">
                <a:solidFill>
                  <a:srgbClr val="0070C0"/>
                </a:solidFill>
              </a:rPr>
              <a:t>提纲</a:t>
            </a:r>
          </a:p>
        </p:txBody>
      </p:sp>
      <p:sp>
        <p:nvSpPr>
          <p:cNvPr id="3" name="Content Placeholder 2"/>
          <p:cNvSpPr>
            <a:spLocks noGrp="1"/>
          </p:cNvSpPr>
          <p:nvPr>
            <p:ph idx="4294967295"/>
          </p:nvPr>
        </p:nvSpPr>
        <p:spPr>
          <a:xfrm>
            <a:off x="2479677" y="2060578"/>
            <a:ext cx="5434013" cy="2189163"/>
          </a:xfrm>
        </p:spPr>
        <p:txBody>
          <a:bodyPr vert="horz" wrap="square" lIns="91440" tIns="45720" rIns="91440" bIns="45720" numCol="1" anchor="t" anchorCtr="0" compatLnSpc="1"/>
          <a:lstStyle/>
          <a:p>
            <a:pPr marL="0" indent="0" defTabSz="914477" eaLnBrk="1" hangingPunct="1">
              <a:buNone/>
              <a:defRPr/>
            </a:pPr>
            <a:r>
              <a:rPr lang="en-US" altLang="zh-CN" b="1" dirty="0">
                <a:solidFill>
                  <a:srgbClr val="FF0000"/>
                </a:solidFill>
              </a:rPr>
              <a:t>5.1 </a:t>
            </a:r>
            <a:r>
              <a:rPr lang="zh-CN" altLang="zh-CN" b="1" dirty="0">
                <a:solidFill>
                  <a:srgbClr val="FF0000"/>
                </a:solidFill>
              </a:rPr>
              <a:t>贪心法的基本原理</a:t>
            </a:r>
          </a:p>
          <a:p>
            <a:pPr marL="0" indent="0" defTabSz="914477" eaLnBrk="1" hangingPunct="1">
              <a:buNone/>
              <a:defRPr/>
            </a:pPr>
            <a:r>
              <a:rPr lang="en-US" altLang="zh-CN" dirty="0"/>
              <a:t>5.2 </a:t>
            </a:r>
            <a:r>
              <a:rPr lang="zh-CN" altLang="zh-CN" dirty="0"/>
              <a:t>任务安排问题</a:t>
            </a:r>
          </a:p>
          <a:p>
            <a:pPr marL="0" indent="0" defTabSz="914477" eaLnBrk="1" hangingPunct="1">
              <a:buNone/>
              <a:defRPr/>
            </a:pPr>
            <a:r>
              <a:rPr lang="en-US" altLang="zh-CN" dirty="0"/>
              <a:t>5.3 </a:t>
            </a:r>
            <a:r>
              <a:rPr lang="zh-CN" altLang="zh-CN" dirty="0"/>
              <a:t>哈夫曼编码问题</a:t>
            </a:r>
            <a:endParaRPr lang="en-US" altLang="zh-CN" dirty="0"/>
          </a:p>
          <a:p>
            <a:pPr marL="0" indent="0" defTabSz="914477" eaLnBrk="1" hangingPunct="1">
              <a:buNone/>
              <a:defRPr/>
            </a:pPr>
            <a:r>
              <a:rPr lang="en-US" altLang="zh-CN" dirty="0"/>
              <a:t>5.4 </a:t>
            </a:r>
            <a:r>
              <a:rPr lang="zh-CN" altLang="en-US" dirty="0"/>
              <a:t>最小生成树</a:t>
            </a:r>
            <a:endParaRPr lang="zh-CN" altLang="zh-CN" dirty="0"/>
          </a:p>
          <a:p>
            <a:pPr defTabSz="914477" eaLnBrk="1" hangingPunct="1">
              <a:defRPr/>
            </a:pP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10B8-5CC3-1443-9645-1CABA1B71BD6}"/>
              </a:ext>
            </a:extLst>
          </p:cNvPr>
          <p:cNvSpPr>
            <a:spLocks noGrp="1"/>
          </p:cNvSpPr>
          <p:nvPr>
            <p:ph type="title"/>
          </p:nvPr>
        </p:nvSpPr>
        <p:spPr/>
        <p:txBody>
          <a:bodyPr/>
          <a:lstStyle/>
          <a:p>
            <a:r>
              <a:rPr lang="en-US" dirty="0" err="1"/>
              <a:t>实例</a:t>
            </a:r>
            <a:r>
              <a:rPr lang="zh-CN" altLang="en-US" dirty="0"/>
              <a:t>：</a:t>
            </a:r>
            <a:r>
              <a:rPr lang="en-US" dirty="0" err="1"/>
              <a:t>动态规划</a:t>
            </a:r>
            <a:r>
              <a:rPr lang="zh-CN" altLang="en-US" dirty="0"/>
              <a:t> </a:t>
            </a:r>
            <a:r>
              <a:rPr lang="en-US" dirty="0"/>
              <a:t>vs</a:t>
            </a:r>
            <a:r>
              <a:rPr lang="zh-CN" altLang="en-US" dirty="0"/>
              <a:t> </a:t>
            </a:r>
            <a:r>
              <a:rPr lang="en-US" dirty="0" err="1"/>
              <a:t>贪心算法</a:t>
            </a:r>
            <a:endParaRPr lang="en-CN" dirty="0"/>
          </a:p>
        </p:txBody>
      </p:sp>
      <p:sp>
        <p:nvSpPr>
          <p:cNvPr id="3" name="Content Placeholder 2">
            <a:extLst>
              <a:ext uri="{FF2B5EF4-FFF2-40B4-BE49-F238E27FC236}">
                <a16:creationId xmlns:a16="http://schemas.microsoft.com/office/drawing/2014/main" id="{7AD1D6C8-5373-2F40-A4FC-30B1741534F5}"/>
              </a:ext>
            </a:extLst>
          </p:cNvPr>
          <p:cNvSpPr>
            <a:spLocks noGrp="1"/>
          </p:cNvSpPr>
          <p:nvPr>
            <p:ph idx="1"/>
          </p:nvPr>
        </p:nvSpPr>
        <p:spPr>
          <a:xfrm>
            <a:off x="428625" y="1308904"/>
            <a:ext cx="9539411" cy="4863296"/>
          </a:xfrm>
        </p:spPr>
        <p:txBody>
          <a:bodyPr/>
          <a:lstStyle/>
          <a:p>
            <a:pPr algn="just"/>
            <a:r>
              <a:rPr lang="en-US" altLang="zh-CN" sz="2400" dirty="0">
                <a:latin typeface="Times New Roman" panose="02020603050405020304" pitchFamily="18" charset="0"/>
                <a:cs typeface="Times New Roman" panose="02020603050405020304" pitchFamily="18" charset="0"/>
              </a:rPr>
              <a:t>0-1</a:t>
            </a:r>
            <a:r>
              <a:rPr lang="zh-CN" altLang="en-US" sz="2400" dirty="0">
                <a:latin typeface="Times New Roman" panose="02020603050405020304" pitchFamily="18" charset="0"/>
                <a:cs typeface="Times New Roman" panose="02020603050405020304" pitchFamily="18" charset="0"/>
              </a:rPr>
              <a:t>背包问题： </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个商品，第</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个商品价值</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美元，重</a:t>
            </a:r>
            <a:r>
              <a:rPr lang="en-US" altLang="zh-CN" sz="2400"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磅，</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都是整数。每个商品只能完整装入或者不装入背包，即只能</a:t>
            </a:r>
            <a:r>
              <a:rPr lang="en-US" altLang="zh-CN" sz="2400" dirty="0">
                <a:latin typeface="Times New Roman" panose="02020603050405020304" pitchFamily="18" charset="0"/>
                <a:cs typeface="Times New Roman" panose="02020603050405020304" pitchFamily="18" charset="0"/>
              </a:rPr>
              <a:t>0-1</a:t>
            </a:r>
            <a:r>
              <a:rPr lang="zh-CN" altLang="en-US" sz="2400" dirty="0">
                <a:latin typeface="Times New Roman" panose="02020603050405020304" pitchFamily="18" charset="0"/>
                <a:cs typeface="Times New Roman" panose="02020603050405020304" pitchFamily="18" charset="0"/>
              </a:rPr>
              <a:t>选择。</a:t>
            </a:r>
            <a:endParaRPr lang="en-US" altLang="zh-CN" sz="2400" dirty="0">
              <a:latin typeface="Times New Roman" panose="02020603050405020304" pitchFamily="18" charset="0"/>
              <a:cs typeface="Times New Roman" panose="02020603050405020304" pitchFamily="18" charset="0"/>
            </a:endParaRPr>
          </a:p>
          <a:p>
            <a:pPr algn="just"/>
            <a:r>
              <a:rPr lang="zh-CN" altLang="en-US" sz="2400" dirty="0">
                <a:latin typeface="Times New Roman" panose="02020603050405020304" pitchFamily="18" charset="0"/>
                <a:cs typeface="Times New Roman" panose="02020603050405020304" pitchFamily="18" charset="0"/>
              </a:rPr>
              <a:t>分数背包问题：对每个商品，可以装入一部分（分数）。</a:t>
            </a:r>
            <a:endParaRPr lang="en-C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A3BBEB-AE80-1F46-8CB4-338E4D7B11F9}"/>
              </a:ext>
            </a:extLst>
          </p:cNvPr>
          <p:cNvPicPr>
            <a:picLocks noChangeAspect="1"/>
          </p:cNvPicPr>
          <p:nvPr/>
        </p:nvPicPr>
        <p:blipFill>
          <a:blip r:embed="rId2"/>
          <a:stretch>
            <a:fillRect/>
          </a:stretch>
        </p:blipFill>
        <p:spPr>
          <a:xfrm>
            <a:off x="428625" y="2492896"/>
            <a:ext cx="9467403" cy="3061371"/>
          </a:xfrm>
          <a:prstGeom prst="rect">
            <a:avLst/>
          </a:prstGeom>
        </p:spPr>
      </p:pic>
      <p:sp>
        <p:nvSpPr>
          <p:cNvPr id="5" name="TextBox 4">
            <a:extLst>
              <a:ext uri="{FF2B5EF4-FFF2-40B4-BE49-F238E27FC236}">
                <a16:creationId xmlns:a16="http://schemas.microsoft.com/office/drawing/2014/main" id="{4209ADE0-E12A-784D-8BDD-85D702588EBE}"/>
              </a:ext>
            </a:extLst>
          </p:cNvPr>
          <p:cNvSpPr txBox="1"/>
          <p:nvPr/>
        </p:nvSpPr>
        <p:spPr>
          <a:xfrm>
            <a:off x="5575550" y="5544390"/>
            <a:ext cx="979755" cy="369332"/>
          </a:xfrm>
          <a:prstGeom prst="rect">
            <a:avLst/>
          </a:prstGeom>
          <a:noFill/>
        </p:spPr>
        <p:txBody>
          <a:bodyPr wrap="none" rtlCol="0">
            <a:spAutoFit/>
          </a:bodyPr>
          <a:lstStyle/>
          <a:p>
            <a:r>
              <a:rPr lang="en-US" altLang="zh-CN" dirty="0"/>
              <a:t>0-1</a:t>
            </a:r>
            <a:r>
              <a:rPr lang="zh-CN" altLang="en-US" dirty="0"/>
              <a:t>背包</a:t>
            </a:r>
            <a:endParaRPr lang="en-CN" dirty="0"/>
          </a:p>
        </p:txBody>
      </p:sp>
      <p:sp>
        <p:nvSpPr>
          <p:cNvPr id="7" name="TextBox 6">
            <a:extLst>
              <a:ext uri="{FF2B5EF4-FFF2-40B4-BE49-F238E27FC236}">
                <a16:creationId xmlns:a16="http://schemas.microsoft.com/office/drawing/2014/main" id="{DF415ADC-C16C-1340-8978-721DB5F6D9AE}"/>
              </a:ext>
            </a:extLst>
          </p:cNvPr>
          <p:cNvSpPr txBox="1"/>
          <p:nvPr/>
        </p:nvSpPr>
        <p:spPr>
          <a:xfrm>
            <a:off x="8671892" y="5488963"/>
            <a:ext cx="1107996" cy="369332"/>
          </a:xfrm>
          <a:prstGeom prst="rect">
            <a:avLst/>
          </a:prstGeom>
          <a:noFill/>
        </p:spPr>
        <p:txBody>
          <a:bodyPr wrap="none" rtlCol="0">
            <a:spAutoFit/>
          </a:bodyPr>
          <a:lstStyle/>
          <a:p>
            <a:r>
              <a:rPr lang="zh-CN" altLang="en-US" dirty="0"/>
              <a:t>分数背包</a:t>
            </a:r>
            <a:endParaRPr lang="en-CN" dirty="0"/>
          </a:p>
        </p:txBody>
      </p:sp>
      <p:sp>
        <p:nvSpPr>
          <p:cNvPr id="8" name="TextBox 7">
            <a:extLst>
              <a:ext uri="{FF2B5EF4-FFF2-40B4-BE49-F238E27FC236}">
                <a16:creationId xmlns:a16="http://schemas.microsoft.com/office/drawing/2014/main" id="{742C3497-D6E7-1E4E-BFBF-43143A6D7AF4}"/>
              </a:ext>
            </a:extLst>
          </p:cNvPr>
          <p:cNvSpPr txBox="1"/>
          <p:nvPr/>
        </p:nvSpPr>
        <p:spPr>
          <a:xfrm>
            <a:off x="428625" y="5465799"/>
            <a:ext cx="4354836" cy="1200329"/>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贪心算法可以解决分数背包问题，贪心选择：首先装入每磅价值最高（</a:t>
            </a:r>
            <a:r>
              <a:rPr lang="en-US" altLang="zh-CN" b="1" dirty="0">
                <a:solidFill>
                  <a:srgbClr val="FF0000"/>
                </a:solidFill>
                <a:latin typeface="SimSun" panose="02010600030101010101" pitchFamily="2" charset="-122"/>
                <a:ea typeface="SimSun" panose="02010600030101010101" pitchFamily="2" charset="-122"/>
              </a:rPr>
              <a:t>v</a:t>
            </a:r>
            <a:r>
              <a:rPr lang="en-US" altLang="zh-CN" b="1" baseline="-25000" dirty="0">
                <a:solidFill>
                  <a:srgbClr val="FF0000"/>
                </a:solidFill>
                <a:latin typeface="SimSun" panose="02010600030101010101" pitchFamily="2" charset="-122"/>
                <a:ea typeface="SimSun" panose="02010600030101010101" pitchFamily="2" charset="-122"/>
              </a:rPr>
              <a:t>i</a:t>
            </a:r>
            <a:r>
              <a:rPr lang="en-US" altLang="zh-CN" b="1" dirty="0">
                <a:solidFill>
                  <a:srgbClr val="FF0000"/>
                </a:solidFill>
                <a:latin typeface="SimSun" panose="02010600030101010101" pitchFamily="2" charset="-122"/>
                <a:ea typeface="SimSun" panose="02010600030101010101" pitchFamily="2" charset="-122"/>
              </a:rPr>
              <a:t>/</a:t>
            </a:r>
            <a:r>
              <a:rPr lang="en-US" altLang="zh-CN" b="1" dirty="0" err="1">
                <a:solidFill>
                  <a:srgbClr val="FF0000"/>
                </a:solidFill>
                <a:latin typeface="SimSun" panose="02010600030101010101" pitchFamily="2" charset="-122"/>
                <a:ea typeface="SimSun" panose="02010600030101010101" pitchFamily="2" charset="-122"/>
              </a:rPr>
              <a:t>w</a:t>
            </a:r>
            <a:r>
              <a:rPr lang="en-US" altLang="zh-CN" b="1" baseline="-25000" dirty="0" err="1">
                <a:solidFill>
                  <a:srgbClr val="FF0000"/>
                </a:solidFill>
                <a:latin typeface="SimSun" panose="02010600030101010101" pitchFamily="2" charset="-122"/>
                <a:ea typeface="SimSun" panose="02010600030101010101" pitchFamily="2" charset="-122"/>
              </a:rPr>
              <a:t>i</a:t>
            </a:r>
            <a:r>
              <a:rPr lang="zh-CN" altLang="en-US" b="1" dirty="0">
                <a:solidFill>
                  <a:srgbClr val="FF0000"/>
                </a:solidFill>
                <a:latin typeface="SimSun" panose="02010600030101010101" pitchFamily="2" charset="-122"/>
                <a:ea typeface="SimSun" panose="02010600030101010101" pitchFamily="2" charset="-122"/>
              </a:rPr>
              <a:t>）的商品。</a:t>
            </a:r>
            <a:endParaRPr lang="en-US" altLang="zh-CN" b="1" dirty="0">
              <a:solidFill>
                <a:srgbClr val="FF0000"/>
              </a:solidFill>
              <a:latin typeface="SimSun" panose="02010600030101010101" pitchFamily="2" charset="-122"/>
              <a:ea typeface="SimSun" panose="02010600030101010101" pitchFamily="2" charset="-122"/>
            </a:endParaRPr>
          </a:p>
          <a:p>
            <a:r>
              <a:rPr lang="zh-CN" altLang="en-US" b="1" dirty="0">
                <a:solidFill>
                  <a:srgbClr val="FF0000"/>
                </a:solidFill>
                <a:latin typeface="SimSun" panose="02010600030101010101" pitchFamily="2" charset="-122"/>
                <a:ea typeface="SimSun" panose="02010600030101010101" pitchFamily="2" charset="-122"/>
              </a:rPr>
              <a:t>但是贪心不能解决</a:t>
            </a:r>
            <a:r>
              <a:rPr lang="en-US" altLang="zh-CN" b="1" dirty="0">
                <a:solidFill>
                  <a:srgbClr val="FF0000"/>
                </a:solidFill>
                <a:latin typeface="SimSun" panose="02010600030101010101" pitchFamily="2" charset="-122"/>
                <a:ea typeface="SimSun" panose="02010600030101010101" pitchFamily="2" charset="-122"/>
              </a:rPr>
              <a:t>0-1</a:t>
            </a:r>
            <a:r>
              <a:rPr lang="zh-CN" altLang="en-US" b="1" dirty="0">
                <a:solidFill>
                  <a:srgbClr val="FF0000"/>
                </a:solidFill>
                <a:latin typeface="SimSun" panose="02010600030101010101" pitchFamily="2" charset="-122"/>
                <a:ea typeface="SimSun" panose="02010600030101010101" pitchFamily="2" charset="-122"/>
              </a:rPr>
              <a:t>背包问题。为什么？</a:t>
            </a:r>
          </a:p>
        </p:txBody>
      </p:sp>
    </p:spTree>
    <p:extLst>
      <p:ext uri="{BB962C8B-B14F-4D97-AF65-F5344CB8AC3E}">
        <p14:creationId xmlns:p14="http://schemas.microsoft.com/office/powerpoint/2010/main" val="380971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79677" y="2060578"/>
            <a:ext cx="5434013" cy="2189163"/>
          </a:xfrm>
        </p:spPr>
        <p:txBody>
          <a:bodyPr vert="horz" wrap="square" lIns="91440" tIns="45720" rIns="91440" bIns="45720" numCol="1" anchor="t" anchorCtr="0" compatLnSpc="1"/>
          <a:lstStyle/>
          <a:p>
            <a:pPr marL="0" indent="0" defTabSz="914477" eaLnBrk="1" hangingPunct="1">
              <a:buNone/>
              <a:defRPr/>
            </a:pPr>
            <a:r>
              <a:rPr lang="en-US" altLang="zh-CN" dirty="0"/>
              <a:t>5.1 </a:t>
            </a:r>
            <a:r>
              <a:rPr lang="zh-CN" altLang="zh-CN" dirty="0"/>
              <a:t>贪心法的基本原理</a:t>
            </a:r>
          </a:p>
          <a:p>
            <a:pPr marL="0" indent="0" defTabSz="914477" eaLnBrk="1" hangingPunct="1">
              <a:buNone/>
              <a:defRPr/>
            </a:pPr>
            <a:r>
              <a:rPr lang="en-US" altLang="zh-CN" dirty="0"/>
              <a:t>5.2 </a:t>
            </a:r>
            <a:r>
              <a:rPr lang="zh-CN" altLang="zh-CN" dirty="0"/>
              <a:t>任务安排问题</a:t>
            </a:r>
          </a:p>
          <a:p>
            <a:pPr marL="0" indent="0" defTabSz="914477" eaLnBrk="1" hangingPunct="1">
              <a:buNone/>
              <a:defRPr/>
            </a:pPr>
            <a:r>
              <a:rPr lang="en-US" altLang="zh-CN" b="1" dirty="0">
                <a:solidFill>
                  <a:srgbClr val="FF3300"/>
                </a:solidFill>
              </a:rPr>
              <a:t>5.3 </a:t>
            </a:r>
            <a:r>
              <a:rPr lang="zh-CN" altLang="zh-CN" b="1" dirty="0">
                <a:solidFill>
                  <a:srgbClr val="FF3300"/>
                </a:solidFill>
              </a:rPr>
              <a:t>哈夫曼编码问题</a:t>
            </a:r>
            <a:endParaRPr lang="en-US" altLang="zh-CN" b="1" dirty="0">
              <a:solidFill>
                <a:srgbClr val="FF3300"/>
              </a:solidFill>
            </a:endParaRPr>
          </a:p>
          <a:p>
            <a:pPr marL="0" indent="0" defTabSz="914477" eaLnBrk="1" hangingPunct="1">
              <a:buNone/>
              <a:defRPr/>
            </a:pPr>
            <a:r>
              <a:rPr lang="en-US" altLang="zh-CN" dirty="0"/>
              <a:t>5.4 </a:t>
            </a:r>
            <a:r>
              <a:rPr lang="zh-CN" altLang="en-US" dirty="0"/>
              <a:t>最小生成树</a:t>
            </a:r>
            <a:endParaRPr lang="zh-CN" altLang="zh-CN" dirty="0"/>
          </a:p>
          <a:p>
            <a:pPr marL="0" indent="0" defTabSz="914477" eaLnBrk="1" hangingPunct="1">
              <a:buNone/>
              <a:defRPr/>
            </a:pPr>
            <a:endParaRPr lang="zh-CN" altLang="zh-CN" b="1" dirty="0">
              <a:solidFill>
                <a:srgbClr val="FF3300"/>
              </a:solidFill>
            </a:endParaRPr>
          </a:p>
          <a:p>
            <a:pPr defTabSz="914477" eaLnBrk="1" hangingPunct="1">
              <a:defRPr/>
            </a:pPr>
            <a:endParaRPr lang="zh-CN" altLang="en-US" dirty="0"/>
          </a:p>
        </p:txBody>
      </p:sp>
      <p:sp>
        <p:nvSpPr>
          <p:cNvPr id="4" name="Title 3">
            <a:extLst>
              <a:ext uri="{FF2B5EF4-FFF2-40B4-BE49-F238E27FC236}">
                <a16:creationId xmlns:a16="http://schemas.microsoft.com/office/drawing/2014/main" id="{957E2287-A209-1A48-9D01-1FDCF53B0131}"/>
              </a:ext>
            </a:extLst>
          </p:cNvPr>
          <p:cNvSpPr>
            <a:spLocks noGrp="1"/>
          </p:cNvSpPr>
          <p:nvPr>
            <p:ph type="title"/>
          </p:nvPr>
        </p:nvSpPr>
        <p:spPr/>
        <p:txBody>
          <a:bodyPr/>
          <a:lstStyle/>
          <a:p>
            <a:r>
              <a:rPr lang="en-CN" dirty="0"/>
              <a:t>提纲</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C06-310C-2B40-8CE1-1FF038C4D521}"/>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03087E15-8C2E-4E42-8A2A-3D2C85542C02}"/>
              </a:ext>
            </a:extLst>
          </p:cNvPr>
          <p:cNvSpPr>
            <a:spLocks noGrp="1"/>
          </p:cNvSpPr>
          <p:nvPr>
            <p:ph idx="1"/>
          </p:nvPr>
        </p:nvSpPr>
        <p:spPr/>
        <p:txBody>
          <a:bodyPr/>
          <a:lstStyle/>
          <a:p>
            <a:pPr algn="just"/>
            <a:r>
              <a:rPr lang="en-CN" dirty="0"/>
              <a:t>假定我们希望压缩一个</a:t>
            </a:r>
            <a:r>
              <a:rPr lang="en-US" altLang="zh-CN" dirty="0"/>
              <a:t>10</a:t>
            </a:r>
            <a:r>
              <a:rPr lang="zh-CN" altLang="en-US" dirty="0"/>
              <a:t>万字符的数据文件，其中不同的字符出现的次数不同，比如</a:t>
            </a:r>
            <a:r>
              <a:rPr lang="en-US" altLang="zh-CN" dirty="0"/>
              <a:t>a</a:t>
            </a:r>
            <a:r>
              <a:rPr lang="zh-CN" altLang="en-US" dirty="0"/>
              <a:t>出现了</a:t>
            </a:r>
            <a:r>
              <a:rPr lang="en-US" altLang="zh-CN" dirty="0"/>
              <a:t>45000</a:t>
            </a:r>
            <a:r>
              <a:rPr lang="zh-CN" altLang="en-US" dirty="0"/>
              <a:t>次，而</a:t>
            </a:r>
            <a:r>
              <a:rPr lang="en-US" altLang="zh-CN" dirty="0"/>
              <a:t>f</a:t>
            </a:r>
            <a:r>
              <a:rPr lang="zh-CN" altLang="en-US" dirty="0"/>
              <a:t>只出现了</a:t>
            </a:r>
            <a:r>
              <a:rPr lang="en-US" altLang="zh-CN" dirty="0"/>
              <a:t>5000</a:t>
            </a:r>
            <a:r>
              <a:rPr lang="zh-CN" altLang="en-US" dirty="0"/>
              <a:t>次。</a:t>
            </a:r>
            <a:endParaRPr lang="en-US" altLang="zh-CN" dirty="0"/>
          </a:p>
          <a:p>
            <a:r>
              <a:rPr lang="zh-CN" altLang="en-US" dirty="0"/>
              <a:t>在计算机中如何表示这些字符呢？</a:t>
            </a:r>
            <a:endParaRPr lang="en-US" altLang="zh-CN" dirty="0"/>
          </a:p>
          <a:p>
            <a:endParaRPr lang="en-US" dirty="0"/>
          </a:p>
          <a:p>
            <a:endParaRPr lang="en-US" dirty="0"/>
          </a:p>
          <a:p>
            <a:endParaRPr lang="en-US" dirty="0"/>
          </a:p>
          <a:p>
            <a:pPr lvl="2"/>
            <a:endParaRPr lang="en-US" altLang="zh-CN" dirty="0"/>
          </a:p>
          <a:p>
            <a:pPr lvl="1"/>
            <a:endParaRPr lang="en-CN" dirty="0"/>
          </a:p>
        </p:txBody>
      </p:sp>
      <p:pic>
        <p:nvPicPr>
          <p:cNvPr id="4" name="Picture 3">
            <a:extLst>
              <a:ext uri="{FF2B5EF4-FFF2-40B4-BE49-F238E27FC236}">
                <a16:creationId xmlns:a16="http://schemas.microsoft.com/office/drawing/2014/main" id="{A70BE096-100A-C24C-B38C-E44FF0AD00A3}"/>
              </a:ext>
            </a:extLst>
          </p:cNvPr>
          <p:cNvPicPr>
            <a:picLocks noChangeAspect="1"/>
          </p:cNvPicPr>
          <p:nvPr/>
        </p:nvPicPr>
        <p:blipFill>
          <a:blip r:embed="rId2"/>
          <a:stretch>
            <a:fillRect/>
          </a:stretch>
        </p:blipFill>
        <p:spPr>
          <a:xfrm>
            <a:off x="505807" y="3212978"/>
            <a:ext cx="9103940" cy="2020556"/>
          </a:xfrm>
          <a:prstGeom prst="rect">
            <a:avLst/>
          </a:prstGeom>
        </p:spPr>
      </p:pic>
    </p:spTree>
    <p:extLst>
      <p:ext uri="{BB962C8B-B14F-4D97-AF65-F5344CB8AC3E}">
        <p14:creationId xmlns:p14="http://schemas.microsoft.com/office/powerpoint/2010/main" val="2239157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7B1D-190A-C34C-AF23-809BDEB70EBE}"/>
              </a:ext>
            </a:extLst>
          </p:cNvPr>
          <p:cNvSpPr>
            <a:spLocks noGrp="1"/>
          </p:cNvSpPr>
          <p:nvPr>
            <p:ph type="title"/>
          </p:nvPr>
        </p:nvSpPr>
        <p:spPr/>
        <p:txBody>
          <a:bodyPr/>
          <a:lstStyle/>
          <a:p>
            <a:r>
              <a:rPr lang="en-CN" dirty="0"/>
              <a:t>问题的定义</a:t>
            </a:r>
          </a:p>
        </p:txBody>
      </p:sp>
      <p:sp>
        <p:nvSpPr>
          <p:cNvPr id="4" name="Rectangle 2051">
            <a:extLst>
              <a:ext uri="{FF2B5EF4-FFF2-40B4-BE49-F238E27FC236}">
                <a16:creationId xmlns:a16="http://schemas.microsoft.com/office/drawing/2014/main" id="{52DCAA91-924A-A540-8B79-6305206AD289}"/>
              </a:ext>
            </a:extLst>
          </p:cNvPr>
          <p:cNvSpPr txBox="1">
            <a:spLocks noChangeArrowheads="1"/>
          </p:cNvSpPr>
          <p:nvPr/>
        </p:nvSpPr>
        <p:spPr>
          <a:xfrm>
            <a:off x="679450" y="1557338"/>
            <a:ext cx="9309101" cy="4464050"/>
          </a:xfrm>
          <a:prstGeom prst="rect">
            <a:avLst/>
          </a:prstGeom>
          <a:solidFill>
            <a:srgbClr val="FFFFFF"/>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80000"/>
              </a:lnSpc>
              <a:defRPr/>
            </a:pPr>
            <a:r>
              <a:rPr lang="zh-CN" altLang="en-US" sz="3600" dirty="0">
                <a:effectLst>
                  <a:outerShdw blurRad="38100" dist="38100" dir="2700000" algn="tl">
                    <a:srgbClr val="C0C0C0"/>
                  </a:outerShdw>
                </a:effectLst>
              </a:rPr>
              <a:t>二进制字符编码</a:t>
            </a:r>
          </a:p>
          <a:p>
            <a:pPr lvl="1" algn="just" eaLnBrk="1" hangingPunct="1">
              <a:lnSpc>
                <a:spcPct val="80000"/>
              </a:lnSpc>
              <a:buSzTx/>
              <a:buFont typeface="Arial" panose="020B0604020202020204" pitchFamily="34" charset="0"/>
              <a:buChar char="–"/>
              <a:defRPr/>
            </a:pPr>
            <a:r>
              <a:rPr lang="zh-CN" altLang="en-US" sz="3201" dirty="0">
                <a:solidFill>
                  <a:srgbClr val="0000CC"/>
                </a:solidFill>
                <a:effectLst>
                  <a:outerShdw blurRad="38100" dist="38100" dir="2700000" algn="tl">
                    <a:srgbClr val="C0C0C0"/>
                  </a:outerShdw>
                </a:effectLst>
              </a:rPr>
              <a:t>每个字符用一个二进制0、1串来表示</a:t>
            </a:r>
            <a:r>
              <a:rPr lang="en-US" altLang="zh-CN" sz="3201" dirty="0">
                <a:solidFill>
                  <a:srgbClr val="0000CC"/>
                </a:solidFill>
                <a:effectLst>
                  <a:outerShdw blurRad="38100" dist="38100" dir="2700000" algn="tl">
                    <a:srgbClr val="C0C0C0"/>
                  </a:outerShdw>
                </a:effectLst>
              </a:rPr>
              <a:t>.</a:t>
            </a:r>
          </a:p>
          <a:p>
            <a:pPr algn="just" eaLnBrk="1" hangingPunct="1">
              <a:lnSpc>
                <a:spcPct val="80000"/>
              </a:lnSpc>
              <a:defRPr/>
            </a:pPr>
            <a:r>
              <a:rPr lang="zh-CN" altLang="en-US" sz="3600" dirty="0">
                <a:effectLst>
                  <a:outerShdw blurRad="38100" dist="38100" dir="2700000" algn="tl">
                    <a:srgbClr val="C0C0C0"/>
                  </a:outerShdw>
                </a:effectLst>
              </a:rPr>
              <a:t>固定长编码</a:t>
            </a:r>
          </a:p>
          <a:p>
            <a:pPr lvl="1" algn="just" eaLnBrk="1" hangingPunct="1">
              <a:lnSpc>
                <a:spcPct val="80000"/>
              </a:lnSpc>
              <a:buSzTx/>
              <a:buFont typeface="Arial" panose="020B0604020202020204" pitchFamily="34" charset="0"/>
              <a:buChar char="–"/>
              <a:defRPr/>
            </a:pPr>
            <a:r>
              <a:rPr lang="zh-CN" altLang="en-US" sz="3201" dirty="0">
                <a:solidFill>
                  <a:srgbClr val="0000CC"/>
                </a:solidFill>
                <a:effectLst>
                  <a:outerShdw blurRad="38100" dist="38100" dir="2700000" algn="tl">
                    <a:srgbClr val="C0C0C0"/>
                  </a:outerShdw>
                </a:effectLst>
              </a:rPr>
              <a:t>每个字符都用相同长的0、1串表示</a:t>
            </a:r>
            <a:r>
              <a:rPr lang="en-US" altLang="zh-CN" sz="3201" dirty="0">
                <a:solidFill>
                  <a:srgbClr val="0000CC"/>
                </a:solidFill>
                <a:effectLst>
                  <a:outerShdw blurRad="38100" dist="38100" dir="2700000" algn="tl">
                    <a:srgbClr val="C0C0C0"/>
                  </a:outerShdw>
                </a:effectLst>
              </a:rPr>
              <a:t>.</a:t>
            </a:r>
          </a:p>
          <a:p>
            <a:pPr algn="just" eaLnBrk="1" hangingPunct="1">
              <a:lnSpc>
                <a:spcPct val="80000"/>
              </a:lnSpc>
              <a:defRPr/>
            </a:pPr>
            <a:r>
              <a:rPr lang="zh-CN" altLang="en-US" sz="3600" dirty="0">
                <a:effectLst>
                  <a:outerShdw blurRad="38100" dist="38100" dir="2700000" algn="tl">
                    <a:srgbClr val="C0C0C0"/>
                  </a:outerShdw>
                </a:effectLst>
              </a:rPr>
              <a:t>可变长编码</a:t>
            </a:r>
          </a:p>
          <a:p>
            <a:pPr lvl="1" algn="just" eaLnBrk="1" hangingPunct="1">
              <a:lnSpc>
                <a:spcPct val="80000"/>
              </a:lnSpc>
              <a:buSzTx/>
              <a:buFont typeface="Arial" panose="020B0604020202020204" pitchFamily="34" charset="0"/>
              <a:buChar char="–"/>
              <a:defRPr/>
            </a:pPr>
            <a:r>
              <a:rPr lang="zh-CN" altLang="en-US" sz="3201" dirty="0">
                <a:solidFill>
                  <a:srgbClr val="0000CC"/>
                </a:solidFill>
                <a:effectLst>
                  <a:outerShdw blurRad="38100" dist="38100" dir="2700000" algn="tl">
                    <a:srgbClr val="C0C0C0"/>
                  </a:outerShdw>
                </a:effectLst>
              </a:rPr>
              <a:t>经常出现的字符用短码，不经常出现的用长码</a:t>
            </a:r>
          </a:p>
          <a:p>
            <a:pPr algn="just" eaLnBrk="1" hangingPunct="1">
              <a:lnSpc>
                <a:spcPct val="80000"/>
              </a:lnSpc>
              <a:defRPr/>
            </a:pPr>
            <a:r>
              <a:rPr lang="zh-CN" altLang="en-US" sz="3600" dirty="0">
                <a:effectLst>
                  <a:outerShdw blurRad="38100" dist="38100" dir="2700000" algn="tl">
                    <a:srgbClr val="C0C0C0"/>
                  </a:outerShdw>
                </a:effectLst>
              </a:rPr>
              <a:t>前缀编码</a:t>
            </a:r>
          </a:p>
          <a:p>
            <a:pPr lvl="1" algn="just" eaLnBrk="1" hangingPunct="1">
              <a:lnSpc>
                <a:spcPct val="80000"/>
              </a:lnSpc>
              <a:buSzTx/>
              <a:buFont typeface="Arial" panose="020B0604020202020204" pitchFamily="34" charset="0"/>
              <a:buChar char="–"/>
              <a:defRPr/>
            </a:pPr>
            <a:r>
              <a:rPr lang="zh-CN" altLang="en-US" sz="3201" dirty="0">
                <a:solidFill>
                  <a:srgbClr val="0000CC"/>
                </a:solidFill>
                <a:effectLst>
                  <a:outerShdw blurRad="38100" dist="38100" dir="2700000" algn="tl">
                    <a:srgbClr val="C0C0C0"/>
                  </a:outerShdw>
                </a:effectLst>
              </a:rPr>
              <a:t>无任何字符的编码是另一个字符编码的前缀</a:t>
            </a:r>
          </a:p>
        </p:txBody>
      </p:sp>
    </p:spTree>
    <p:extLst>
      <p:ext uri="{BB962C8B-B14F-4D97-AF65-F5344CB8AC3E}">
        <p14:creationId xmlns:p14="http://schemas.microsoft.com/office/powerpoint/2010/main" val="66311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C06-310C-2B40-8CE1-1FF038C4D521}"/>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03087E15-8C2E-4E42-8A2A-3D2C85542C02}"/>
              </a:ext>
            </a:extLst>
          </p:cNvPr>
          <p:cNvSpPr>
            <a:spLocks noGrp="1"/>
          </p:cNvSpPr>
          <p:nvPr>
            <p:ph idx="1"/>
          </p:nvPr>
        </p:nvSpPr>
        <p:spPr/>
        <p:txBody>
          <a:bodyPr/>
          <a:lstStyle/>
          <a:p>
            <a:r>
              <a:rPr lang="en-CN" dirty="0"/>
              <a:t>假定我们希望压缩一个</a:t>
            </a:r>
            <a:r>
              <a:rPr lang="en-US" altLang="zh-CN" dirty="0"/>
              <a:t>10</a:t>
            </a:r>
            <a:r>
              <a:rPr lang="zh-CN" altLang="en-US" dirty="0"/>
              <a:t>万字符的数据文件，其中</a:t>
            </a:r>
            <a:r>
              <a:rPr lang="en-US" altLang="zh-CN" dirty="0"/>
              <a:t>a</a:t>
            </a:r>
            <a:r>
              <a:rPr lang="zh-CN" altLang="en-US" dirty="0"/>
              <a:t>出现了</a:t>
            </a:r>
            <a:r>
              <a:rPr lang="en-US" altLang="zh-CN" dirty="0"/>
              <a:t>45000</a:t>
            </a:r>
            <a:r>
              <a:rPr lang="zh-CN" altLang="en-US" dirty="0"/>
              <a:t>次。</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使用定长编码：需要</a:t>
            </a:r>
            <a:r>
              <a:rPr lang="en-US" altLang="zh-CN" dirty="0"/>
              <a:t>3</a:t>
            </a:r>
            <a:r>
              <a:rPr lang="zh-CN" altLang="en-US" dirty="0"/>
              <a:t>位二进制来表示每个字符，那么总共需要</a:t>
            </a:r>
            <a:r>
              <a:rPr lang="en-US" altLang="zh-CN" dirty="0"/>
              <a:t>300,000</a:t>
            </a:r>
            <a:r>
              <a:rPr lang="zh-CN" altLang="en-US" dirty="0"/>
              <a:t>个二进制位来编码文件。</a:t>
            </a:r>
            <a:endParaRPr lang="en-US" altLang="zh-CN" dirty="0"/>
          </a:p>
          <a:p>
            <a:endParaRPr lang="en-US" dirty="0"/>
          </a:p>
          <a:p>
            <a:endParaRPr lang="en-US" dirty="0"/>
          </a:p>
          <a:p>
            <a:endParaRPr lang="en-US" dirty="0"/>
          </a:p>
          <a:p>
            <a:pPr lvl="2"/>
            <a:endParaRPr lang="en-US" altLang="zh-CN" dirty="0"/>
          </a:p>
          <a:p>
            <a:pPr lvl="1"/>
            <a:endParaRPr lang="en-CN" dirty="0"/>
          </a:p>
        </p:txBody>
      </p:sp>
      <p:pic>
        <p:nvPicPr>
          <p:cNvPr id="5" name="Picture 4">
            <a:extLst>
              <a:ext uri="{FF2B5EF4-FFF2-40B4-BE49-F238E27FC236}">
                <a16:creationId xmlns:a16="http://schemas.microsoft.com/office/drawing/2014/main" id="{29052876-1A26-514F-A3D3-C9ACFE307749}"/>
              </a:ext>
            </a:extLst>
          </p:cNvPr>
          <p:cNvPicPr>
            <a:picLocks noChangeAspect="1"/>
          </p:cNvPicPr>
          <p:nvPr/>
        </p:nvPicPr>
        <p:blipFill>
          <a:blip r:embed="rId2"/>
          <a:stretch>
            <a:fillRect/>
          </a:stretch>
        </p:blipFill>
        <p:spPr>
          <a:xfrm>
            <a:off x="751013" y="2276874"/>
            <a:ext cx="8455868" cy="1792161"/>
          </a:xfrm>
          <a:prstGeom prst="rect">
            <a:avLst/>
          </a:prstGeom>
        </p:spPr>
      </p:pic>
    </p:spTree>
    <p:extLst>
      <p:ext uri="{BB962C8B-B14F-4D97-AF65-F5344CB8AC3E}">
        <p14:creationId xmlns:p14="http://schemas.microsoft.com/office/powerpoint/2010/main" val="520677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FC06-310C-2B40-8CE1-1FF038C4D521}"/>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03087E15-8C2E-4E42-8A2A-3D2C85542C02}"/>
              </a:ext>
            </a:extLst>
          </p:cNvPr>
          <p:cNvSpPr>
            <a:spLocks noGrp="1"/>
          </p:cNvSpPr>
          <p:nvPr>
            <p:ph idx="1"/>
          </p:nvPr>
        </p:nvSpPr>
        <p:spPr>
          <a:solidFill>
            <a:schemeClr val="bg1"/>
          </a:solidFill>
        </p:spPr>
        <p:txBody>
          <a:bodyPr/>
          <a:lstStyle/>
          <a:p>
            <a:r>
              <a:rPr lang="en-CN" dirty="0"/>
              <a:t>假定我们希望压缩一个</a:t>
            </a:r>
            <a:r>
              <a:rPr lang="en-US" altLang="zh-CN" dirty="0"/>
              <a:t>10</a:t>
            </a:r>
            <a:r>
              <a:rPr lang="zh-CN" altLang="en-US" dirty="0"/>
              <a:t>万字符的数据文件，其中</a:t>
            </a:r>
            <a:r>
              <a:rPr lang="en-US" altLang="zh-CN" dirty="0"/>
              <a:t>a</a:t>
            </a:r>
            <a:r>
              <a:rPr lang="zh-CN" altLang="en-US" dirty="0"/>
              <a:t>出现了</a:t>
            </a:r>
            <a:r>
              <a:rPr lang="en-US" altLang="zh-CN" dirty="0"/>
              <a:t>45000</a:t>
            </a:r>
            <a:r>
              <a:rPr lang="zh-CN" altLang="en-US" dirty="0"/>
              <a:t>次。</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使用变长编码：</a:t>
            </a:r>
            <a:r>
              <a:rPr lang="zh-CN" altLang="en-CN" dirty="0"/>
              <a:t>高频</a:t>
            </a:r>
            <a:r>
              <a:rPr lang="zh-CN" altLang="en-US" dirty="0"/>
              <a:t>字符用短码，低频字符用长码，如图，总共需要：</a:t>
            </a:r>
            <a:endParaRPr lang="en-US" altLang="zh-CN" dirty="0"/>
          </a:p>
          <a:p>
            <a:pPr lvl="1"/>
            <a:endParaRPr lang="en-US" dirty="0"/>
          </a:p>
          <a:p>
            <a:pPr lvl="2"/>
            <a:r>
              <a:rPr lang="zh-CN" altLang="en-US" dirty="0"/>
              <a:t>与定长编码相比，节省了</a:t>
            </a:r>
            <a:r>
              <a:rPr lang="en-US" altLang="zh-CN" dirty="0"/>
              <a:t>25%</a:t>
            </a:r>
            <a:r>
              <a:rPr lang="zh-CN" altLang="en-US" dirty="0"/>
              <a:t>的空间。这也是此文件的最优字符编码。</a:t>
            </a:r>
            <a:endParaRPr lang="en-US" dirty="0"/>
          </a:p>
          <a:p>
            <a:endParaRPr lang="en-US" dirty="0"/>
          </a:p>
          <a:p>
            <a:endParaRPr lang="en-US" dirty="0"/>
          </a:p>
          <a:p>
            <a:pPr lvl="2"/>
            <a:endParaRPr lang="en-US" altLang="zh-CN" dirty="0"/>
          </a:p>
          <a:p>
            <a:pPr lvl="1"/>
            <a:endParaRPr lang="en-CN" dirty="0"/>
          </a:p>
        </p:txBody>
      </p:sp>
      <p:pic>
        <p:nvPicPr>
          <p:cNvPr id="4" name="Picture 3">
            <a:extLst>
              <a:ext uri="{FF2B5EF4-FFF2-40B4-BE49-F238E27FC236}">
                <a16:creationId xmlns:a16="http://schemas.microsoft.com/office/drawing/2014/main" id="{B09312D7-6519-B342-86B8-159C34D39D02}"/>
              </a:ext>
            </a:extLst>
          </p:cNvPr>
          <p:cNvPicPr>
            <a:picLocks noChangeAspect="1"/>
          </p:cNvPicPr>
          <p:nvPr/>
        </p:nvPicPr>
        <p:blipFill>
          <a:blip r:embed="rId2"/>
          <a:stretch>
            <a:fillRect/>
          </a:stretch>
        </p:blipFill>
        <p:spPr>
          <a:xfrm>
            <a:off x="757835" y="2348882"/>
            <a:ext cx="8599884" cy="1744693"/>
          </a:xfrm>
          <a:prstGeom prst="rect">
            <a:avLst/>
          </a:prstGeom>
        </p:spPr>
      </p:pic>
      <p:pic>
        <p:nvPicPr>
          <p:cNvPr id="6" name="Picture 5">
            <a:extLst>
              <a:ext uri="{FF2B5EF4-FFF2-40B4-BE49-F238E27FC236}">
                <a16:creationId xmlns:a16="http://schemas.microsoft.com/office/drawing/2014/main" id="{AB8D610A-CFC3-5447-8DBF-313885FF6054}"/>
              </a:ext>
            </a:extLst>
          </p:cNvPr>
          <p:cNvPicPr>
            <a:picLocks noChangeAspect="1"/>
          </p:cNvPicPr>
          <p:nvPr/>
        </p:nvPicPr>
        <p:blipFill>
          <a:blip r:embed="rId3"/>
          <a:stretch>
            <a:fillRect/>
          </a:stretch>
        </p:blipFill>
        <p:spPr>
          <a:xfrm>
            <a:off x="1327077" y="5302931"/>
            <a:ext cx="7015708" cy="492332"/>
          </a:xfrm>
          <a:prstGeom prst="rect">
            <a:avLst/>
          </a:prstGeom>
        </p:spPr>
      </p:pic>
    </p:spTree>
    <p:extLst>
      <p:ext uri="{BB962C8B-B14F-4D97-AF65-F5344CB8AC3E}">
        <p14:creationId xmlns:p14="http://schemas.microsoft.com/office/powerpoint/2010/main" val="1282233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8115-BF5F-C544-A98D-239353051C35}"/>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579F32B1-6869-D44B-8B1F-74558CCD1E15}"/>
              </a:ext>
            </a:extLst>
          </p:cNvPr>
          <p:cNvSpPr>
            <a:spLocks noGrp="1"/>
          </p:cNvSpPr>
          <p:nvPr>
            <p:ph idx="1"/>
          </p:nvPr>
        </p:nvSpPr>
        <p:spPr/>
        <p:txBody>
          <a:bodyPr/>
          <a:lstStyle/>
          <a:p>
            <a:r>
              <a:rPr lang="en-US" dirty="0" err="1"/>
              <a:t>前缀编码</a:t>
            </a:r>
            <a:endParaRPr lang="en-US" dirty="0"/>
          </a:p>
          <a:p>
            <a:pPr lvl="1"/>
            <a:r>
              <a:rPr lang="zh-CN" altLang="en-US" dirty="0"/>
              <a:t>无任何字符的编码是另一个字符编码的前缀</a:t>
            </a:r>
          </a:p>
          <a:p>
            <a:pPr lvl="1"/>
            <a:r>
              <a:rPr lang="en-CN" dirty="0"/>
              <a:t>我们这里只考虑前缀编码</a:t>
            </a:r>
            <a:endParaRPr lang="en-US" altLang="zh-CN" dirty="0"/>
          </a:p>
          <a:p>
            <a:pPr lvl="1" algn="just"/>
            <a:r>
              <a:rPr lang="zh-CN" altLang="en-US" dirty="0"/>
              <a:t>前缀编码的作用是简化解码过程：由于没有码字是其他码字的前缀，因此避免歧义。例如：</a:t>
            </a:r>
            <a:r>
              <a:rPr lang="en-US" altLang="zh-CN" dirty="0"/>
              <a:t>001011101</a:t>
            </a:r>
            <a:r>
              <a:rPr lang="zh-CN" altLang="en-US" dirty="0"/>
              <a:t>可以唯一地解析为：</a:t>
            </a:r>
            <a:r>
              <a:rPr lang="en-US" altLang="zh-CN" dirty="0"/>
              <a:t>0.0.101.1101</a:t>
            </a:r>
            <a:r>
              <a:rPr lang="zh-CN" altLang="en-US" dirty="0"/>
              <a:t>，解码为</a:t>
            </a:r>
            <a:r>
              <a:rPr lang="en-US" altLang="zh-CN" dirty="0" err="1"/>
              <a:t>aabe</a:t>
            </a:r>
            <a:r>
              <a:rPr lang="zh-CN" altLang="en-US" dirty="0"/>
              <a:t>。</a:t>
            </a:r>
            <a:endParaRPr lang="en-CN" dirty="0"/>
          </a:p>
        </p:txBody>
      </p:sp>
      <p:pic>
        <p:nvPicPr>
          <p:cNvPr id="4" name="Picture 3">
            <a:extLst>
              <a:ext uri="{FF2B5EF4-FFF2-40B4-BE49-F238E27FC236}">
                <a16:creationId xmlns:a16="http://schemas.microsoft.com/office/drawing/2014/main" id="{36B461C1-F69D-EA44-94AD-67663A0A9C51}"/>
              </a:ext>
            </a:extLst>
          </p:cNvPr>
          <p:cNvPicPr>
            <a:picLocks noChangeAspect="1"/>
          </p:cNvPicPr>
          <p:nvPr/>
        </p:nvPicPr>
        <p:blipFill>
          <a:blip r:embed="rId2"/>
          <a:stretch>
            <a:fillRect/>
          </a:stretch>
        </p:blipFill>
        <p:spPr>
          <a:xfrm>
            <a:off x="757835" y="4581129"/>
            <a:ext cx="8599884" cy="1744693"/>
          </a:xfrm>
          <a:prstGeom prst="rect">
            <a:avLst/>
          </a:prstGeom>
        </p:spPr>
      </p:pic>
    </p:spTree>
    <p:extLst>
      <p:ext uri="{BB962C8B-B14F-4D97-AF65-F5344CB8AC3E}">
        <p14:creationId xmlns:p14="http://schemas.microsoft.com/office/powerpoint/2010/main" val="79442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0BAE-2892-6645-B3C8-95EFF4DFC0AC}"/>
              </a:ext>
            </a:extLst>
          </p:cNvPr>
          <p:cNvSpPr>
            <a:spLocks noGrp="1"/>
          </p:cNvSpPr>
          <p:nvPr>
            <p:ph type="title"/>
          </p:nvPr>
        </p:nvSpPr>
        <p:spPr/>
        <p:txBody>
          <a:bodyPr/>
          <a:lstStyle/>
          <a:p>
            <a:r>
              <a:rPr lang="en-US" dirty="0" err="1"/>
              <a:t>问题的定义</a:t>
            </a:r>
            <a:endParaRPr lang="en-CN" dirty="0"/>
          </a:p>
        </p:txBody>
      </p:sp>
      <p:sp>
        <p:nvSpPr>
          <p:cNvPr id="3" name="Content Placeholder 2">
            <a:extLst>
              <a:ext uri="{FF2B5EF4-FFF2-40B4-BE49-F238E27FC236}">
                <a16:creationId xmlns:a16="http://schemas.microsoft.com/office/drawing/2014/main" id="{CC8F4559-5FF0-C441-B9BA-24ECF2A299A4}"/>
              </a:ext>
            </a:extLst>
          </p:cNvPr>
          <p:cNvSpPr>
            <a:spLocks noGrp="1"/>
          </p:cNvSpPr>
          <p:nvPr>
            <p:ph idx="1"/>
          </p:nvPr>
        </p:nvSpPr>
        <p:spPr/>
        <p:txBody>
          <a:bodyPr/>
          <a:lstStyle/>
          <a:p>
            <a:r>
              <a:rPr lang="en-CN" dirty="0"/>
              <a:t>编码树</a:t>
            </a:r>
          </a:p>
          <a:p>
            <a:pPr lvl="1"/>
            <a:r>
              <a:rPr lang="en-CN" sz="2000" dirty="0"/>
              <a:t>如何表示前缀码</a:t>
            </a:r>
            <a:r>
              <a:rPr lang="zh-CN" altLang="en-US" sz="2000" dirty="0"/>
              <a:t>？以便于解码。</a:t>
            </a:r>
            <a:endParaRPr lang="en-US" altLang="zh-CN" sz="2000" dirty="0"/>
          </a:p>
          <a:p>
            <a:pPr lvl="1" algn="just"/>
            <a:r>
              <a:rPr lang="en-CN" sz="2000" dirty="0"/>
              <a:t>编码树是前缀码的一种表示形式</a:t>
            </a:r>
            <a:r>
              <a:rPr lang="zh-CN" altLang="en-US" sz="2000" dirty="0"/>
              <a:t>，是一种二叉树：叶节点为给定的字符以及频率，字符的二进制编码（码字）为从根节点到该字符叶节点的简单路径表示，其中</a:t>
            </a:r>
            <a:r>
              <a:rPr lang="en-US" altLang="zh-CN" sz="2000" dirty="0"/>
              <a:t>0</a:t>
            </a:r>
            <a:r>
              <a:rPr lang="zh-CN" altLang="en-US" sz="2000" dirty="0"/>
              <a:t>为转向左子树，</a:t>
            </a:r>
            <a:r>
              <a:rPr lang="en-US" altLang="zh-CN" sz="2000" dirty="0"/>
              <a:t>1</a:t>
            </a:r>
            <a:r>
              <a:rPr lang="zh-CN" altLang="en-US" sz="2000" dirty="0"/>
              <a:t>为转向</a:t>
            </a:r>
            <a:r>
              <a:rPr lang="zh-CN" altLang="en-CN" sz="2000" dirty="0"/>
              <a:t>右子树</a:t>
            </a:r>
            <a:r>
              <a:rPr lang="zh-CN" altLang="en-US" sz="2000" dirty="0"/>
              <a:t>。内部节点标记了其子树中叶节点的频率之和。</a:t>
            </a:r>
            <a:endParaRPr lang="en-US" altLang="zh-CN" sz="2000" dirty="0"/>
          </a:p>
          <a:p>
            <a:pPr lvl="1"/>
            <a:r>
              <a:rPr lang="zh-CN" altLang="en-US" sz="2000" dirty="0"/>
              <a:t>编码树不是二叉搜索树。</a:t>
            </a:r>
            <a:endParaRPr lang="en-CN" sz="2000" dirty="0"/>
          </a:p>
        </p:txBody>
      </p:sp>
      <p:sp>
        <p:nvSpPr>
          <p:cNvPr id="4" name="Rectangle 3">
            <a:extLst>
              <a:ext uri="{FF2B5EF4-FFF2-40B4-BE49-F238E27FC236}">
                <a16:creationId xmlns:a16="http://schemas.microsoft.com/office/drawing/2014/main" id="{9212AEF1-9912-194A-BDEF-FC2B7E7AC9F7}"/>
              </a:ext>
            </a:extLst>
          </p:cNvPr>
          <p:cNvSpPr/>
          <p:nvPr/>
        </p:nvSpPr>
        <p:spPr>
          <a:xfrm>
            <a:off x="2551113" y="1328737"/>
            <a:ext cx="8125664" cy="369332"/>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5" name="Rectangle 27">
            <a:extLst>
              <a:ext uri="{FF2B5EF4-FFF2-40B4-BE49-F238E27FC236}">
                <a16:creationId xmlns:a16="http://schemas.microsoft.com/office/drawing/2014/main" id="{0F41B3FD-F115-0D43-8859-392D11B53F07}"/>
              </a:ext>
            </a:extLst>
          </p:cNvPr>
          <p:cNvSpPr/>
          <p:nvPr/>
        </p:nvSpPr>
        <p:spPr>
          <a:xfrm>
            <a:off x="4495800" y="5949951"/>
            <a:ext cx="1877180" cy="575157"/>
          </a:xfrm>
          <a:prstGeom prst="rect">
            <a:avLst/>
          </a:prstGeom>
          <a:solidFill>
            <a:schemeClr val="bg1"/>
          </a:solidFill>
          <a:ln w="12700">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 name="AutoShape 28">
            <a:extLst>
              <a:ext uri="{FF2B5EF4-FFF2-40B4-BE49-F238E27FC236}">
                <a16:creationId xmlns:a16="http://schemas.microsoft.com/office/drawing/2014/main" id="{65007778-D162-C34A-BC9C-0F9D34BEEAFA}"/>
              </a:ext>
            </a:extLst>
          </p:cNvPr>
          <p:cNvSpPr>
            <a:spLocks noChangeArrowheads="1"/>
          </p:cNvSpPr>
          <p:nvPr/>
        </p:nvSpPr>
        <p:spPr bwMode="auto">
          <a:xfrm>
            <a:off x="1482533" y="5804629"/>
            <a:ext cx="2615762" cy="864640"/>
          </a:xfrm>
          <a:prstGeom prst="wedgeRoundRectCallout">
            <a:avLst>
              <a:gd name="adj1" fmla="val 78620"/>
              <a:gd name="adj2" fmla="val -24741"/>
              <a:gd name="adj3" fmla="val 1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77">
              <a:defRPr/>
            </a:pPr>
            <a:r>
              <a:rPr lang="zh-CN" altLang="en-US"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叶结点</a:t>
            </a:r>
            <a:r>
              <a:rPr lang="en-US" altLang="zh-CN"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a:t>
            </a:r>
            <a:r>
              <a:rPr lang="en-US" altLang="zh-CN"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 </a:t>
            </a:r>
            <a:r>
              <a:rPr lang="zh-CN" altLang="en-US"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用字符及其出现频率标记</a:t>
            </a:r>
          </a:p>
        </p:txBody>
      </p:sp>
      <p:sp>
        <p:nvSpPr>
          <p:cNvPr id="7" name="AutoShape 29">
            <a:extLst>
              <a:ext uri="{FF2B5EF4-FFF2-40B4-BE49-F238E27FC236}">
                <a16:creationId xmlns:a16="http://schemas.microsoft.com/office/drawing/2014/main" id="{8BE72F55-9393-8F43-99A4-7681E383ABBC}"/>
              </a:ext>
            </a:extLst>
          </p:cNvPr>
          <p:cNvSpPr>
            <a:spLocks noChangeArrowheads="1"/>
          </p:cNvSpPr>
          <p:nvPr/>
        </p:nvSpPr>
        <p:spPr bwMode="auto">
          <a:xfrm>
            <a:off x="2682695" y="4640984"/>
            <a:ext cx="1991289" cy="1208718"/>
          </a:xfrm>
          <a:prstGeom prst="wedgeRoundRectCallout">
            <a:avLst>
              <a:gd name="adj1" fmla="val 89926"/>
              <a:gd name="adj2" fmla="val -8718"/>
              <a:gd name="adj3" fmla="val 1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77">
              <a:defRPr/>
            </a:pPr>
            <a:r>
              <a:rPr lang="zh-CN" altLang="en-US"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内结点</a:t>
            </a:r>
            <a:r>
              <a:rPr lang="en-US" altLang="zh-CN"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a:t>
            </a:r>
            <a:r>
              <a:rPr lang="en-US" altLang="zh-CN"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 </a:t>
            </a:r>
            <a:r>
              <a:rPr lang="zh-CN" altLang="en-US"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子树的叶结点的频率之和</a:t>
            </a:r>
          </a:p>
        </p:txBody>
      </p:sp>
      <p:sp>
        <p:nvSpPr>
          <p:cNvPr id="8" name="AutoShape 30">
            <a:extLst>
              <a:ext uri="{FF2B5EF4-FFF2-40B4-BE49-F238E27FC236}">
                <a16:creationId xmlns:a16="http://schemas.microsoft.com/office/drawing/2014/main" id="{EF5F1C16-28EC-2441-A461-693A2AC6D92A}"/>
              </a:ext>
            </a:extLst>
          </p:cNvPr>
          <p:cNvSpPr>
            <a:spLocks noChangeArrowheads="1"/>
          </p:cNvSpPr>
          <p:nvPr/>
        </p:nvSpPr>
        <p:spPr bwMode="auto">
          <a:xfrm>
            <a:off x="7506151" y="3376453"/>
            <a:ext cx="2615762" cy="806236"/>
          </a:xfrm>
          <a:prstGeom prst="wedgeRoundRectCallout">
            <a:avLst>
              <a:gd name="adj1" fmla="val -43194"/>
              <a:gd name="adj2" fmla="val 123699"/>
              <a:gd name="adj3" fmla="val 1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914477">
              <a:defRPr/>
            </a:pPr>
            <a:r>
              <a:rPr lang="zh-CN" altLang="en-US"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边标记</a:t>
            </a:r>
            <a:r>
              <a:rPr lang="en-US" altLang="zh-CN" sz="2000" b="1" dirty="0">
                <a:solidFill>
                  <a:srgbClr val="FF0000"/>
                </a:solidFill>
                <a:effectLst>
                  <a:outerShdw blurRad="38100" dist="38100" dir="2700000" algn="tl">
                    <a:srgbClr val="000000"/>
                  </a:outerShdw>
                </a:effectLst>
                <a:latin typeface="SimSun" panose="02010600030101010101" pitchFamily="2" charset="-122"/>
                <a:ea typeface="SimSun" panose="02010600030101010101" pitchFamily="2" charset="-122"/>
              </a:rPr>
              <a:t>:</a:t>
            </a:r>
            <a:r>
              <a:rPr lang="en-US" altLang="zh-CN"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 </a:t>
            </a:r>
            <a:r>
              <a:rPr lang="zh-CN" altLang="en-US" sz="2000" b="1" dirty="0">
                <a:solidFill>
                  <a:srgbClr val="0000CC"/>
                </a:solidFill>
                <a:effectLst>
                  <a:outerShdw blurRad="38100" dist="38100" dir="2700000" algn="tl">
                    <a:srgbClr val="000000"/>
                  </a:outerShdw>
                </a:effectLst>
                <a:latin typeface="SimSun" panose="02010600030101010101" pitchFamily="2" charset="-122"/>
                <a:ea typeface="SimSun" panose="02010600030101010101" pitchFamily="2" charset="-122"/>
              </a:rPr>
              <a:t>左边标记0，右侧边标记1</a:t>
            </a:r>
          </a:p>
        </p:txBody>
      </p:sp>
      <p:grpSp>
        <p:nvGrpSpPr>
          <p:cNvPr id="10" name="Group 26">
            <a:extLst>
              <a:ext uri="{FF2B5EF4-FFF2-40B4-BE49-F238E27FC236}">
                <a16:creationId xmlns:a16="http://schemas.microsoft.com/office/drawing/2014/main" id="{B1D2FCAE-DDD5-DA44-9014-2AF14B681088}"/>
              </a:ext>
            </a:extLst>
          </p:cNvPr>
          <p:cNvGrpSpPr/>
          <p:nvPr/>
        </p:nvGrpSpPr>
        <p:grpSpPr>
          <a:xfrm>
            <a:off x="4495801" y="3645570"/>
            <a:ext cx="4604543" cy="3167807"/>
            <a:chOff x="247" y="1026"/>
            <a:chExt cx="3672" cy="2495"/>
          </a:xfrm>
        </p:grpSpPr>
        <p:sp>
          <p:nvSpPr>
            <p:cNvPr id="21" name="Rectangle 5">
              <a:extLst>
                <a:ext uri="{FF2B5EF4-FFF2-40B4-BE49-F238E27FC236}">
                  <a16:creationId xmlns:a16="http://schemas.microsoft.com/office/drawing/2014/main" id="{199E052C-3BD4-194C-A7BD-9E6A2629D692}"/>
                </a:ext>
              </a:extLst>
            </p:cNvPr>
            <p:cNvSpPr>
              <a:spLocks noChangeArrowheads="1"/>
            </p:cNvSpPr>
            <p:nvPr/>
          </p:nvSpPr>
          <p:spPr bwMode="auto">
            <a:xfrm>
              <a:off x="1109" y="1026"/>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dirty="0">
                  <a:effectLst>
                    <a:outerShdw blurRad="38100" dist="38100" dir="2700000" algn="tl">
                      <a:srgbClr val="FFFFFF"/>
                    </a:outerShdw>
                  </a:effectLst>
                  <a:latin typeface="Times New Roman" panose="02020603050405020304" pitchFamily="18" charset="0"/>
                </a:rPr>
                <a:t>100</a:t>
              </a:r>
            </a:p>
          </p:txBody>
        </p:sp>
        <p:sp>
          <p:nvSpPr>
            <p:cNvPr id="22" name="Rectangle 6">
              <a:extLst>
                <a:ext uri="{FF2B5EF4-FFF2-40B4-BE49-F238E27FC236}">
                  <a16:creationId xmlns:a16="http://schemas.microsoft.com/office/drawing/2014/main" id="{03694EE1-3338-E340-A535-0FFD90887241}"/>
                </a:ext>
              </a:extLst>
            </p:cNvPr>
            <p:cNvSpPr>
              <a:spLocks noChangeArrowheads="1"/>
            </p:cNvSpPr>
            <p:nvPr/>
          </p:nvSpPr>
          <p:spPr bwMode="auto">
            <a:xfrm>
              <a:off x="247" y="1570"/>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dirty="0">
                  <a:effectLst>
                    <a:outerShdw blurRad="38100" dist="38100" dir="2700000" algn="tl">
                      <a:srgbClr val="FFFFFF"/>
                    </a:outerShdw>
                  </a:effectLst>
                  <a:latin typeface="Times New Roman" panose="02020603050405020304" pitchFamily="18" charset="0"/>
                </a:rPr>
                <a:t>a: 45</a:t>
              </a:r>
            </a:p>
          </p:txBody>
        </p:sp>
        <p:sp>
          <p:nvSpPr>
            <p:cNvPr id="23" name="Rectangle 7">
              <a:extLst>
                <a:ext uri="{FF2B5EF4-FFF2-40B4-BE49-F238E27FC236}">
                  <a16:creationId xmlns:a16="http://schemas.microsoft.com/office/drawing/2014/main" id="{33D557F9-DEE0-F444-8F80-6765F5F5F163}"/>
                </a:ext>
              </a:extLst>
            </p:cNvPr>
            <p:cNvSpPr>
              <a:spLocks noChangeArrowheads="1"/>
            </p:cNvSpPr>
            <p:nvPr/>
          </p:nvSpPr>
          <p:spPr bwMode="auto">
            <a:xfrm>
              <a:off x="1971" y="1570"/>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55</a:t>
              </a:r>
            </a:p>
          </p:txBody>
        </p:sp>
        <p:sp>
          <p:nvSpPr>
            <p:cNvPr id="24" name="Rectangle 8">
              <a:extLst>
                <a:ext uri="{FF2B5EF4-FFF2-40B4-BE49-F238E27FC236}">
                  <a16:creationId xmlns:a16="http://schemas.microsoft.com/office/drawing/2014/main" id="{B1A18EE3-A24E-B445-B13F-F5327779834A}"/>
                </a:ext>
              </a:extLst>
            </p:cNvPr>
            <p:cNvSpPr>
              <a:spLocks noChangeArrowheads="1"/>
            </p:cNvSpPr>
            <p:nvPr/>
          </p:nvSpPr>
          <p:spPr bwMode="auto">
            <a:xfrm>
              <a:off x="2833" y="2115"/>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30</a:t>
              </a:r>
            </a:p>
          </p:txBody>
        </p:sp>
        <p:sp>
          <p:nvSpPr>
            <p:cNvPr id="25" name="Rectangle 9">
              <a:extLst>
                <a:ext uri="{FF2B5EF4-FFF2-40B4-BE49-F238E27FC236}">
                  <a16:creationId xmlns:a16="http://schemas.microsoft.com/office/drawing/2014/main" id="{E45B666D-7A30-EF40-95BE-DDF73F9F6C78}"/>
                </a:ext>
              </a:extLst>
            </p:cNvPr>
            <p:cNvSpPr>
              <a:spLocks noChangeArrowheads="1"/>
            </p:cNvSpPr>
            <p:nvPr/>
          </p:nvSpPr>
          <p:spPr bwMode="auto">
            <a:xfrm>
              <a:off x="1064" y="2115"/>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25</a:t>
              </a:r>
            </a:p>
          </p:txBody>
        </p:sp>
        <p:sp>
          <p:nvSpPr>
            <p:cNvPr id="26" name="Rectangle 10">
              <a:extLst>
                <a:ext uri="{FF2B5EF4-FFF2-40B4-BE49-F238E27FC236}">
                  <a16:creationId xmlns:a16="http://schemas.microsoft.com/office/drawing/2014/main" id="{237F1ACE-5C93-1E48-AD06-654DDFF1CC58}"/>
                </a:ext>
              </a:extLst>
            </p:cNvPr>
            <p:cNvSpPr>
              <a:spLocks noChangeArrowheads="1"/>
            </p:cNvSpPr>
            <p:nvPr/>
          </p:nvSpPr>
          <p:spPr bwMode="auto">
            <a:xfrm>
              <a:off x="565" y="2704"/>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c: 12</a:t>
              </a:r>
            </a:p>
          </p:txBody>
        </p:sp>
        <p:sp>
          <p:nvSpPr>
            <p:cNvPr id="27" name="Rectangle 11">
              <a:extLst>
                <a:ext uri="{FF2B5EF4-FFF2-40B4-BE49-F238E27FC236}">
                  <a16:creationId xmlns:a16="http://schemas.microsoft.com/office/drawing/2014/main" id="{7A7CE7CC-C994-8044-B9DF-998EB6BA5525}"/>
                </a:ext>
              </a:extLst>
            </p:cNvPr>
            <p:cNvSpPr>
              <a:spLocks noChangeArrowheads="1"/>
            </p:cNvSpPr>
            <p:nvPr/>
          </p:nvSpPr>
          <p:spPr bwMode="auto">
            <a:xfrm>
              <a:off x="1562" y="2704"/>
              <a:ext cx="499"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b: 13</a:t>
              </a:r>
            </a:p>
          </p:txBody>
        </p:sp>
        <p:sp>
          <p:nvSpPr>
            <p:cNvPr id="28" name="Rectangle 12">
              <a:extLst>
                <a:ext uri="{FF2B5EF4-FFF2-40B4-BE49-F238E27FC236}">
                  <a16:creationId xmlns:a16="http://schemas.microsoft.com/office/drawing/2014/main" id="{30659F12-A707-1648-B1FE-9561AA190BB8}"/>
                </a:ext>
              </a:extLst>
            </p:cNvPr>
            <p:cNvSpPr>
              <a:spLocks noChangeArrowheads="1"/>
            </p:cNvSpPr>
            <p:nvPr/>
          </p:nvSpPr>
          <p:spPr bwMode="auto">
            <a:xfrm>
              <a:off x="2334" y="2704"/>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14</a:t>
              </a:r>
            </a:p>
          </p:txBody>
        </p:sp>
        <p:sp>
          <p:nvSpPr>
            <p:cNvPr id="29" name="Rectangle 13">
              <a:extLst>
                <a:ext uri="{FF2B5EF4-FFF2-40B4-BE49-F238E27FC236}">
                  <a16:creationId xmlns:a16="http://schemas.microsoft.com/office/drawing/2014/main" id="{94B71F7C-397B-5044-985B-5FE094A493E3}"/>
                </a:ext>
              </a:extLst>
            </p:cNvPr>
            <p:cNvSpPr>
              <a:spLocks noChangeArrowheads="1"/>
            </p:cNvSpPr>
            <p:nvPr/>
          </p:nvSpPr>
          <p:spPr bwMode="auto">
            <a:xfrm>
              <a:off x="3331" y="2704"/>
              <a:ext cx="58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d: 16</a:t>
              </a:r>
            </a:p>
          </p:txBody>
        </p:sp>
        <p:sp>
          <p:nvSpPr>
            <p:cNvPr id="30" name="Rectangle 14">
              <a:extLst>
                <a:ext uri="{FF2B5EF4-FFF2-40B4-BE49-F238E27FC236}">
                  <a16:creationId xmlns:a16="http://schemas.microsoft.com/office/drawing/2014/main" id="{4A6EF13E-E9C4-9D4D-B2EE-CF730535D220}"/>
                </a:ext>
              </a:extLst>
            </p:cNvPr>
            <p:cNvSpPr>
              <a:spLocks noChangeArrowheads="1"/>
            </p:cNvSpPr>
            <p:nvPr/>
          </p:nvSpPr>
          <p:spPr bwMode="auto">
            <a:xfrm>
              <a:off x="2833" y="3294"/>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e: 9</a:t>
              </a:r>
            </a:p>
          </p:txBody>
        </p:sp>
        <p:sp>
          <p:nvSpPr>
            <p:cNvPr id="31" name="Rectangle 15">
              <a:extLst>
                <a:ext uri="{FF2B5EF4-FFF2-40B4-BE49-F238E27FC236}">
                  <a16:creationId xmlns:a16="http://schemas.microsoft.com/office/drawing/2014/main" id="{CAD4E85B-E846-9E43-9CD1-999662F5AF31}"/>
                </a:ext>
              </a:extLst>
            </p:cNvPr>
            <p:cNvSpPr>
              <a:spLocks noChangeArrowheads="1"/>
            </p:cNvSpPr>
            <p:nvPr/>
          </p:nvSpPr>
          <p:spPr bwMode="auto">
            <a:xfrm>
              <a:off x="1835" y="3294"/>
              <a:ext cx="498" cy="227"/>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a:effectLst>
                    <a:outerShdw blurRad="38100" dist="38100" dir="2700000" algn="tl">
                      <a:srgbClr val="FFFFFF"/>
                    </a:outerShdw>
                  </a:effectLst>
                  <a:latin typeface="Times New Roman" panose="02020603050405020304" pitchFamily="18" charset="0"/>
                </a:rPr>
                <a:t>f: 5</a:t>
              </a:r>
            </a:p>
          </p:txBody>
        </p:sp>
        <p:sp>
          <p:nvSpPr>
            <p:cNvPr id="32" name="Line 16">
              <a:extLst>
                <a:ext uri="{FF2B5EF4-FFF2-40B4-BE49-F238E27FC236}">
                  <a16:creationId xmlns:a16="http://schemas.microsoft.com/office/drawing/2014/main" id="{8CCD2AF9-8CA2-F649-9163-11C3F151DBB0}"/>
                </a:ext>
              </a:extLst>
            </p:cNvPr>
            <p:cNvSpPr/>
            <p:nvPr/>
          </p:nvSpPr>
          <p:spPr>
            <a:xfrm flipH="1">
              <a:off x="518" y="1253"/>
              <a:ext cx="726" cy="317"/>
            </a:xfrm>
            <a:prstGeom prst="line">
              <a:avLst/>
            </a:prstGeom>
            <a:ln w="28575" cap="sq" cmpd="sng">
              <a:solidFill>
                <a:schemeClr val="tx1"/>
              </a:solidFill>
              <a:prstDash val="solid"/>
              <a:miter/>
              <a:headEnd type="none" w="sm" len="sm"/>
              <a:tailEnd type="none" w="sm" len="sm"/>
            </a:ln>
          </p:spPr>
        </p:sp>
        <p:sp>
          <p:nvSpPr>
            <p:cNvPr id="33" name="Line 17">
              <a:extLst>
                <a:ext uri="{FF2B5EF4-FFF2-40B4-BE49-F238E27FC236}">
                  <a16:creationId xmlns:a16="http://schemas.microsoft.com/office/drawing/2014/main" id="{789D8770-66C8-3242-A14C-2C3FA06D8ECF}"/>
                </a:ext>
              </a:extLst>
            </p:cNvPr>
            <p:cNvSpPr/>
            <p:nvPr/>
          </p:nvSpPr>
          <p:spPr>
            <a:xfrm>
              <a:off x="1471" y="1253"/>
              <a:ext cx="680" cy="317"/>
            </a:xfrm>
            <a:prstGeom prst="line">
              <a:avLst/>
            </a:prstGeom>
            <a:ln w="28575" cap="sq" cmpd="sng">
              <a:solidFill>
                <a:schemeClr val="tx1"/>
              </a:solidFill>
              <a:prstDash val="solid"/>
              <a:miter/>
              <a:headEnd type="none" w="sm" len="sm"/>
              <a:tailEnd type="none" w="sm" len="sm"/>
            </a:ln>
          </p:spPr>
        </p:sp>
        <p:sp>
          <p:nvSpPr>
            <p:cNvPr id="34" name="Line 18">
              <a:extLst>
                <a:ext uri="{FF2B5EF4-FFF2-40B4-BE49-F238E27FC236}">
                  <a16:creationId xmlns:a16="http://schemas.microsoft.com/office/drawing/2014/main" id="{B355EFD7-7645-CC48-84B5-9C5E2D0DB039}"/>
                </a:ext>
              </a:extLst>
            </p:cNvPr>
            <p:cNvSpPr/>
            <p:nvPr/>
          </p:nvSpPr>
          <p:spPr>
            <a:xfrm flipH="1">
              <a:off x="1290" y="1797"/>
              <a:ext cx="771" cy="318"/>
            </a:xfrm>
            <a:prstGeom prst="line">
              <a:avLst/>
            </a:prstGeom>
            <a:ln w="28575" cap="sq" cmpd="sng">
              <a:solidFill>
                <a:schemeClr val="tx1"/>
              </a:solidFill>
              <a:prstDash val="solid"/>
              <a:miter/>
              <a:headEnd type="none" w="sm" len="sm"/>
              <a:tailEnd type="none" w="sm" len="sm"/>
            </a:ln>
          </p:spPr>
        </p:sp>
        <p:sp>
          <p:nvSpPr>
            <p:cNvPr id="35" name="Line 19">
              <a:extLst>
                <a:ext uri="{FF2B5EF4-FFF2-40B4-BE49-F238E27FC236}">
                  <a16:creationId xmlns:a16="http://schemas.microsoft.com/office/drawing/2014/main" id="{1A9C847A-83AE-8A48-9670-36EFBA931154}"/>
                </a:ext>
              </a:extLst>
            </p:cNvPr>
            <p:cNvSpPr/>
            <p:nvPr/>
          </p:nvSpPr>
          <p:spPr>
            <a:xfrm>
              <a:off x="2378" y="1797"/>
              <a:ext cx="681" cy="318"/>
            </a:xfrm>
            <a:prstGeom prst="line">
              <a:avLst/>
            </a:prstGeom>
            <a:ln w="28575" cap="sq" cmpd="sng">
              <a:solidFill>
                <a:schemeClr val="tx1"/>
              </a:solidFill>
              <a:prstDash val="solid"/>
              <a:miter/>
              <a:headEnd type="none" w="sm" len="sm"/>
              <a:tailEnd type="none" w="sm" len="sm"/>
            </a:ln>
          </p:spPr>
        </p:sp>
        <p:sp>
          <p:nvSpPr>
            <p:cNvPr id="36" name="Line 20">
              <a:extLst>
                <a:ext uri="{FF2B5EF4-FFF2-40B4-BE49-F238E27FC236}">
                  <a16:creationId xmlns:a16="http://schemas.microsoft.com/office/drawing/2014/main" id="{4B70D82C-1814-8940-9AAB-70BB65E517FE}"/>
                </a:ext>
              </a:extLst>
            </p:cNvPr>
            <p:cNvSpPr/>
            <p:nvPr/>
          </p:nvSpPr>
          <p:spPr>
            <a:xfrm flipH="1">
              <a:off x="791" y="2341"/>
              <a:ext cx="408" cy="363"/>
            </a:xfrm>
            <a:prstGeom prst="line">
              <a:avLst/>
            </a:prstGeom>
            <a:ln w="28575" cap="sq" cmpd="sng">
              <a:solidFill>
                <a:schemeClr val="tx1"/>
              </a:solidFill>
              <a:prstDash val="solid"/>
              <a:miter/>
              <a:headEnd type="none" w="sm" len="sm"/>
              <a:tailEnd type="none" w="sm" len="sm"/>
            </a:ln>
          </p:spPr>
        </p:sp>
        <p:sp>
          <p:nvSpPr>
            <p:cNvPr id="37" name="Line 21">
              <a:extLst>
                <a:ext uri="{FF2B5EF4-FFF2-40B4-BE49-F238E27FC236}">
                  <a16:creationId xmlns:a16="http://schemas.microsoft.com/office/drawing/2014/main" id="{825B6120-8C73-C044-BAC6-7609C729EF9F}"/>
                </a:ext>
              </a:extLst>
            </p:cNvPr>
            <p:cNvSpPr/>
            <p:nvPr/>
          </p:nvSpPr>
          <p:spPr>
            <a:xfrm>
              <a:off x="1426" y="2341"/>
              <a:ext cx="363" cy="363"/>
            </a:xfrm>
            <a:prstGeom prst="line">
              <a:avLst/>
            </a:prstGeom>
            <a:ln w="28575" cap="sq" cmpd="sng">
              <a:solidFill>
                <a:schemeClr val="tx1"/>
              </a:solidFill>
              <a:prstDash val="solid"/>
              <a:miter/>
              <a:headEnd type="none" w="sm" len="sm"/>
              <a:tailEnd type="none" w="sm" len="sm"/>
            </a:ln>
          </p:spPr>
        </p:sp>
        <p:sp>
          <p:nvSpPr>
            <p:cNvPr id="38" name="Line 22">
              <a:extLst>
                <a:ext uri="{FF2B5EF4-FFF2-40B4-BE49-F238E27FC236}">
                  <a16:creationId xmlns:a16="http://schemas.microsoft.com/office/drawing/2014/main" id="{06570785-710F-014A-85AB-51D57517855D}"/>
                </a:ext>
              </a:extLst>
            </p:cNvPr>
            <p:cNvSpPr/>
            <p:nvPr/>
          </p:nvSpPr>
          <p:spPr>
            <a:xfrm flipH="1">
              <a:off x="2605" y="2341"/>
              <a:ext cx="363" cy="363"/>
            </a:xfrm>
            <a:prstGeom prst="line">
              <a:avLst/>
            </a:prstGeom>
            <a:ln w="28575" cap="sq" cmpd="sng">
              <a:solidFill>
                <a:schemeClr val="tx1"/>
              </a:solidFill>
              <a:prstDash val="solid"/>
              <a:miter/>
              <a:headEnd type="none" w="sm" len="sm"/>
              <a:tailEnd type="none" w="sm" len="sm"/>
            </a:ln>
          </p:spPr>
        </p:sp>
        <p:sp>
          <p:nvSpPr>
            <p:cNvPr id="39" name="Line 23">
              <a:extLst>
                <a:ext uri="{FF2B5EF4-FFF2-40B4-BE49-F238E27FC236}">
                  <a16:creationId xmlns:a16="http://schemas.microsoft.com/office/drawing/2014/main" id="{9F1ADA9B-7C4B-CA4E-ABC3-C97F6C9590EA}"/>
                </a:ext>
              </a:extLst>
            </p:cNvPr>
            <p:cNvSpPr/>
            <p:nvPr/>
          </p:nvSpPr>
          <p:spPr>
            <a:xfrm>
              <a:off x="3195" y="2341"/>
              <a:ext cx="408" cy="363"/>
            </a:xfrm>
            <a:prstGeom prst="line">
              <a:avLst/>
            </a:prstGeom>
            <a:ln w="28575" cap="sq" cmpd="sng">
              <a:solidFill>
                <a:schemeClr val="tx1"/>
              </a:solidFill>
              <a:prstDash val="solid"/>
              <a:miter/>
              <a:headEnd type="none" w="sm" len="sm"/>
              <a:tailEnd type="none" w="sm" len="sm"/>
            </a:ln>
          </p:spPr>
        </p:sp>
        <p:sp>
          <p:nvSpPr>
            <p:cNvPr id="40" name="Line 24">
              <a:extLst>
                <a:ext uri="{FF2B5EF4-FFF2-40B4-BE49-F238E27FC236}">
                  <a16:creationId xmlns:a16="http://schemas.microsoft.com/office/drawing/2014/main" id="{E627E398-5962-6847-ABCE-C0AA0DFEF06E}"/>
                </a:ext>
              </a:extLst>
            </p:cNvPr>
            <p:cNvSpPr/>
            <p:nvPr/>
          </p:nvSpPr>
          <p:spPr>
            <a:xfrm flipH="1">
              <a:off x="2061" y="2931"/>
              <a:ext cx="408" cy="363"/>
            </a:xfrm>
            <a:prstGeom prst="line">
              <a:avLst/>
            </a:prstGeom>
            <a:ln w="28575" cap="sq" cmpd="sng">
              <a:solidFill>
                <a:schemeClr val="tx1"/>
              </a:solidFill>
              <a:prstDash val="solid"/>
              <a:miter/>
              <a:headEnd type="none" w="sm" len="sm"/>
              <a:tailEnd type="none" w="sm" len="sm"/>
            </a:ln>
          </p:spPr>
        </p:sp>
        <p:sp>
          <p:nvSpPr>
            <p:cNvPr id="41" name="Line 25">
              <a:extLst>
                <a:ext uri="{FF2B5EF4-FFF2-40B4-BE49-F238E27FC236}">
                  <a16:creationId xmlns:a16="http://schemas.microsoft.com/office/drawing/2014/main" id="{F8373396-50E4-5046-871A-AECBA4009448}"/>
                </a:ext>
              </a:extLst>
            </p:cNvPr>
            <p:cNvSpPr/>
            <p:nvPr/>
          </p:nvSpPr>
          <p:spPr>
            <a:xfrm>
              <a:off x="2696" y="2931"/>
              <a:ext cx="408" cy="363"/>
            </a:xfrm>
            <a:prstGeom prst="line">
              <a:avLst/>
            </a:prstGeom>
            <a:ln w="28575" cap="sq" cmpd="sng">
              <a:solidFill>
                <a:schemeClr val="tx1"/>
              </a:solidFill>
              <a:prstDash val="solid"/>
              <a:miter/>
              <a:headEnd type="none" w="sm" len="sm"/>
              <a:tailEnd type="none" w="sm" len="sm"/>
            </a:ln>
          </p:spPr>
        </p:sp>
      </p:grpSp>
      <p:sp>
        <p:nvSpPr>
          <p:cNvPr id="11" name="Text Box 32">
            <a:extLst>
              <a:ext uri="{FF2B5EF4-FFF2-40B4-BE49-F238E27FC236}">
                <a16:creationId xmlns:a16="http://schemas.microsoft.com/office/drawing/2014/main" id="{30716267-2BA7-CC4F-807F-22190A27EE65}"/>
              </a:ext>
            </a:extLst>
          </p:cNvPr>
          <p:cNvSpPr txBox="1">
            <a:spLocks noChangeArrowheads="1"/>
          </p:cNvSpPr>
          <p:nvPr/>
        </p:nvSpPr>
        <p:spPr bwMode="auto">
          <a:xfrm>
            <a:off x="5003653" y="381824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12" name="Text Box 33">
            <a:extLst>
              <a:ext uri="{FF2B5EF4-FFF2-40B4-BE49-F238E27FC236}">
                <a16:creationId xmlns:a16="http://schemas.microsoft.com/office/drawing/2014/main" id="{8013A3E0-ADF0-2E44-B686-3CA38A110433}"/>
              </a:ext>
            </a:extLst>
          </p:cNvPr>
          <p:cNvSpPr txBox="1">
            <a:spLocks noChangeArrowheads="1"/>
          </p:cNvSpPr>
          <p:nvPr/>
        </p:nvSpPr>
        <p:spPr bwMode="auto">
          <a:xfrm>
            <a:off x="6767977" y="600587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13" name="Text Box 34">
            <a:extLst>
              <a:ext uri="{FF2B5EF4-FFF2-40B4-BE49-F238E27FC236}">
                <a16:creationId xmlns:a16="http://schemas.microsoft.com/office/drawing/2014/main" id="{F9F79F90-9AA6-BC42-A8FF-621550B9FA1F}"/>
              </a:ext>
            </a:extLst>
          </p:cNvPr>
          <p:cNvSpPr txBox="1">
            <a:spLocks noChangeArrowheads="1"/>
          </p:cNvSpPr>
          <p:nvPr/>
        </p:nvSpPr>
        <p:spPr bwMode="auto">
          <a:xfrm>
            <a:off x="7392449" y="525804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14" name="Text Box 35">
            <a:extLst>
              <a:ext uri="{FF2B5EF4-FFF2-40B4-BE49-F238E27FC236}">
                <a16:creationId xmlns:a16="http://schemas.microsoft.com/office/drawing/2014/main" id="{FC976D0A-5D2B-F64D-BF00-205A35A8C8EC}"/>
              </a:ext>
            </a:extLst>
          </p:cNvPr>
          <p:cNvSpPr txBox="1">
            <a:spLocks noChangeArrowheads="1"/>
          </p:cNvSpPr>
          <p:nvPr/>
        </p:nvSpPr>
        <p:spPr bwMode="auto">
          <a:xfrm>
            <a:off x="6026886" y="4508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15" name="Text Box 36">
            <a:extLst>
              <a:ext uri="{FF2B5EF4-FFF2-40B4-BE49-F238E27FC236}">
                <a16:creationId xmlns:a16="http://schemas.microsoft.com/office/drawing/2014/main" id="{637FB8A0-BECC-814A-B108-51295A5FFEC1}"/>
              </a:ext>
            </a:extLst>
          </p:cNvPr>
          <p:cNvSpPr txBox="1">
            <a:spLocks noChangeArrowheads="1"/>
          </p:cNvSpPr>
          <p:nvPr/>
        </p:nvSpPr>
        <p:spPr bwMode="auto">
          <a:xfrm>
            <a:off x="5175447" y="525804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16" name="Text Box 37">
            <a:extLst>
              <a:ext uri="{FF2B5EF4-FFF2-40B4-BE49-F238E27FC236}">
                <a16:creationId xmlns:a16="http://schemas.microsoft.com/office/drawing/2014/main" id="{63587F9A-AE2F-4E48-B100-2F5EC3A6575F}"/>
              </a:ext>
            </a:extLst>
          </p:cNvPr>
          <p:cNvSpPr txBox="1">
            <a:spLocks noChangeArrowheads="1"/>
          </p:cNvSpPr>
          <p:nvPr/>
        </p:nvSpPr>
        <p:spPr bwMode="auto">
          <a:xfrm>
            <a:off x="6483327" y="3805547"/>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17" name="Text Box 38">
            <a:extLst>
              <a:ext uri="{FF2B5EF4-FFF2-40B4-BE49-F238E27FC236}">
                <a16:creationId xmlns:a16="http://schemas.microsoft.com/office/drawing/2014/main" id="{218FE39F-49B6-8A4A-A3DD-8160173069E7}"/>
              </a:ext>
            </a:extLst>
          </p:cNvPr>
          <p:cNvSpPr txBox="1">
            <a:spLocks noChangeArrowheads="1"/>
          </p:cNvSpPr>
          <p:nvPr/>
        </p:nvSpPr>
        <p:spPr bwMode="auto">
          <a:xfrm>
            <a:off x="7450132" y="445180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18" name="Text Box 39">
            <a:extLst>
              <a:ext uri="{FF2B5EF4-FFF2-40B4-BE49-F238E27FC236}">
                <a16:creationId xmlns:a16="http://schemas.microsoft.com/office/drawing/2014/main" id="{0325524B-4656-8541-B2D7-2D4ED3ECC660}"/>
              </a:ext>
            </a:extLst>
          </p:cNvPr>
          <p:cNvSpPr txBox="1">
            <a:spLocks noChangeArrowheads="1"/>
          </p:cNvSpPr>
          <p:nvPr/>
        </p:nvSpPr>
        <p:spPr bwMode="auto">
          <a:xfrm>
            <a:off x="7848890" y="600587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19" name="Text Box 40">
            <a:extLst>
              <a:ext uri="{FF2B5EF4-FFF2-40B4-BE49-F238E27FC236}">
                <a16:creationId xmlns:a16="http://schemas.microsoft.com/office/drawing/2014/main" id="{7D0CB396-4A7B-564A-B4AF-A776F37F5EEB}"/>
              </a:ext>
            </a:extLst>
          </p:cNvPr>
          <p:cNvSpPr txBox="1">
            <a:spLocks noChangeArrowheads="1"/>
          </p:cNvSpPr>
          <p:nvPr/>
        </p:nvSpPr>
        <p:spPr bwMode="auto">
          <a:xfrm>
            <a:off x="8474617" y="525804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20" name="Text Box 41">
            <a:extLst>
              <a:ext uri="{FF2B5EF4-FFF2-40B4-BE49-F238E27FC236}">
                <a16:creationId xmlns:a16="http://schemas.microsoft.com/office/drawing/2014/main" id="{82CC0A54-B1D7-7842-AB7B-BC8993ED432E}"/>
              </a:ext>
            </a:extLst>
          </p:cNvPr>
          <p:cNvSpPr txBox="1">
            <a:spLocks noChangeArrowheads="1"/>
          </p:cNvSpPr>
          <p:nvPr/>
        </p:nvSpPr>
        <p:spPr bwMode="auto">
          <a:xfrm>
            <a:off x="6197424" y="524534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Tree>
    <p:extLst>
      <p:ext uri="{BB962C8B-B14F-4D97-AF65-F5344CB8AC3E}">
        <p14:creationId xmlns:p14="http://schemas.microsoft.com/office/powerpoint/2010/main" val="297789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8861-0755-6F40-BB4F-0CFD1104BD92}"/>
              </a:ext>
            </a:extLst>
          </p:cNvPr>
          <p:cNvSpPr>
            <a:spLocks noGrp="1"/>
          </p:cNvSpPr>
          <p:nvPr>
            <p:ph type="title"/>
          </p:nvPr>
        </p:nvSpPr>
        <p:spPr/>
        <p:txBody>
          <a:bodyPr/>
          <a:lstStyle/>
          <a:p>
            <a:r>
              <a:rPr lang="en-CN" dirty="0"/>
              <a:t>问题的定义</a:t>
            </a:r>
          </a:p>
        </p:txBody>
      </p:sp>
      <p:sp>
        <p:nvSpPr>
          <p:cNvPr id="4" name="Rectangle 3">
            <a:extLst>
              <a:ext uri="{FF2B5EF4-FFF2-40B4-BE49-F238E27FC236}">
                <a16:creationId xmlns:a16="http://schemas.microsoft.com/office/drawing/2014/main" id="{37FDA51A-5615-5041-8915-5C1785A6DE7C}"/>
              </a:ext>
            </a:extLst>
          </p:cNvPr>
          <p:cNvSpPr txBox="1">
            <a:spLocks noChangeArrowheads="1"/>
          </p:cNvSpPr>
          <p:nvPr/>
        </p:nvSpPr>
        <p:spPr>
          <a:xfrm>
            <a:off x="228601" y="1844825"/>
            <a:ext cx="9829800" cy="4191000"/>
          </a:xfrm>
          <a:prstGeom prst="rect">
            <a:avLst/>
          </a:prstGeom>
          <a:solidFill>
            <a:srgbClr val="FFFFFF"/>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3600" b="1" dirty="0">
                <a:latin typeface="Times New Roman" panose="02020603050405020304" pitchFamily="18" charset="0"/>
                <a:ea typeface="SimSun" panose="02010600030101010101" pitchFamily="2" charset="-122"/>
                <a:cs typeface="Times New Roman" panose="02020603050405020304" pitchFamily="18" charset="0"/>
              </a:rPr>
              <a:t>编码树</a:t>
            </a:r>
            <a:r>
              <a:rPr lang="en-US" altLang="zh-CN" sz="3600" b="1" i="1" dirty="0">
                <a:latin typeface="Times New Roman" panose="02020603050405020304" pitchFamily="18" charset="0"/>
                <a:ea typeface="SimSun" panose="02010600030101010101" pitchFamily="2" charset="-122"/>
                <a:cs typeface="Times New Roman" panose="02020603050405020304" pitchFamily="18" charset="0"/>
              </a:rPr>
              <a:t>T</a:t>
            </a:r>
            <a:r>
              <a:rPr lang="zh-CN" altLang="en-US" sz="3600" b="1" dirty="0">
                <a:latin typeface="Times New Roman" panose="02020603050405020304" pitchFamily="18" charset="0"/>
                <a:ea typeface="SimSun" panose="02010600030101010101" pitchFamily="2" charset="-122"/>
                <a:cs typeface="Times New Roman" panose="02020603050405020304" pitchFamily="18" charset="0"/>
              </a:rPr>
              <a:t>的代价</a:t>
            </a:r>
          </a:p>
          <a:p>
            <a:pPr lvl="1" algn="just" eaLnBrk="1" hangingPunct="1">
              <a:defRPr/>
            </a:pP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是字母表,</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2801" b="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801" b="1" i="1" dirty="0" err="1">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endPar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endParaRPr>
          </a:p>
          <a:p>
            <a:pPr lvl="1" algn="just" eaLnBrk="1" hangingPunct="1">
              <a:defRPr/>
            </a:pP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f(c)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在文件中出现的频率</a:t>
            </a:r>
          </a:p>
          <a:p>
            <a:pPr lvl="1" algn="just" eaLnBrk="1" hangingPunct="1">
              <a:defRPr/>
            </a:pP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d</a:t>
            </a:r>
            <a:r>
              <a:rPr lang="en-US" altLang="zh-CN" sz="2801" b="1" i="1" baseline="-30000"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是叶子</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在树</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中的深度，即</a:t>
            </a: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的编码长度</a:t>
            </a:r>
          </a:p>
          <a:p>
            <a:pPr lvl="1" algn="just" eaLnBrk="1" hangingPunct="1">
              <a:defRPr/>
            </a:pPr>
            <a:r>
              <a:rPr lang="en-US" altLang="zh-CN" sz="2801"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的代价是编码一个文件的所有字符的代码位数:</a:t>
            </a:r>
          </a:p>
          <a:p>
            <a:pPr lvl="1" algn="just" eaLnBrk="1" hangingPunct="1">
              <a:buFontTx/>
              <a:buNone/>
              <a:defRPr/>
            </a:pPr>
            <a:endParaRPr lang="zh-CN" altLang="en-US" sz="1000"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endParaRPr>
          </a:p>
          <a:p>
            <a:pPr eaLnBrk="1" hangingPunct="1">
              <a:buFontTx/>
              <a:buNone/>
              <a:defRPr/>
            </a:pPr>
            <a:r>
              <a:rPr lang="en-US" altLang="zh-CN" sz="3600" b="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3600"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rPr>
              <a:t>B(T)=</a:t>
            </a:r>
            <a:endParaRPr lang="zh-CN" altLang="en-US" sz="3600" b="1" i="1" dirty="0">
              <a:solidFill>
                <a:srgbClr val="0033CC"/>
              </a:solidFill>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5" name="Object 6">
            <a:extLst>
              <a:ext uri="{FF2B5EF4-FFF2-40B4-BE49-F238E27FC236}">
                <a16:creationId xmlns:a16="http://schemas.microsoft.com/office/drawing/2014/main" id="{DB45B412-A381-EA4D-BBC9-10E3B0269D56}"/>
              </a:ext>
            </a:extLst>
          </p:cNvPr>
          <p:cNvGraphicFramePr>
            <a:graphicFrameLocks noChangeAspect="1"/>
          </p:cNvGraphicFramePr>
          <p:nvPr>
            <p:extLst>
              <p:ext uri="{D42A27DB-BD31-4B8C-83A1-F6EECF244321}">
                <p14:modId xmlns:p14="http://schemas.microsoft.com/office/powerpoint/2010/main" val="457768907"/>
              </p:ext>
            </p:extLst>
          </p:nvPr>
        </p:nvGraphicFramePr>
        <p:xfrm>
          <a:off x="2695228" y="4725145"/>
          <a:ext cx="2133600" cy="800100"/>
        </p:xfrm>
        <a:graphic>
          <a:graphicData uri="http://schemas.openxmlformats.org/presentationml/2006/ole">
            <mc:AlternateContent xmlns:mc="http://schemas.openxmlformats.org/markup-compatibility/2006">
              <mc:Choice xmlns:v="urn:schemas-microsoft-com:vml" Requires="v">
                <p:oleObj r:id="rId2" imgW="862965" imgH="342900" progId="Equation.2">
                  <p:embed/>
                </p:oleObj>
              </mc:Choice>
              <mc:Fallback>
                <p:oleObj r:id="rId2" imgW="862965" imgH="342900" progId="Equation.2">
                  <p:embed/>
                  <p:pic>
                    <p:nvPicPr>
                      <p:cNvPr id="97284" name="Object 6"/>
                      <p:cNvPicPr/>
                      <p:nvPr/>
                    </p:nvPicPr>
                    <p:blipFill>
                      <a:blip r:embed="rId3"/>
                      <a:stretch>
                        <a:fillRect/>
                      </a:stretch>
                    </p:blipFill>
                    <p:spPr>
                      <a:xfrm>
                        <a:off x="2695228" y="4725145"/>
                        <a:ext cx="2133600" cy="800100"/>
                      </a:xfrm>
                      <a:prstGeom prst="rect">
                        <a:avLst/>
                      </a:prstGeom>
                      <a:solidFill>
                        <a:srgbClr val="FFFFFF"/>
                      </a:solidFill>
                      <a:ln w="38100">
                        <a:noFill/>
                        <a:miter/>
                      </a:ln>
                    </p:spPr>
                  </p:pic>
                </p:oleObj>
              </mc:Fallback>
            </mc:AlternateContent>
          </a:graphicData>
        </a:graphic>
      </p:graphicFrame>
    </p:spTree>
    <p:extLst>
      <p:ext uri="{BB962C8B-B14F-4D97-AF65-F5344CB8AC3E}">
        <p14:creationId xmlns:p14="http://schemas.microsoft.com/office/powerpoint/2010/main" val="3569456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C3FB-33A8-8444-9CF1-211D36516C3F}"/>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AAE35CE5-89C0-C649-89EE-07ECA22FD458}"/>
              </a:ext>
            </a:extLst>
          </p:cNvPr>
          <p:cNvSpPr>
            <a:spLocks noGrp="1"/>
          </p:cNvSpPr>
          <p:nvPr>
            <p:ph idx="1"/>
          </p:nvPr>
        </p:nvSpPr>
        <p:spPr/>
        <p:txBody>
          <a:bodyPr/>
          <a:lstStyle/>
          <a:p>
            <a:r>
              <a:rPr lang="en-CN" dirty="0">
                <a:latin typeface="Times New Roman" panose="02020603050405020304" pitchFamily="18" charset="0"/>
                <a:cs typeface="Times New Roman" panose="02020603050405020304" pitchFamily="18" charset="0"/>
              </a:rPr>
              <a:t>优化编码树问题</a:t>
            </a:r>
          </a:p>
          <a:p>
            <a:pPr lvl="1" algn="just" eaLnBrk="1" hangingPunct="1">
              <a:lnSpc>
                <a:spcPct val="100000"/>
              </a:lnSpc>
              <a:buSzTx/>
              <a:buNone/>
              <a:defRPr/>
            </a:pPr>
            <a:r>
              <a:rPr lang="en-CN" dirty="0">
                <a:latin typeface="Times New Roman" panose="02020603050405020304" pitchFamily="18" charset="0"/>
                <a:cs typeface="Times New Roman" panose="02020603050405020304" pitchFamily="18" charset="0"/>
              </a:rPr>
              <a:t>输入</a:t>
            </a:r>
            <a:r>
              <a:rPr lang="zh-CN" altLang="en-US" dirty="0">
                <a:latin typeface="Times New Roman" panose="02020603050405020304" pitchFamily="18" charset="0"/>
                <a:cs typeface="Times New Roman" panose="02020603050405020304" pitchFamily="18" charset="0"/>
              </a:rPr>
              <a:t>：字母表 </a:t>
            </a:r>
            <a:r>
              <a:rPr lang="en-US" altLang="zh-CN" i="1" dirty="0">
                <a:latin typeface="Times New Roman" panose="02020603050405020304" pitchFamily="18" charset="0"/>
                <a:cs typeface="Times New Roman" panose="02020603050405020304" pitchFamily="18" charset="0"/>
              </a:rPr>
              <a:t>C = {c</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 c</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 </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p>
          <a:p>
            <a:pPr lvl="1" algn="just" eaLnBrk="1" hangingPunct="1">
              <a:lnSpc>
                <a:spcPct val="100000"/>
              </a:lnSpc>
              <a:buSzTx/>
              <a:buNone/>
              <a:defRPr/>
            </a:pPr>
            <a:r>
              <a:rPr lang="zh-CN" altLang="en-US" dirty="0">
                <a:latin typeface="Times New Roman" panose="02020603050405020304" pitchFamily="18" charset="0"/>
                <a:cs typeface="Times New Roman" panose="02020603050405020304" pitchFamily="18" charset="0"/>
              </a:rPr>
              <a:t>            频率表 </a:t>
            </a:r>
            <a:r>
              <a:rPr lang="en-US" altLang="zh-CN" i="1" dirty="0">
                <a:latin typeface="Times New Roman" panose="02020603050405020304" pitchFamily="18" charset="0"/>
                <a:cs typeface="Times New Roman" panose="02020603050405020304" pitchFamily="18" charset="0"/>
              </a:rPr>
              <a:t>F = {f(c</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 f(c</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 ..., f(</a:t>
            </a:r>
            <a:r>
              <a:rPr lang="en-US" altLang="zh-CN" i="1" dirty="0" err="1">
                <a:latin typeface="Times New Roman" panose="02020603050405020304" pitchFamily="18" charset="0"/>
                <a:cs typeface="Times New Roman" panose="02020603050405020304" pitchFamily="18" charset="0"/>
              </a:rPr>
              <a:t>c</a:t>
            </a:r>
            <a:r>
              <a:rPr lang="en-US" altLang="zh-CN" i="1" baseline="-25000" dirty="0" err="1">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cs typeface="Times New Roman" panose="02020603050405020304" pitchFamily="18" charset="0"/>
              </a:rPr>
              <a:t>)}</a:t>
            </a:r>
          </a:p>
          <a:p>
            <a:pPr lvl="1" algn="just" eaLnBrk="1" hangingPunct="1">
              <a:lnSpc>
                <a:spcPct val="100000"/>
              </a:lnSpc>
              <a:buSzTx/>
              <a:buNone/>
              <a:defRPr/>
            </a:pPr>
            <a:r>
              <a:rPr lang="zh-CN" altLang="en-US" dirty="0">
                <a:latin typeface="Times New Roman" panose="02020603050405020304" pitchFamily="18" charset="0"/>
                <a:cs typeface="Times New Roman" panose="02020603050405020304" pitchFamily="18" charset="0"/>
              </a:rPr>
              <a:t>输出</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具有最小</a:t>
            </a:r>
            <a:r>
              <a:rPr lang="en-US" altLang="zh-CN" i="1" dirty="0">
                <a:latin typeface="Times New Roman" panose="02020603050405020304" pitchFamily="18" charset="0"/>
                <a:cs typeface="Times New Roman" panose="02020603050405020304" pitchFamily="18" charset="0"/>
              </a:rPr>
              <a:t>B(T)</a:t>
            </a:r>
            <a:r>
              <a:rPr lang="zh-CN" altLang="en-US" dirty="0">
                <a:latin typeface="Times New Roman" panose="02020603050405020304" pitchFamily="18" charset="0"/>
                <a:cs typeface="Times New Roman" panose="02020603050405020304" pitchFamily="18" charset="0"/>
              </a:rPr>
              <a:t>的</a:t>
            </a:r>
            <a:r>
              <a:rPr lang="en-US" altLang="zh-CN" i="1"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前缀编码树 （最优前缀码）</a:t>
            </a: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00000"/>
              </a:lnSpc>
              <a:buSzTx/>
              <a:buNone/>
              <a:defRPr/>
            </a:pPr>
            <a:endParaRPr lang="en-US" altLang="zh-CN" dirty="0">
              <a:latin typeface="Times New Roman" panose="02020603050405020304" pitchFamily="18" charset="0"/>
              <a:cs typeface="Times New Roman" panose="02020603050405020304" pitchFamily="18" charset="0"/>
            </a:endParaRPr>
          </a:p>
          <a:p>
            <a:pPr marL="342930" lvl="1" indent="-342930">
              <a:lnSpc>
                <a:spcPct val="100000"/>
              </a:lnSpc>
              <a:buSzTx/>
              <a:buFont typeface="Arial" panose="020B0604020202020204" pitchFamily="34" charset="0"/>
              <a:buChar char="•"/>
              <a:defRPr/>
            </a:pPr>
            <a:r>
              <a:rPr lang="zh-CN" altLang="en-US" sz="2801" dirty="0">
                <a:solidFill>
                  <a:schemeClr val="tx1"/>
                </a:solidFill>
                <a:latin typeface="Times New Roman" panose="02020603050405020304" pitchFamily="18" charset="0"/>
                <a:cs typeface="Times New Roman" panose="02020603050405020304" pitchFamily="18" charset="0"/>
              </a:rPr>
              <a:t>哈（赫）夫曼编码 （</a:t>
            </a:r>
            <a:r>
              <a:rPr lang="en-US" altLang="zh-CN" sz="2801" dirty="0">
                <a:solidFill>
                  <a:schemeClr val="tx1"/>
                </a:solidFill>
                <a:latin typeface="Times New Roman" panose="02020603050405020304" pitchFamily="18" charset="0"/>
                <a:cs typeface="Times New Roman" panose="02020603050405020304" pitchFamily="18" charset="0"/>
              </a:rPr>
              <a:t>Huffman</a:t>
            </a:r>
            <a:r>
              <a:rPr lang="zh-CN" altLang="en-US" sz="2801" dirty="0">
                <a:solidFill>
                  <a:schemeClr val="tx1"/>
                </a:solidFill>
                <a:latin typeface="Times New Roman" panose="02020603050405020304" pitchFamily="18" charset="0"/>
                <a:cs typeface="Times New Roman" panose="02020603050405020304" pitchFamily="18" charset="0"/>
              </a:rPr>
              <a:t> </a:t>
            </a:r>
            <a:r>
              <a:rPr lang="en-US" altLang="zh-CN" sz="2801" dirty="0">
                <a:solidFill>
                  <a:schemeClr val="tx1"/>
                </a:solidFill>
                <a:latin typeface="Times New Roman" panose="02020603050405020304" pitchFamily="18" charset="0"/>
                <a:cs typeface="Times New Roman" panose="02020603050405020304" pitchFamily="18" charset="0"/>
              </a:rPr>
              <a:t>code</a:t>
            </a:r>
            <a:r>
              <a:rPr lang="zh-CN" altLang="en-US" sz="2801" dirty="0">
                <a:solidFill>
                  <a:schemeClr val="tx1"/>
                </a:solidFill>
                <a:latin typeface="Times New Roman" panose="02020603050405020304" pitchFamily="18" charset="0"/>
                <a:cs typeface="Times New Roman" panose="02020603050405020304" pitchFamily="18" charset="0"/>
              </a:rPr>
              <a:t>）</a:t>
            </a:r>
            <a:endParaRPr lang="en-US" altLang="zh-CN" sz="2801" dirty="0">
              <a:solidFill>
                <a:schemeClr val="tx1"/>
              </a:solidFill>
              <a:latin typeface="Times New Roman" panose="02020603050405020304" pitchFamily="18" charset="0"/>
              <a:cs typeface="Times New Roman" panose="02020603050405020304" pitchFamily="18" charset="0"/>
            </a:endParaRPr>
          </a:p>
          <a:p>
            <a:pPr marL="743012" lvl="2" indent="-342930">
              <a:defRPr/>
            </a:pPr>
            <a:r>
              <a:rPr lang="zh-CN" altLang="en-US" sz="2400" dirty="0">
                <a:latin typeface="Times New Roman" panose="02020603050405020304" pitchFamily="18" charset="0"/>
                <a:cs typeface="Times New Roman" panose="02020603050405020304" pitchFamily="18" charset="0"/>
              </a:rPr>
              <a:t>贪心算法构造优化编码树，进而得到最优前缀码</a:t>
            </a:r>
            <a:endParaRPr lang="en-US" altLang="zh-CN" sz="2400" dirty="0">
              <a:latin typeface="Times New Roman" panose="02020603050405020304" pitchFamily="18" charset="0"/>
              <a:cs typeface="Times New Roman" panose="02020603050405020304" pitchFamily="18" charset="0"/>
            </a:endParaRPr>
          </a:p>
          <a:p>
            <a:pPr lvl="1" algn="just" eaLnBrk="1" hangingPunct="1">
              <a:lnSpc>
                <a:spcPct val="100000"/>
              </a:lnSpc>
              <a:buSzTx/>
              <a:buNone/>
              <a:defRPr/>
            </a:pPr>
            <a:endParaRPr lang="en-US" altLang="zh-CN" dirty="0">
              <a:latin typeface="Times New Roman" panose="02020603050405020304" pitchFamily="18" charset="0"/>
              <a:cs typeface="Times New Roman" panose="02020603050405020304" pitchFamily="18" charset="0"/>
            </a:endParaRPr>
          </a:p>
          <a:p>
            <a:pPr lvl="1" algn="just" eaLnBrk="1" hangingPunct="1">
              <a:lnSpc>
                <a:spcPct val="100000"/>
              </a:lnSpc>
              <a:buSzTx/>
              <a:buNone/>
              <a:defRPr/>
            </a:pPr>
            <a:endParaRPr lang="zh-CN" altLang="en-US" dirty="0">
              <a:latin typeface="Times New Roman" panose="02020603050405020304" pitchFamily="18" charset="0"/>
              <a:cs typeface="Times New Roman" panose="02020603050405020304" pitchFamily="18" charset="0"/>
            </a:endParaRPr>
          </a:p>
          <a:p>
            <a:pPr lvl="1" algn="just" eaLnBrk="1" hangingPunct="1">
              <a:lnSpc>
                <a:spcPct val="100000"/>
              </a:lnSpc>
              <a:buSzTx/>
              <a:buNone/>
              <a:defRPr/>
            </a:pPr>
            <a:endParaRPr lang="en-US" altLang="zh-CN" dirty="0"/>
          </a:p>
        </p:txBody>
      </p:sp>
      <p:sp>
        <p:nvSpPr>
          <p:cNvPr id="4" name="Rectangle 1028">
            <a:extLst>
              <a:ext uri="{FF2B5EF4-FFF2-40B4-BE49-F238E27FC236}">
                <a16:creationId xmlns:a16="http://schemas.microsoft.com/office/drawing/2014/main" id="{AF501AAA-AC68-AD4C-96C7-A4E1CF14FCD6}"/>
              </a:ext>
            </a:extLst>
          </p:cNvPr>
          <p:cNvSpPr>
            <a:spLocks noChangeArrowheads="1"/>
          </p:cNvSpPr>
          <p:nvPr/>
        </p:nvSpPr>
        <p:spPr bwMode="auto">
          <a:xfrm>
            <a:off x="1061245" y="4653138"/>
            <a:ext cx="7993063" cy="201612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30" indent="-342930" algn="just" defTabSz="914477">
              <a:spcBef>
                <a:spcPct val="20000"/>
              </a:spcBef>
              <a:defRPr/>
            </a:pPr>
            <a:r>
              <a:rPr lang="zh-CN" altLang="en-US" sz="3600"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贪心思想</a:t>
            </a:r>
            <a:r>
              <a:rPr lang="zh-CN" altLang="en-US" sz="3600" b="1" dirty="0">
                <a:solidFill>
                  <a:srgbClr val="FF0000"/>
                </a:solidFill>
                <a:effectLst>
                  <a:outerShdw blurRad="38100" dist="38100" dir="2700000" algn="tl">
                    <a:srgbClr val="000000"/>
                  </a:outerShdw>
                </a:effectLst>
                <a:latin typeface="Times New Roman" panose="02020603050405020304" pitchFamily="18" charset="0"/>
              </a:rPr>
              <a:t>：</a:t>
            </a:r>
          </a:p>
          <a:p>
            <a:pPr marL="743012" lvl="1" indent="-285773" algn="just" defTabSz="914477">
              <a:spcBef>
                <a:spcPct val="20000"/>
              </a:spcBef>
              <a:defRPr/>
            </a:pPr>
            <a:r>
              <a:rPr lang="zh-CN" altLang="en-US" sz="3201"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循环地选择具有最低频率的两个结点，</a:t>
            </a:r>
          </a:p>
          <a:p>
            <a:pPr marL="743012" lvl="1" indent="-285773" algn="just" defTabSz="914477">
              <a:spcBef>
                <a:spcPct val="20000"/>
              </a:spcBef>
              <a:defRPr/>
            </a:pPr>
            <a:r>
              <a:rPr lang="zh-CN" altLang="en-US" sz="3201"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生成一棵子树，直至形成树</a:t>
            </a:r>
          </a:p>
        </p:txBody>
      </p:sp>
    </p:spTree>
    <p:extLst>
      <p:ext uri="{BB962C8B-B14F-4D97-AF65-F5344CB8AC3E}">
        <p14:creationId xmlns:p14="http://schemas.microsoft.com/office/powerpoint/2010/main" val="415081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9339-62B1-1D47-BADC-3FF67015CE70}"/>
              </a:ext>
            </a:extLst>
          </p:cNvPr>
          <p:cNvSpPr>
            <a:spLocks noGrp="1"/>
          </p:cNvSpPr>
          <p:nvPr>
            <p:ph type="title"/>
          </p:nvPr>
        </p:nvSpPr>
        <p:spPr/>
        <p:txBody>
          <a:bodyPr/>
          <a:lstStyle/>
          <a:p>
            <a:r>
              <a:rPr lang="en-CN" dirty="0"/>
              <a:t>贪心算法的基本概念</a:t>
            </a:r>
          </a:p>
        </p:txBody>
      </p:sp>
      <p:sp>
        <p:nvSpPr>
          <p:cNvPr id="6" name="Rectangle 3">
            <a:extLst>
              <a:ext uri="{FF2B5EF4-FFF2-40B4-BE49-F238E27FC236}">
                <a16:creationId xmlns:a16="http://schemas.microsoft.com/office/drawing/2014/main" id="{C9311BA3-E666-9640-A9CA-C9BD603A6A58}"/>
              </a:ext>
            </a:extLst>
          </p:cNvPr>
          <p:cNvSpPr txBox="1">
            <a:spLocks noChangeArrowheads="1"/>
          </p:cNvSpPr>
          <p:nvPr/>
        </p:nvSpPr>
        <p:spPr>
          <a:xfrm>
            <a:off x="1543051" y="1773240"/>
            <a:ext cx="7777163" cy="3960813"/>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2801" dirty="0"/>
              <a:t>对于许多优化问题，使用动态规划算法来求解最优解有些杀鸡用牛刀，可以用更简单，更高效的算法。</a:t>
            </a:r>
            <a:endParaRPr lang="en-US" altLang="zh-CN" sz="2801" dirty="0"/>
          </a:p>
          <a:p>
            <a:pPr algn="just" eaLnBrk="1" hangingPunct="1">
              <a:defRPr/>
            </a:pPr>
            <a:r>
              <a:rPr lang="zh-CN" altLang="en-US" sz="2801" dirty="0"/>
              <a:t>贪心算法，在每一步都做出在当时看起来最佳的选择，即局部最优选择，寄希望这样的选择可以得到全局最优解。</a:t>
            </a:r>
            <a:endParaRPr lang="en-US" altLang="zh-CN" sz="2801" dirty="0"/>
          </a:p>
          <a:p>
            <a:pPr algn="just" eaLnBrk="1" hangingPunct="1">
              <a:defRPr/>
            </a:pPr>
            <a:r>
              <a:rPr lang="zh-CN" altLang="en-US" sz="2801" dirty="0"/>
              <a:t>贪心算法并不保证得到最优解，但是针对很多问题确实可以得到最优解。</a:t>
            </a:r>
          </a:p>
        </p:txBody>
      </p:sp>
    </p:spTree>
    <p:extLst>
      <p:ext uri="{BB962C8B-B14F-4D97-AF65-F5344CB8AC3E}">
        <p14:creationId xmlns:p14="http://schemas.microsoft.com/office/powerpoint/2010/main" val="307724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C3FB-33A8-8444-9CF1-211D36516C3F}"/>
              </a:ext>
            </a:extLst>
          </p:cNvPr>
          <p:cNvSpPr>
            <a:spLocks noGrp="1"/>
          </p:cNvSpPr>
          <p:nvPr>
            <p:ph type="title"/>
          </p:nvPr>
        </p:nvSpPr>
        <p:spPr/>
        <p:txBody>
          <a:bodyPr/>
          <a:lstStyle/>
          <a:p>
            <a:r>
              <a:rPr lang="en-US" dirty="0" err="1"/>
              <a:t>贪心解法</a:t>
            </a:r>
            <a:endParaRPr lang="en-CN" dirty="0"/>
          </a:p>
        </p:txBody>
      </p:sp>
      <p:sp>
        <p:nvSpPr>
          <p:cNvPr id="4" name="Rectangle 1028">
            <a:extLst>
              <a:ext uri="{FF2B5EF4-FFF2-40B4-BE49-F238E27FC236}">
                <a16:creationId xmlns:a16="http://schemas.microsoft.com/office/drawing/2014/main" id="{AF501AAA-AC68-AD4C-96C7-A4E1CF14FCD6}"/>
              </a:ext>
            </a:extLst>
          </p:cNvPr>
          <p:cNvSpPr>
            <a:spLocks noChangeArrowheads="1"/>
          </p:cNvSpPr>
          <p:nvPr/>
        </p:nvSpPr>
        <p:spPr bwMode="auto">
          <a:xfrm>
            <a:off x="895028" y="1268761"/>
            <a:ext cx="7993063" cy="1584176"/>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30" indent="-342930" algn="just" defTabSz="914477">
              <a:spcBef>
                <a:spcPct val="20000"/>
              </a:spcBef>
              <a:defRPr/>
            </a:pPr>
            <a:r>
              <a:rPr lang="zh-CN" altLang="en-US" sz="2800"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贪心思想</a:t>
            </a:r>
            <a:r>
              <a:rPr lang="zh-CN" altLang="en-US" sz="2800" b="1" dirty="0">
                <a:solidFill>
                  <a:srgbClr val="FF0000"/>
                </a:solidFill>
                <a:effectLst>
                  <a:outerShdw blurRad="38100" dist="38100" dir="2700000" algn="tl">
                    <a:srgbClr val="000000"/>
                  </a:outerShdw>
                </a:effectLst>
                <a:latin typeface="Times New Roman" panose="02020603050405020304" pitchFamily="18" charset="0"/>
              </a:rPr>
              <a:t>：</a:t>
            </a:r>
          </a:p>
          <a:p>
            <a:pPr marL="743012" lvl="1" indent="-285773" algn="just" defTabSz="914477">
              <a:spcBef>
                <a:spcPct val="20000"/>
              </a:spcBef>
              <a:defRPr/>
            </a:pPr>
            <a:r>
              <a:rPr lang="zh-CN" altLang="en-US" sz="2800"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循环地选择具有最低频率的两个结点，</a:t>
            </a:r>
          </a:p>
          <a:p>
            <a:pPr marL="743012" lvl="1" indent="-285773" algn="just" defTabSz="914477">
              <a:spcBef>
                <a:spcPct val="20000"/>
              </a:spcBef>
              <a:defRPr/>
            </a:pPr>
            <a:r>
              <a:rPr lang="zh-CN" altLang="en-US" sz="2800" b="1" dirty="0">
                <a:solidFill>
                  <a:srgbClr val="FF0000"/>
                </a:solidFill>
                <a:effectLst>
                  <a:outerShdw blurRad="38100" dist="38100" dir="2700000" algn="tl">
                    <a:srgbClr val="000000"/>
                  </a:outerShdw>
                </a:effectLst>
                <a:latin typeface="华文行楷" panose="02010800040101010101" pitchFamily="2" charset="-122"/>
                <a:ea typeface="华文行楷" panose="02010800040101010101" pitchFamily="2" charset="-122"/>
              </a:rPr>
              <a:t>生成一棵子树，直至形成树</a:t>
            </a:r>
          </a:p>
        </p:txBody>
      </p:sp>
      <p:sp>
        <p:nvSpPr>
          <p:cNvPr id="7" name="Text Box 3">
            <a:extLst>
              <a:ext uri="{FF2B5EF4-FFF2-40B4-BE49-F238E27FC236}">
                <a16:creationId xmlns:a16="http://schemas.microsoft.com/office/drawing/2014/main" id="{9ADF5EF2-1C46-9A4D-B8CA-8295ACCA5D43}"/>
              </a:ext>
            </a:extLst>
          </p:cNvPr>
          <p:cNvSpPr txBox="1">
            <a:spLocks noChangeArrowheads="1"/>
          </p:cNvSpPr>
          <p:nvPr/>
        </p:nvSpPr>
        <p:spPr bwMode="auto">
          <a:xfrm>
            <a:off x="428625" y="2924944"/>
            <a:ext cx="9258300" cy="3637919"/>
          </a:xfrm>
          <a:prstGeom prst="rect">
            <a:avLst/>
          </a:prstGeom>
          <a:solidFill>
            <a:schemeClr val="bg1"/>
          </a:solidFill>
          <a:ln w="12700" cap="rnd">
            <a:solidFill>
              <a:srgbClr val="04617B"/>
            </a:solidFill>
            <a:miter lim="800000"/>
            <a:headEnd/>
            <a:tailEnd/>
          </a:ln>
        </p:spPr>
        <p:txBody>
          <a:bodyPr wrap="square">
            <a:spAutoFit/>
          </a:bodyPr>
          <a:lstStyle/>
          <a:p>
            <a:pPr marL="609600" marR="0" lvl="0" indent="-609600" algn="just" defTabSz="914400" eaLnBrk="1" fontAlgn="base" latinLnBrk="0" hangingPunct="1">
              <a:lnSpc>
                <a:spcPct val="100000"/>
              </a:lnSpc>
              <a:spcBef>
                <a:spcPct val="40000"/>
              </a:spcBef>
              <a:spcAft>
                <a:spcPct val="0"/>
              </a:spcAft>
              <a:buClrTx/>
              <a:buSzTx/>
              <a:buFontTx/>
              <a:buNone/>
              <a:tabLst/>
              <a:defRPr/>
            </a:pPr>
            <a:r>
              <a:rPr kumimoji="1" lang="zh-CN" altLang="en-US" sz="2400" b="1" i="0" u="none" strike="noStrike" kern="0" cap="none" spc="0" normalizeH="0" baseline="0" noProof="0" dirty="0">
                <a:ln>
                  <a:noFill/>
                </a:ln>
                <a:solidFill>
                  <a:srgbClr val="FF3300"/>
                </a:solidFill>
                <a:effectLst/>
                <a:uLnTx/>
                <a:uFillTx/>
                <a:latin typeface="宋体" pitchFamily="2" charset="-122"/>
              </a:rPr>
              <a:t>构造</a:t>
            </a:r>
            <a:r>
              <a:rPr kumimoji="1" lang="en-US" altLang="zh-CN" sz="2400" b="1" i="0" u="none" strike="noStrike" kern="0" cap="none" spc="0" normalizeH="0" baseline="0" noProof="0" dirty="0">
                <a:ln>
                  <a:noFill/>
                </a:ln>
                <a:solidFill>
                  <a:srgbClr val="FF3300"/>
                </a:solidFill>
                <a:effectLst/>
                <a:uLnTx/>
                <a:uFillTx/>
                <a:latin typeface="宋体" pitchFamily="2" charset="-122"/>
              </a:rPr>
              <a:t>Huffman</a:t>
            </a:r>
            <a:r>
              <a:rPr kumimoji="1" lang="zh-CN" altLang="en-US" sz="2400" b="1" i="0" u="none" strike="noStrike" kern="0" cap="none" spc="0" normalizeH="0" baseline="0" noProof="0" dirty="0">
                <a:ln>
                  <a:noFill/>
                </a:ln>
                <a:solidFill>
                  <a:srgbClr val="FF3300"/>
                </a:solidFill>
                <a:effectLst/>
                <a:uLnTx/>
                <a:uFillTx/>
                <a:latin typeface="宋体" pitchFamily="2" charset="-122"/>
              </a:rPr>
              <a:t>树的步骤：</a:t>
            </a:r>
          </a:p>
          <a:p>
            <a:pPr marL="609600" marR="0" lvl="0" indent="-609600" algn="just" defTabSz="914400" eaLnBrk="1" fontAlgn="base" latinLnBrk="0" hangingPunct="1">
              <a:lnSpc>
                <a:spcPct val="100000"/>
              </a:lnSpc>
              <a:spcBef>
                <a:spcPct val="4000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宋体" pitchFamily="2" charset="-122"/>
              </a:rPr>
              <a:t>1． 根据给定的</a:t>
            </a:r>
            <a:r>
              <a:rPr kumimoji="1" lang="en-US" altLang="zh-CN" sz="2400" b="1" i="0" u="none" strike="noStrike" kern="0" cap="none" spc="0" normalizeH="0" baseline="0" noProof="0" dirty="0">
                <a:ln>
                  <a:noFill/>
                </a:ln>
                <a:solidFill>
                  <a:srgbClr val="0000FF"/>
                </a:solidFill>
                <a:effectLst/>
                <a:uLnTx/>
                <a:uFillTx/>
                <a:latin typeface="宋体" pitchFamily="2" charset="-122"/>
              </a:rPr>
              <a:t>n</a:t>
            </a:r>
            <a:r>
              <a:rPr kumimoji="1" lang="zh-CN" altLang="en-US" sz="2400" b="1" i="0" u="none" strike="noStrike" kern="0" cap="none" spc="0" normalizeH="0" baseline="0" noProof="0" dirty="0">
                <a:ln>
                  <a:noFill/>
                </a:ln>
                <a:solidFill>
                  <a:srgbClr val="0000FF"/>
                </a:solidFill>
                <a:effectLst/>
                <a:uLnTx/>
                <a:uFillTx/>
                <a:latin typeface="宋体" pitchFamily="2" charset="-122"/>
              </a:rPr>
              <a:t>个权值 ，构造</a:t>
            </a:r>
            <a:r>
              <a:rPr kumimoji="1" lang="en-US" altLang="zh-CN" sz="2400" b="1" i="0" u="none" strike="noStrike" kern="0" cap="none" spc="0" normalizeH="0" baseline="0" noProof="0" dirty="0">
                <a:ln>
                  <a:noFill/>
                </a:ln>
                <a:solidFill>
                  <a:srgbClr val="0000FF"/>
                </a:solidFill>
                <a:effectLst/>
                <a:uLnTx/>
                <a:uFillTx/>
                <a:latin typeface="宋体" pitchFamily="2" charset="-122"/>
              </a:rPr>
              <a:t>n</a:t>
            </a:r>
            <a:r>
              <a:rPr kumimoji="1" lang="zh-CN" altLang="en-US" sz="2400" b="1" i="0" u="none" strike="noStrike" kern="0" cap="none" spc="0" normalizeH="0" baseline="0" noProof="0" dirty="0">
                <a:ln>
                  <a:noFill/>
                </a:ln>
                <a:solidFill>
                  <a:srgbClr val="0000FF"/>
                </a:solidFill>
                <a:effectLst/>
                <a:uLnTx/>
                <a:uFillTx/>
                <a:latin typeface="宋体" pitchFamily="2" charset="-122"/>
              </a:rPr>
              <a:t>棵只有一个根结点的二叉树，</a:t>
            </a:r>
            <a:r>
              <a:rPr kumimoji="1" lang="en-US" altLang="zh-CN" sz="2400" b="1" i="0" u="none" strike="noStrike" kern="0" cap="none" spc="0" normalizeH="0" baseline="0" noProof="0" dirty="0">
                <a:ln>
                  <a:noFill/>
                </a:ln>
                <a:solidFill>
                  <a:srgbClr val="0000FF"/>
                </a:solidFill>
                <a:effectLst/>
                <a:uLnTx/>
                <a:uFillTx/>
                <a:latin typeface="宋体" pitchFamily="2" charset="-122"/>
              </a:rPr>
              <a:t>n</a:t>
            </a:r>
            <a:r>
              <a:rPr kumimoji="1" lang="zh-CN" altLang="en-US" sz="2400" b="1" i="0" u="none" strike="noStrike" kern="0" cap="none" spc="0" normalizeH="0" baseline="0" noProof="0" dirty="0">
                <a:ln>
                  <a:noFill/>
                </a:ln>
                <a:solidFill>
                  <a:srgbClr val="0000FF"/>
                </a:solidFill>
                <a:effectLst/>
                <a:uLnTx/>
                <a:uFillTx/>
                <a:latin typeface="宋体" pitchFamily="2" charset="-122"/>
              </a:rPr>
              <a:t>个权值分别是这些二叉树根结点的权。</a:t>
            </a:r>
          </a:p>
          <a:p>
            <a:pPr marL="609600" marR="0" lvl="0" indent="-609600" algn="just" defTabSz="914400" eaLnBrk="1" fontAlgn="base" latinLnBrk="0" hangingPunct="1">
              <a:lnSpc>
                <a:spcPct val="100000"/>
              </a:lnSpc>
              <a:spcBef>
                <a:spcPct val="4000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宋体" pitchFamily="2" charset="-122"/>
              </a:rPr>
              <a:t>2． 设</a:t>
            </a:r>
            <a:r>
              <a:rPr kumimoji="1" lang="en-US" altLang="zh-CN" sz="2400" b="1" i="0" u="none" strike="noStrike" kern="0" cap="none" spc="0" normalizeH="0" baseline="0" noProof="0" dirty="0">
                <a:ln>
                  <a:noFill/>
                </a:ln>
                <a:solidFill>
                  <a:srgbClr val="0000FF"/>
                </a:solidFill>
                <a:effectLst/>
                <a:uLnTx/>
                <a:uFillTx/>
                <a:latin typeface="宋体" pitchFamily="2" charset="-122"/>
              </a:rPr>
              <a:t>F</a:t>
            </a:r>
            <a:r>
              <a:rPr kumimoji="1" lang="zh-CN" altLang="en-US" sz="2400" b="1" i="0" u="none" strike="noStrike" kern="0" cap="none" spc="0" normalizeH="0" baseline="0" noProof="0" dirty="0">
                <a:ln>
                  <a:noFill/>
                </a:ln>
                <a:solidFill>
                  <a:srgbClr val="0000FF"/>
                </a:solidFill>
                <a:effectLst/>
                <a:uLnTx/>
                <a:uFillTx/>
                <a:latin typeface="宋体" pitchFamily="2" charset="-122"/>
              </a:rPr>
              <a:t>是由这</a:t>
            </a:r>
            <a:r>
              <a:rPr kumimoji="1" lang="en-US" altLang="zh-CN" sz="2400" b="1" i="0" u="none" strike="noStrike" kern="0" cap="none" spc="0" normalizeH="0" baseline="0" noProof="0" dirty="0">
                <a:ln>
                  <a:noFill/>
                </a:ln>
                <a:solidFill>
                  <a:srgbClr val="0000FF"/>
                </a:solidFill>
                <a:effectLst/>
                <a:uLnTx/>
                <a:uFillTx/>
                <a:latin typeface="宋体" pitchFamily="2" charset="-122"/>
              </a:rPr>
              <a:t>n</a:t>
            </a:r>
            <a:r>
              <a:rPr kumimoji="1" lang="zh-CN" altLang="en-US" sz="2400" b="1" i="0" u="none" strike="noStrike" kern="0" cap="none" spc="0" normalizeH="0" baseline="0" noProof="0" dirty="0">
                <a:ln>
                  <a:noFill/>
                </a:ln>
                <a:solidFill>
                  <a:srgbClr val="0000FF"/>
                </a:solidFill>
                <a:effectLst/>
                <a:uLnTx/>
                <a:uFillTx/>
                <a:latin typeface="宋体" pitchFamily="2" charset="-122"/>
              </a:rPr>
              <a:t>棵二叉树构成的集合，在</a:t>
            </a:r>
            <a:r>
              <a:rPr kumimoji="1" lang="en-US" altLang="zh-CN" sz="2400" b="1" i="0" u="none" strike="noStrike" kern="0" cap="none" spc="0" normalizeH="0" baseline="0" noProof="0" dirty="0">
                <a:ln>
                  <a:noFill/>
                </a:ln>
                <a:solidFill>
                  <a:srgbClr val="0000FF"/>
                </a:solidFill>
                <a:effectLst/>
                <a:uLnTx/>
                <a:uFillTx/>
                <a:latin typeface="宋体" pitchFamily="2" charset="-122"/>
              </a:rPr>
              <a:t>F</a:t>
            </a:r>
            <a:r>
              <a:rPr kumimoji="1" lang="zh-CN" altLang="en-US" sz="2400" b="1" i="0" u="none" strike="noStrike" kern="0" cap="none" spc="0" normalizeH="0" baseline="0" noProof="0" dirty="0">
                <a:ln>
                  <a:noFill/>
                </a:ln>
                <a:solidFill>
                  <a:srgbClr val="0000FF"/>
                </a:solidFill>
                <a:effectLst/>
                <a:uLnTx/>
                <a:uFillTx/>
                <a:latin typeface="宋体" pitchFamily="2" charset="-122"/>
              </a:rPr>
              <a:t>中选取两棵根结点权值最小的树作为左、右子树，构造一颗新的二叉树，置新二叉树根的权值为左、右子树根结点权值之和；</a:t>
            </a:r>
          </a:p>
          <a:p>
            <a:pPr marL="609600" marR="0" lvl="0" indent="-609600" algn="just" defTabSz="914400" eaLnBrk="1" fontAlgn="base" latinLnBrk="0" hangingPunct="1">
              <a:lnSpc>
                <a:spcPct val="100000"/>
              </a:lnSpc>
              <a:spcBef>
                <a:spcPct val="40000"/>
              </a:spcBef>
              <a:spcAft>
                <a:spcPct val="0"/>
              </a:spcAft>
              <a:buClrTx/>
              <a:buSzTx/>
              <a:buFontTx/>
              <a:buNone/>
              <a:tabLst/>
              <a:defRPr/>
            </a:pPr>
            <a:r>
              <a:rPr kumimoji="1" lang="zh-CN" altLang="en-US" sz="2400" b="1" i="0" u="none" strike="noStrike" kern="0" cap="none" spc="0" normalizeH="0" baseline="0" noProof="0" dirty="0">
                <a:ln>
                  <a:noFill/>
                </a:ln>
                <a:solidFill>
                  <a:srgbClr val="0000FF"/>
                </a:solidFill>
                <a:effectLst/>
                <a:uLnTx/>
                <a:uFillTx/>
                <a:latin typeface="宋体" pitchFamily="2" charset="-122"/>
              </a:rPr>
              <a:t>3． 从</a:t>
            </a:r>
            <a:r>
              <a:rPr kumimoji="1" lang="en-US" altLang="zh-CN" sz="2400" b="1" i="0" u="none" strike="noStrike" kern="0" cap="none" spc="0" normalizeH="0" baseline="0" noProof="0" dirty="0">
                <a:ln>
                  <a:noFill/>
                </a:ln>
                <a:solidFill>
                  <a:srgbClr val="0000FF"/>
                </a:solidFill>
                <a:effectLst/>
                <a:uLnTx/>
                <a:uFillTx/>
                <a:latin typeface="宋体" pitchFamily="2" charset="-122"/>
              </a:rPr>
              <a:t>F</a:t>
            </a:r>
            <a:r>
              <a:rPr kumimoji="1" lang="zh-CN" altLang="en-US" sz="2400" b="1" i="0" u="none" strike="noStrike" kern="0" cap="none" spc="0" normalizeH="0" baseline="0" noProof="0" dirty="0">
                <a:ln>
                  <a:noFill/>
                </a:ln>
                <a:solidFill>
                  <a:srgbClr val="0000FF"/>
                </a:solidFill>
                <a:effectLst/>
                <a:uLnTx/>
                <a:uFillTx/>
                <a:latin typeface="宋体" pitchFamily="2" charset="-122"/>
              </a:rPr>
              <a:t>中删除这两颗（权值）树，并将新树加入</a:t>
            </a:r>
            <a:r>
              <a:rPr kumimoji="1" lang="en-US" altLang="zh-CN" sz="2400" b="1" i="0" u="none" strike="noStrike" kern="0" cap="none" spc="0" normalizeH="0" baseline="0" noProof="0" dirty="0">
                <a:ln>
                  <a:noFill/>
                </a:ln>
                <a:solidFill>
                  <a:srgbClr val="0000FF"/>
                </a:solidFill>
                <a:effectLst/>
                <a:uLnTx/>
                <a:uFillTx/>
                <a:latin typeface="宋体" pitchFamily="2" charset="-122"/>
              </a:rPr>
              <a:t>F；</a:t>
            </a:r>
          </a:p>
          <a:p>
            <a:pPr marL="609600" marR="0" lvl="0" indent="-609600" algn="just" defTabSz="914400" eaLnBrk="1" fontAlgn="base" latinLnBrk="0" hangingPunct="1">
              <a:lnSpc>
                <a:spcPct val="100000"/>
              </a:lnSpc>
              <a:spcBef>
                <a:spcPct val="40000"/>
              </a:spcBef>
              <a:spcAft>
                <a:spcPct val="0"/>
              </a:spcAft>
              <a:buClrTx/>
              <a:buSzTx/>
              <a:buFontTx/>
              <a:buNone/>
              <a:tabLst/>
              <a:defRPr/>
            </a:pPr>
            <a:r>
              <a:rPr kumimoji="1" lang="en-US" altLang="zh-CN" sz="2400" b="1" i="0" u="none" strike="noStrike" kern="0" cap="none" spc="0" normalizeH="0" baseline="0" noProof="0" dirty="0">
                <a:ln>
                  <a:noFill/>
                </a:ln>
                <a:solidFill>
                  <a:srgbClr val="0000FF"/>
                </a:solidFill>
                <a:effectLst/>
                <a:uLnTx/>
                <a:uFillTx/>
                <a:latin typeface="宋体" pitchFamily="2" charset="-122"/>
              </a:rPr>
              <a:t>4． </a:t>
            </a:r>
            <a:r>
              <a:rPr kumimoji="1" lang="zh-CN" altLang="en-US" sz="2400" b="1" i="0" u="none" strike="noStrike" kern="0" cap="none" spc="0" normalizeH="0" baseline="0" noProof="0" dirty="0">
                <a:ln>
                  <a:noFill/>
                </a:ln>
                <a:solidFill>
                  <a:srgbClr val="0000FF"/>
                </a:solidFill>
                <a:effectLst/>
                <a:uLnTx/>
                <a:uFillTx/>
                <a:latin typeface="宋体" pitchFamily="2" charset="-122"/>
              </a:rPr>
              <a:t>重复 2、3，直到</a:t>
            </a:r>
            <a:r>
              <a:rPr kumimoji="1" lang="en-US" altLang="zh-CN" sz="2400" b="1" i="0" u="none" strike="noStrike" kern="0" cap="none" spc="0" normalizeH="0" baseline="0" noProof="0" dirty="0">
                <a:ln>
                  <a:noFill/>
                </a:ln>
                <a:solidFill>
                  <a:srgbClr val="0000FF"/>
                </a:solidFill>
                <a:effectLst/>
                <a:uLnTx/>
                <a:uFillTx/>
                <a:latin typeface="宋体" pitchFamily="2" charset="-122"/>
              </a:rPr>
              <a:t>F</a:t>
            </a:r>
            <a:r>
              <a:rPr kumimoji="1" lang="zh-CN" altLang="en-US" sz="2400" b="1" i="0" u="none" strike="noStrike" kern="0" cap="none" spc="0" normalizeH="0" baseline="0" noProof="0" dirty="0">
                <a:ln>
                  <a:noFill/>
                </a:ln>
                <a:solidFill>
                  <a:srgbClr val="0000FF"/>
                </a:solidFill>
                <a:effectLst/>
                <a:uLnTx/>
                <a:uFillTx/>
                <a:latin typeface="宋体" pitchFamily="2" charset="-122"/>
              </a:rPr>
              <a:t>中只含一颗树为止</a:t>
            </a:r>
            <a:r>
              <a:rPr kumimoji="1" lang="en-US" altLang="zh-CN" sz="2400" b="1" kern="0" dirty="0">
                <a:solidFill>
                  <a:srgbClr val="0000FF"/>
                </a:solidFill>
                <a:latin typeface="宋体" pitchFamily="2" charset="-122"/>
              </a:rPr>
              <a:t>;</a:t>
            </a:r>
            <a:r>
              <a:rPr kumimoji="1" lang="zh-CN" altLang="en-US" sz="2400" b="1" i="0" u="none" strike="noStrike" kern="0" cap="none" spc="0" normalizeH="0" baseline="0" noProof="0" dirty="0">
                <a:ln>
                  <a:noFill/>
                </a:ln>
                <a:solidFill>
                  <a:srgbClr val="0000FF"/>
                </a:solidFill>
                <a:effectLst/>
                <a:uLnTx/>
                <a:uFillTx/>
                <a:latin typeface="宋体" pitchFamily="2" charset="-122"/>
              </a:rPr>
              <a:t>这棵树便是</a:t>
            </a:r>
            <a:r>
              <a:rPr kumimoji="1" lang="en-US" altLang="zh-CN" sz="2400" b="1" i="0" u="none" strike="noStrike" kern="0" cap="none" spc="0" normalizeH="0" baseline="0" noProof="0" dirty="0">
                <a:ln>
                  <a:noFill/>
                </a:ln>
                <a:solidFill>
                  <a:srgbClr val="0000FF"/>
                </a:solidFill>
                <a:effectLst/>
                <a:uLnTx/>
                <a:uFillTx/>
                <a:latin typeface="宋体" pitchFamily="2" charset="-122"/>
              </a:rPr>
              <a:t>Huffman</a:t>
            </a:r>
            <a:r>
              <a:rPr kumimoji="1" lang="zh-CN" altLang="en-US" sz="2400" b="1" i="0" u="none" strike="noStrike" kern="0" cap="none" spc="0" normalizeH="0" baseline="0" noProof="0" dirty="0">
                <a:ln>
                  <a:noFill/>
                </a:ln>
                <a:solidFill>
                  <a:srgbClr val="0000FF"/>
                </a:solidFill>
                <a:effectLst/>
                <a:uLnTx/>
                <a:uFillTx/>
                <a:latin typeface="宋体" pitchFamily="2" charset="-122"/>
              </a:rPr>
              <a:t>树 </a:t>
            </a:r>
          </a:p>
        </p:txBody>
      </p:sp>
    </p:spTree>
    <p:extLst>
      <p:ext uri="{BB962C8B-B14F-4D97-AF65-F5344CB8AC3E}">
        <p14:creationId xmlns:p14="http://schemas.microsoft.com/office/powerpoint/2010/main" val="44708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3A29-6671-0640-A082-8212CF6A8CF6}"/>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A35A9BE9-CAFF-B948-B6E7-DF578CA950E6}"/>
              </a:ext>
            </a:extLst>
          </p:cNvPr>
          <p:cNvSpPr>
            <a:spLocks noGrp="1"/>
          </p:cNvSpPr>
          <p:nvPr>
            <p:ph idx="1"/>
          </p:nvPr>
        </p:nvSpPr>
        <p:spPr/>
        <p:txBody>
          <a:bodyPr/>
          <a:lstStyle/>
          <a:p>
            <a:r>
              <a:rPr lang="en-CN" dirty="0"/>
              <a:t>哈夫曼编码</a:t>
            </a:r>
          </a:p>
          <a:p>
            <a:pPr lvl="1"/>
            <a:r>
              <a:rPr lang="en-CN" dirty="0"/>
              <a:t>贪心思想</a:t>
            </a:r>
          </a:p>
        </p:txBody>
      </p:sp>
      <p:sp>
        <p:nvSpPr>
          <p:cNvPr id="4" name="Rectangle 3">
            <a:extLst>
              <a:ext uri="{FF2B5EF4-FFF2-40B4-BE49-F238E27FC236}">
                <a16:creationId xmlns:a16="http://schemas.microsoft.com/office/drawing/2014/main" id="{EFB23EB8-F904-ED49-AEF5-354B8E2128D1}"/>
              </a:ext>
            </a:extLst>
          </p:cNvPr>
          <p:cNvSpPr/>
          <p:nvPr/>
        </p:nvSpPr>
        <p:spPr>
          <a:xfrm>
            <a:off x="1313359" y="2660257"/>
            <a:ext cx="8078613" cy="1668534"/>
          </a:xfrm>
          <a:prstGeom prst="rect">
            <a:avLst/>
          </a:prstGeom>
        </p:spPr>
        <p:txBody>
          <a:bodyPr wrap="square">
            <a:spAutoFit/>
          </a:bodyPr>
          <a:lstStyle/>
          <a:p>
            <a:pPr marL="743012" lvl="1" indent="-285773" algn="just">
              <a:spcBef>
                <a:spcPct val="20000"/>
              </a:spcBef>
              <a:buFontTx/>
              <a:buChar char="–"/>
              <a:defRPr/>
            </a:pPr>
            <a:r>
              <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循环地选择具有最低频率的两个结点，生成一棵子树，直至形成树</a:t>
            </a:r>
          </a:p>
          <a:p>
            <a:pPr marL="743012" lvl="1" indent="-285773" algn="just">
              <a:spcBef>
                <a:spcPct val="20000"/>
              </a:spcBef>
              <a:buFontTx/>
              <a:buChar char="–"/>
              <a:defRPr/>
            </a:pPr>
            <a:r>
              <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初始</a:t>
            </a:r>
            <a:r>
              <a:rPr lang="en-US" altLang="zh-CN" sz="3201" b="1" dirty="0">
                <a:solidFill>
                  <a:srgbClr val="0000CC"/>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  </a:t>
            </a:r>
            <a:r>
              <a:rPr lang="en-US" altLang="zh-CN"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f:5,  e:9,  c:12,  b:13,  d:16,  a:45</a:t>
            </a:r>
            <a:r>
              <a:rPr lang="en-US" altLang="zh-CN"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 </a:t>
            </a:r>
            <a:endPar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63154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710-02FE-C24D-851A-EFDB3D8BEDB8}"/>
              </a:ext>
            </a:extLst>
          </p:cNvPr>
          <p:cNvSpPr>
            <a:spLocks noGrp="1"/>
          </p:cNvSpPr>
          <p:nvPr>
            <p:ph type="title"/>
          </p:nvPr>
        </p:nvSpPr>
        <p:spPr>
          <a:xfrm>
            <a:off x="331787" y="1258724"/>
            <a:ext cx="9623426" cy="813916"/>
          </a:xfrm>
        </p:spPr>
        <p:txBody>
          <a:bodyPr>
            <a:noAutofit/>
          </a:bodyPr>
          <a:lstStyle/>
          <a:p>
            <a:pPr algn="just"/>
            <a:r>
              <a:rPr lang="zh-CN" altLang="en-US" sz="2400" dirty="0">
                <a:solidFill>
                  <a:srgbClr val="0000CC"/>
                </a:solidFill>
                <a:latin typeface="SimSun" panose="02010600030101010101" pitchFamily="2" charset="-122"/>
                <a:ea typeface="SimSun" panose="02010600030101010101" pitchFamily="2" charset="-122"/>
              </a:rPr>
              <a:t>循环地选择具有最低频率的两个结点，生成一棵子树，直至所有结点形成一棵树。</a:t>
            </a:r>
            <a:endParaRPr lang="en-US" altLang="zh-CN" sz="2400" dirty="0">
              <a:solidFill>
                <a:srgbClr val="8064A2"/>
              </a:solidFill>
              <a:latin typeface="SimSun" panose="02010600030101010101" pitchFamily="2" charset="-122"/>
              <a:ea typeface="SimSun" panose="02010600030101010101" pitchFamily="2" charset="-122"/>
            </a:endParaRPr>
          </a:p>
        </p:txBody>
      </p:sp>
      <p:sp>
        <p:nvSpPr>
          <p:cNvPr id="15" name="Title 1">
            <a:extLst>
              <a:ext uri="{FF2B5EF4-FFF2-40B4-BE49-F238E27FC236}">
                <a16:creationId xmlns:a16="http://schemas.microsoft.com/office/drawing/2014/main" id="{1B27D391-AB72-6647-9ED4-9C44100C5BA0}"/>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CN" sz="4001"/>
              <a:t>贪心解法</a:t>
            </a:r>
            <a:endParaRPr lang="en-CN" sz="4001" dirty="0"/>
          </a:p>
        </p:txBody>
      </p:sp>
      <p:sp>
        <p:nvSpPr>
          <p:cNvPr id="47" name="Rectangle 46">
            <a:extLst>
              <a:ext uri="{FF2B5EF4-FFF2-40B4-BE49-F238E27FC236}">
                <a16:creationId xmlns:a16="http://schemas.microsoft.com/office/drawing/2014/main" id="{BA6709FF-ACF4-A848-B60F-518FAAED196F}"/>
              </a:ext>
            </a:extLst>
          </p:cNvPr>
          <p:cNvSpPr/>
          <p:nvPr/>
        </p:nvSpPr>
        <p:spPr>
          <a:xfrm>
            <a:off x="5846764" y="5487990"/>
            <a:ext cx="762000" cy="515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D: 16 </a:t>
            </a:r>
          </a:p>
        </p:txBody>
      </p:sp>
      <p:sp>
        <p:nvSpPr>
          <p:cNvPr id="48" name="Rectangle 47">
            <a:extLst>
              <a:ext uri="{FF2B5EF4-FFF2-40B4-BE49-F238E27FC236}">
                <a16:creationId xmlns:a16="http://schemas.microsoft.com/office/drawing/2014/main" id="{AC6A2440-9EA1-CF48-A8AE-7A2F2B2F6956}"/>
              </a:ext>
            </a:extLst>
          </p:cNvPr>
          <p:cNvSpPr/>
          <p:nvPr/>
        </p:nvSpPr>
        <p:spPr>
          <a:xfrm>
            <a:off x="1714500"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A: 45</a:t>
            </a:r>
          </a:p>
        </p:txBody>
      </p:sp>
      <p:sp>
        <p:nvSpPr>
          <p:cNvPr id="49" name="Rectangle 48">
            <a:extLst>
              <a:ext uri="{FF2B5EF4-FFF2-40B4-BE49-F238E27FC236}">
                <a16:creationId xmlns:a16="http://schemas.microsoft.com/office/drawing/2014/main" id="{BFA1AE98-96BB-2948-AAD8-6BCB887E5E1F}"/>
              </a:ext>
            </a:extLst>
          </p:cNvPr>
          <p:cNvSpPr/>
          <p:nvPr/>
        </p:nvSpPr>
        <p:spPr>
          <a:xfrm>
            <a:off x="3000375"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B:13</a:t>
            </a:r>
          </a:p>
        </p:txBody>
      </p:sp>
      <p:sp>
        <p:nvSpPr>
          <p:cNvPr id="50" name="Rectangle 49">
            <a:extLst>
              <a:ext uri="{FF2B5EF4-FFF2-40B4-BE49-F238E27FC236}">
                <a16:creationId xmlns:a16="http://schemas.microsoft.com/office/drawing/2014/main" id="{2CB12722-8CDD-E647-9B4A-031B657B0952}"/>
              </a:ext>
            </a:extLst>
          </p:cNvPr>
          <p:cNvSpPr/>
          <p:nvPr/>
        </p:nvSpPr>
        <p:spPr>
          <a:xfrm>
            <a:off x="8824915"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F:5</a:t>
            </a:r>
          </a:p>
        </p:txBody>
      </p:sp>
      <p:sp>
        <p:nvSpPr>
          <p:cNvPr id="51" name="Rectangle 50">
            <a:extLst>
              <a:ext uri="{FF2B5EF4-FFF2-40B4-BE49-F238E27FC236}">
                <a16:creationId xmlns:a16="http://schemas.microsoft.com/office/drawing/2014/main" id="{1A5293B5-E6F8-254D-9D8D-5D95B98C2140}"/>
              </a:ext>
            </a:extLst>
          </p:cNvPr>
          <p:cNvSpPr/>
          <p:nvPr/>
        </p:nvSpPr>
        <p:spPr>
          <a:xfrm>
            <a:off x="438309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C:12</a:t>
            </a:r>
          </a:p>
        </p:txBody>
      </p:sp>
      <p:sp>
        <p:nvSpPr>
          <p:cNvPr id="52" name="Rectangle 51">
            <a:extLst>
              <a:ext uri="{FF2B5EF4-FFF2-40B4-BE49-F238E27FC236}">
                <a16:creationId xmlns:a16="http://schemas.microsoft.com/office/drawing/2014/main" id="{5FB19EDA-AA79-1948-9FF6-372FECB670E0}"/>
              </a:ext>
            </a:extLst>
          </p:cNvPr>
          <p:cNvSpPr/>
          <p:nvPr/>
        </p:nvSpPr>
        <p:spPr>
          <a:xfrm>
            <a:off x="728504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E:9</a:t>
            </a:r>
          </a:p>
        </p:txBody>
      </p:sp>
      <p:sp>
        <p:nvSpPr>
          <p:cNvPr id="53" name="Oval 52">
            <a:extLst>
              <a:ext uri="{FF2B5EF4-FFF2-40B4-BE49-F238E27FC236}">
                <a16:creationId xmlns:a16="http://schemas.microsoft.com/office/drawing/2014/main" id="{D82EF7CB-53F1-B441-8B54-D43962BA68AF}"/>
              </a:ext>
            </a:extLst>
          </p:cNvPr>
          <p:cNvSpPr/>
          <p:nvPr/>
        </p:nvSpPr>
        <p:spPr>
          <a:xfrm>
            <a:off x="7905750" y="440357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14</a:t>
            </a:r>
          </a:p>
        </p:txBody>
      </p:sp>
      <p:cxnSp>
        <p:nvCxnSpPr>
          <p:cNvPr id="54" name="Straight Connector 53">
            <a:extLst>
              <a:ext uri="{FF2B5EF4-FFF2-40B4-BE49-F238E27FC236}">
                <a16:creationId xmlns:a16="http://schemas.microsoft.com/office/drawing/2014/main" id="{7C0F9501-7A9C-5C44-B12A-024EE03FAF76}"/>
              </a:ext>
            </a:extLst>
          </p:cNvPr>
          <p:cNvCxnSpPr>
            <a:stCxn id="53" idx="4"/>
            <a:endCxn id="50" idx="0"/>
          </p:cNvCxnSpPr>
          <p:nvPr/>
        </p:nvCxnSpPr>
        <p:spPr>
          <a:xfrm>
            <a:off x="8321677" y="5013176"/>
            <a:ext cx="837407"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B53FC2-7016-D347-AC93-A0E132C2F3AE}"/>
              </a:ext>
            </a:extLst>
          </p:cNvPr>
          <p:cNvCxnSpPr>
            <a:stCxn id="53" idx="4"/>
            <a:endCxn id="52" idx="0"/>
          </p:cNvCxnSpPr>
          <p:nvPr/>
        </p:nvCxnSpPr>
        <p:spPr>
          <a:xfrm flipH="1">
            <a:off x="7619207" y="5013176"/>
            <a:ext cx="702468"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E06846A-E3DF-1F48-83E5-39DB9A12A031}"/>
              </a:ext>
            </a:extLst>
          </p:cNvPr>
          <p:cNvSpPr txBox="1"/>
          <p:nvPr/>
        </p:nvSpPr>
        <p:spPr>
          <a:xfrm>
            <a:off x="7531894" y="4934042"/>
            <a:ext cx="601664" cy="400110"/>
          </a:xfrm>
          <a:prstGeom prst="rect">
            <a:avLst/>
          </a:prstGeom>
          <a:noFill/>
        </p:spPr>
        <p:txBody>
          <a:bodyPr>
            <a:spAutoFit/>
          </a:bodyPr>
          <a:lstStyle/>
          <a:p>
            <a:r>
              <a:rPr lang="en-US" sz="2000" noProof="1">
                <a:solidFill>
                  <a:schemeClr val="accent4"/>
                </a:solidFill>
              </a:rPr>
              <a:t>0</a:t>
            </a:r>
          </a:p>
        </p:txBody>
      </p:sp>
      <p:sp>
        <p:nvSpPr>
          <p:cNvPr id="57" name="TextBox 56">
            <a:extLst>
              <a:ext uri="{FF2B5EF4-FFF2-40B4-BE49-F238E27FC236}">
                <a16:creationId xmlns:a16="http://schemas.microsoft.com/office/drawing/2014/main" id="{F4F8D9F7-D2AE-2443-9665-C48DB43E59E9}"/>
              </a:ext>
            </a:extLst>
          </p:cNvPr>
          <p:cNvSpPr txBox="1"/>
          <p:nvPr/>
        </p:nvSpPr>
        <p:spPr>
          <a:xfrm>
            <a:off x="8805863" y="4933018"/>
            <a:ext cx="600075" cy="400110"/>
          </a:xfrm>
          <a:prstGeom prst="rect">
            <a:avLst/>
          </a:prstGeom>
          <a:noFill/>
        </p:spPr>
        <p:txBody>
          <a:bodyPr>
            <a:spAutoFit/>
          </a:bodyPr>
          <a:lstStyle/>
          <a:p>
            <a:r>
              <a:rPr lang="en-US" sz="2000" noProof="1">
                <a:solidFill>
                  <a:schemeClr val="accent4"/>
                </a:solidFill>
              </a:rPr>
              <a:t>1</a:t>
            </a:r>
          </a:p>
        </p:txBody>
      </p:sp>
    </p:spTree>
    <p:extLst>
      <p:ext uri="{BB962C8B-B14F-4D97-AF65-F5344CB8AC3E}">
        <p14:creationId xmlns:p14="http://schemas.microsoft.com/office/powerpoint/2010/main" val="3846298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710-02FE-C24D-851A-EFDB3D8BEDB8}"/>
              </a:ext>
            </a:extLst>
          </p:cNvPr>
          <p:cNvSpPr>
            <a:spLocks noGrp="1"/>
          </p:cNvSpPr>
          <p:nvPr>
            <p:ph type="title"/>
          </p:nvPr>
        </p:nvSpPr>
        <p:spPr>
          <a:xfrm>
            <a:off x="331787" y="1258724"/>
            <a:ext cx="9623426" cy="813916"/>
          </a:xfrm>
        </p:spPr>
        <p:txBody>
          <a:bodyPr>
            <a:noAutofit/>
          </a:bodyPr>
          <a:lstStyle/>
          <a:p>
            <a:pPr algn="just"/>
            <a:r>
              <a:rPr lang="zh-CN" altLang="en-US" sz="2400" dirty="0">
                <a:solidFill>
                  <a:srgbClr val="0000CC"/>
                </a:solidFill>
                <a:latin typeface="SimSun" panose="02010600030101010101" pitchFamily="2" charset="-122"/>
                <a:ea typeface="SimSun" panose="02010600030101010101" pitchFamily="2" charset="-122"/>
              </a:rPr>
              <a:t>循环地选择具有最低频率的两个结点，生成一棵子树，直至所有结点形成一棵树。</a:t>
            </a:r>
            <a:endParaRPr lang="en-US" altLang="zh-CN" sz="2400" dirty="0">
              <a:solidFill>
                <a:srgbClr val="8064A2"/>
              </a:solidFill>
              <a:latin typeface="SimSun" panose="02010600030101010101" pitchFamily="2" charset="-122"/>
              <a:ea typeface="SimSun" panose="02010600030101010101" pitchFamily="2" charset="-122"/>
            </a:endParaRPr>
          </a:p>
        </p:txBody>
      </p:sp>
      <p:sp>
        <p:nvSpPr>
          <p:cNvPr id="15" name="Title 1">
            <a:extLst>
              <a:ext uri="{FF2B5EF4-FFF2-40B4-BE49-F238E27FC236}">
                <a16:creationId xmlns:a16="http://schemas.microsoft.com/office/drawing/2014/main" id="{1B27D391-AB72-6647-9ED4-9C44100C5BA0}"/>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CN" sz="4001"/>
              <a:t>贪心解法</a:t>
            </a:r>
            <a:endParaRPr lang="en-CN" sz="4001" dirty="0"/>
          </a:p>
        </p:txBody>
      </p:sp>
      <p:sp>
        <p:nvSpPr>
          <p:cNvPr id="32" name="Rectangle 31">
            <a:extLst>
              <a:ext uri="{FF2B5EF4-FFF2-40B4-BE49-F238E27FC236}">
                <a16:creationId xmlns:a16="http://schemas.microsoft.com/office/drawing/2014/main" id="{DF5FE108-11E2-EF48-B39C-6D8741803EBE}"/>
              </a:ext>
            </a:extLst>
          </p:cNvPr>
          <p:cNvSpPr/>
          <p:nvPr/>
        </p:nvSpPr>
        <p:spPr>
          <a:xfrm>
            <a:off x="5846764" y="5487990"/>
            <a:ext cx="762000" cy="515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D: 16 </a:t>
            </a:r>
          </a:p>
        </p:txBody>
      </p:sp>
      <p:sp>
        <p:nvSpPr>
          <p:cNvPr id="33" name="Rectangle 32">
            <a:extLst>
              <a:ext uri="{FF2B5EF4-FFF2-40B4-BE49-F238E27FC236}">
                <a16:creationId xmlns:a16="http://schemas.microsoft.com/office/drawing/2014/main" id="{E0603EA7-5CAF-B643-A989-CC82C764A0E7}"/>
              </a:ext>
            </a:extLst>
          </p:cNvPr>
          <p:cNvSpPr/>
          <p:nvPr/>
        </p:nvSpPr>
        <p:spPr>
          <a:xfrm>
            <a:off x="1714500"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A: 45</a:t>
            </a:r>
          </a:p>
        </p:txBody>
      </p:sp>
      <p:sp>
        <p:nvSpPr>
          <p:cNvPr id="34" name="Rectangle 33">
            <a:extLst>
              <a:ext uri="{FF2B5EF4-FFF2-40B4-BE49-F238E27FC236}">
                <a16:creationId xmlns:a16="http://schemas.microsoft.com/office/drawing/2014/main" id="{7F48A04E-4F1C-4F43-AE10-4BBCDCA1D38D}"/>
              </a:ext>
            </a:extLst>
          </p:cNvPr>
          <p:cNvSpPr/>
          <p:nvPr/>
        </p:nvSpPr>
        <p:spPr>
          <a:xfrm>
            <a:off x="3000375"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B:13</a:t>
            </a:r>
          </a:p>
        </p:txBody>
      </p:sp>
      <p:sp>
        <p:nvSpPr>
          <p:cNvPr id="35" name="Rectangle 34">
            <a:extLst>
              <a:ext uri="{FF2B5EF4-FFF2-40B4-BE49-F238E27FC236}">
                <a16:creationId xmlns:a16="http://schemas.microsoft.com/office/drawing/2014/main" id="{77606663-F3CD-3443-91D8-7F99BEF04394}"/>
              </a:ext>
            </a:extLst>
          </p:cNvPr>
          <p:cNvSpPr/>
          <p:nvPr/>
        </p:nvSpPr>
        <p:spPr>
          <a:xfrm>
            <a:off x="8824915"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F:5</a:t>
            </a:r>
          </a:p>
        </p:txBody>
      </p:sp>
      <p:sp>
        <p:nvSpPr>
          <p:cNvPr id="36" name="Rectangle 35">
            <a:extLst>
              <a:ext uri="{FF2B5EF4-FFF2-40B4-BE49-F238E27FC236}">
                <a16:creationId xmlns:a16="http://schemas.microsoft.com/office/drawing/2014/main" id="{7B7FA8B5-1FA9-0C4D-A541-36B4A5FA2559}"/>
              </a:ext>
            </a:extLst>
          </p:cNvPr>
          <p:cNvSpPr/>
          <p:nvPr/>
        </p:nvSpPr>
        <p:spPr>
          <a:xfrm>
            <a:off x="438309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C:12</a:t>
            </a:r>
          </a:p>
        </p:txBody>
      </p:sp>
      <p:sp>
        <p:nvSpPr>
          <p:cNvPr id="37" name="Rectangle 36">
            <a:extLst>
              <a:ext uri="{FF2B5EF4-FFF2-40B4-BE49-F238E27FC236}">
                <a16:creationId xmlns:a16="http://schemas.microsoft.com/office/drawing/2014/main" id="{91AA76E9-BC7F-B04A-96FE-B63146782682}"/>
              </a:ext>
            </a:extLst>
          </p:cNvPr>
          <p:cNvSpPr/>
          <p:nvPr/>
        </p:nvSpPr>
        <p:spPr>
          <a:xfrm>
            <a:off x="728504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E:9</a:t>
            </a:r>
          </a:p>
        </p:txBody>
      </p:sp>
      <p:sp>
        <p:nvSpPr>
          <p:cNvPr id="38" name="Oval 37">
            <a:extLst>
              <a:ext uri="{FF2B5EF4-FFF2-40B4-BE49-F238E27FC236}">
                <a16:creationId xmlns:a16="http://schemas.microsoft.com/office/drawing/2014/main" id="{81A22C17-5823-2D45-9916-1299B299E73C}"/>
              </a:ext>
            </a:extLst>
          </p:cNvPr>
          <p:cNvSpPr/>
          <p:nvPr/>
        </p:nvSpPr>
        <p:spPr>
          <a:xfrm>
            <a:off x="7905750" y="440357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14</a:t>
            </a:r>
          </a:p>
        </p:txBody>
      </p:sp>
      <p:cxnSp>
        <p:nvCxnSpPr>
          <p:cNvPr id="39" name="Straight Connector 38">
            <a:extLst>
              <a:ext uri="{FF2B5EF4-FFF2-40B4-BE49-F238E27FC236}">
                <a16:creationId xmlns:a16="http://schemas.microsoft.com/office/drawing/2014/main" id="{2C006948-3D17-7142-BAED-FC0F3C513544}"/>
              </a:ext>
            </a:extLst>
          </p:cNvPr>
          <p:cNvCxnSpPr>
            <a:stCxn id="38" idx="4"/>
            <a:endCxn id="35" idx="0"/>
          </p:cNvCxnSpPr>
          <p:nvPr/>
        </p:nvCxnSpPr>
        <p:spPr>
          <a:xfrm>
            <a:off x="8321677" y="5013176"/>
            <a:ext cx="837407"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642D5D-6C85-D648-B417-6A5654D00959}"/>
              </a:ext>
            </a:extLst>
          </p:cNvPr>
          <p:cNvCxnSpPr>
            <a:stCxn id="38" idx="4"/>
            <a:endCxn id="37" idx="0"/>
          </p:cNvCxnSpPr>
          <p:nvPr/>
        </p:nvCxnSpPr>
        <p:spPr>
          <a:xfrm flipH="1">
            <a:off x="7619207" y="5013176"/>
            <a:ext cx="702468"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795E057-F209-B642-BBFB-3A2EDCF5770C}"/>
              </a:ext>
            </a:extLst>
          </p:cNvPr>
          <p:cNvSpPr txBox="1"/>
          <p:nvPr/>
        </p:nvSpPr>
        <p:spPr>
          <a:xfrm>
            <a:off x="7531894" y="4934042"/>
            <a:ext cx="601664" cy="400110"/>
          </a:xfrm>
          <a:prstGeom prst="rect">
            <a:avLst/>
          </a:prstGeom>
          <a:noFill/>
        </p:spPr>
        <p:txBody>
          <a:bodyPr>
            <a:spAutoFit/>
          </a:bodyPr>
          <a:lstStyle/>
          <a:p>
            <a:r>
              <a:rPr lang="en-US" sz="2000" noProof="1">
                <a:solidFill>
                  <a:schemeClr val="accent4"/>
                </a:solidFill>
              </a:rPr>
              <a:t>0</a:t>
            </a:r>
          </a:p>
        </p:txBody>
      </p:sp>
      <p:sp>
        <p:nvSpPr>
          <p:cNvPr id="42" name="TextBox 41">
            <a:extLst>
              <a:ext uri="{FF2B5EF4-FFF2-40B4-BE49-F238E27FC236}">
                <a16:creationId xmlns:a16="http://schemas.microsoft.com/office/drawing/2014/main" id="{E1CBFE8A-F0E9-8A4D-BD70-0032339AB1BB}"/>
              </a:ext>
            </a:extLst>
          </p:cNvPr>
          <p:cNvSpPr txBox="1"/>
          <p:nvPr/>
        </p:nvSpPr>
        <p:spPr>
          <a:xfrm>
            <a:off x="8805863" y="4933018"/>
            <a:ext cx="600075" cy="400110"/>
          </a:xfrm>
          <a:prstGeom prst="rect">
            <a:avLst/>
          </a:prstGeom>
          <a:noFill/>
        </p:spPr>
        <p:txBody>
          <a:bodyPr>
            <a:spAutoFit/>
          </a:bodyPr>
          <a:lstStyle/>
          <a:p>
            <a:r>
              <a:rPr lang="en-US" sz="2000" noProof="1">
                <a:solidFill>
                  <a:schemeClr val="accent4"/>
                </a:solidFill>
              </a:rPr>
              <a:t>1</a:t>
            </a:r>
          </a:p>
        </p:txBody>
      </p:sp>
      <p:sp>
        <p:nvSpPr>
          <p:cNvPr id="43" name="Oval 42">
            <a:extLst>
              <a:ext uri="{FF2B5EF4-FFF2-40B4-BE49-F238E27FC236}">
                <a16:creationId xmlns:a16="http://schemas.microsoft.com/office/drawing/2014/main" id="{ED014D7D-1B89-6A4E-91B5-A9B89F6C4899}"/>
              </a:ext>
            </a:extLst>
          </p:cNvPr>
          <p:cNvSpPr/>
          <p:nvPr/>
        </p:nvSpPr>
        <p:spPr>
          <a:xfrm>
            <a:off x="3551238" y="404353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25</a:t>
            </a:r>
          </a:p>
        </p:txBody>
      </p:sp>
      <p:cxnSp>
        <p:nvCxnSpPr>
          <p:cNvPr id="44" name="Straight Connector 43">
            <a:extLst>
              <a:ext uri="{FF2B5EF4-FFF2-40B4-BE49-F238E27FC236}">
                <a16:creationId xmlns:a16="http://schemas.microsoft.com/office/drawing/2014/main" id="{9B958759-0CCE-554A-B4E2-B6883A4E1326}"/>
              </a:ext>
            </a:extLst>
          </p:cNvPr>
          <p:cNvCxnSpPr>
            <a:stCxn id="43" idx="4"/>
            <a:endCxn id="34" idx="0"/>
          </p:cNvCxnSpPr>
          <p:nvPr/>
        </p:nvCxnSpPr>
        <p:spPr>
          <a:xfrm flipH="1">
            <a:off x="3334546" y="4653137"/>
            <a:ext cx="632619"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3F22A7A-F6AC-5B4B-90DD-C48CFE68C574}"/>
              </a:ext>
            </a:extLst>
          </p:cNvPr>
          <p:cNvCxnSpPr>
            <a:stCxn id="43" idx="4"/>
            <a:endCxn id="36" idx="0"/>
          </p:cNvCxnSpPr>
          <p:nvPr/>
        </p:nvCxnSpPr>
        <p:spPr>
          <a:xfrm>
            <a:off x="3967163" y="4653137"/>
            <a:ext cx="750094"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E222301-0EE3-024F-912E-AAE11D565918}"/>
              </a:ext>
            </a:extLst>
          </p:cNvPr>
          <p:cNvSpPr txBox="1"/>
          <p:nvPr/>
        </p:nvSpPr>
        <p:spPr>
          <a:xfrm>
            <a:off x="3206751" y="4725988"/>
            <a:ext cx="600075" cy="400110"/>
          </a:xfrm>
          <a:prstGeom prst="rect">
            <a:avLst/>
          </a:prstGeom>
          <a:noFill/>
        </p:spPr>
        <p:txBody>
          <a:bodyPr>
            <a:spAutoFit/>
          </a:bodyPr>
          <a:lstStyle/>
          <a:p>
            <a:r>
              <a:rPr lang="en-US" sz="2000" noProof="1">
                <a:solidFill>
                  <a:schemeClr val="accent4"/>
                </a:solidFill>
              </a:rPr>
              <a:t>0</a:t>
            </a:r>
          </a:p>
        </p:txBody>
      </p:sp>
      <p:sp>
        <p:nvSpPr>
          <p:cNvPr id="47" name="TextBox 46">
            <a:extLst>
              <a:ext uri="{FF2B5EF4-FFF2-40B4-BE49-F238E27FC236}">
                <a16:creationId xmlns:a16="http://schemas.microsoft.com/office/drawing/2014/main" id="{E1E7C3A9-7A34-DE4D-976D-262EDD72EC77}"/>
              </a:ext>
            </a:extLst>
          </p:cNvPr>
          <p:cNvSpPr txBox="1"/>
          <p:nvPr/>
        </p:nvSpPr>
        <p:spPr>
          <a:xfrm>
            <a:off x="4400550" y="4711700"/>
            <a:ext cx="600075" cy="400110"/>
          </a:xfrm>
          <a:prstGeom prst="rect">
            <a:avLst/>
          </a:prstGeom>
          <a:noFill/>
        </p:spPr>
        <p:txBody>
          <a:bodyPr>
            <a:spAutoFit/>
          </a:bodyPr>
          <a:lstStyle/>
          <a:p>
            <a:r>
              <a:rPr lang="en-US" sz="2000" noProof="1">
                <a:solidFill>
                  <a:schemeClr val="accent4"/>
                </a:solidFill>
              </a:rPr>
              <a:t>1</a:t>
            </a:r>
          </a:p>
        </p:txBody>
      </p:sp>
    </p:spTree>
    <p:extLst>
      <p:ext uri="{BB962C8B-B14F-4D97-AF65-F5344CB8AC3E}">
        <p14:creationId xmlns:p14="http://schemas.microsoft.com/office/powerpoint/2010/main" val="2527619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710-02FE-C24D-851A-EFDB3D8BEDB8}"/>
              </a:ext>
            </a:extLst>
          </p:cNvPr>
          <p:cNvSpPr>
            <a:spLocks noGrp="1"/>
          </p:cNvSpPr>
          <p:nvPr>
            <p:ph type="title"/>
          </p:nvPr>
        </p:nvSpPr>
        <p:spPr>
          <a:xfrm>
            <a:off x="331787" y="1258724"/>
            <a:ext cx="9623426" cy="813916"/>
          </a:xfrm>
        </p:spPr>
        <p:txBody>
          <a:bodyPr>
            <a:noAutofit/>
          </a:bodyPr>
          <a:lstStyle/>
          <a:p>
            <a:pPr algn="just"/>
            <a:r>
              <a:rPr lang="zh-CN" altLang="en-US" sz="2400" dirty="0">
                <a:solidFill>
                  <a:srgbClr val="0000CC"/>
                </a:solidFill>
                <a:latin typeface="SimSun" panose="02010600030101010101" pitchFamily="2" charset="-122"/>
                <a:ea typeface="SimSun" panose="02010600030101010101" pitchFamily="2" charset="-122"/>
              </a:rPr>
              <a:t>循环地选择具有最低频率的两个结点，生成一棵子树，直至所有结点形成一棵树。</a:t>
            </a:r>
            <a:endParaRPr lang="en-US" altLang="zh-CN" sz="2400" dirty="0">
              <a:solidFill>
                <a:srgbClr val="8064A2"/>
              </a:solidFill>
              <a:latin typeface="SimSun" panose="02010600030101010101" pitchFamily="2" charset="-122"/>
              <a:ea typeface="SimSun" panose="02010600030101010101" pitchFamily="2" charset="-122"/>
            </a:endParaRPr>
          </a:p>
        </p:txBody>
      </p:sp>
      <p:sp>
        <p:nvSpPr>
          <p:cNvPr id="15" name="Title 1">
            <a:extLst>
              <a:ext uri="{FF2B5EF4-FFF2-40B4-BE49-F238E27FC236}">
                <a16:creationId xmlns:a16="http://schemas.microsoft.com/office/drawing/2014/main" id="{1B27D391-AB72-6647-9ED4-9C44100C5BA0}"/>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CN" sz="4001"/>
              <a:t>贪心解法</a:t>
            </a:r>
            <a:endParaRPr lang="en-CN" sz="4001" dirty="0"/>
          </a:p>
        </p:txBody>
      </p:sp>
      <p:sp>
        <p:nvSpPr>
          <p:cNvPr id="53" name="Rectangle 52">
            <a:extLst>
              <a:ext uri="{FF2B5EF4-FFF2-40B4-BE49-F238E27FC236}">
                <a16:creationId xmlns:a16="http://schemas.microsoft.com/office/drawing/2014/main" id="{F7BD5240-021A-3E48-9F14-03772907BDAA}"/>
              </a:ext>
            </a:extLst>
          </p:cNvPr>
          <p:cNvSpPr/>
          <p:nvPr/>
        </p:nvSpPr>
        <p:spPr>
          <a:xfrm>
            <a:off x="5846764" y="5487990"/>
            <a:ext cx="762000" cy="515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D: 16 </a:t>
            </a:r>
          </a:p>
        </p:txBody>
      </p:sp>
      <p:sp>
        <p:nvSpPr>
          <p:cNvPr id="54" name="Rectangle 53">
            <a:extLst>
              <a:ext uri="{FF2B5EF4-FFF2-40B4-BE49-F238E27FC236}">
                <a16:creationId xmlns:a16="http://schemas.microsoft.com/office/drawing/2014/main" id="{F363D538-4B9D-C34D-A387-700EB520DAD3}"/>
              </a:ext>
            </a:extLst>
          </p:cNvPr>
          <p:cNvSpPr/>
          <p:nvPr/>
        </p:nvSpPr>
        <p:spPr>
          <a:xfrm>
            <a:off x="1714500"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A: 45</a:t>
            </a:r>
          </a:p>
        </p:txBody>
      </p:sp>
      <p:sp>
        <p:nvSpPr>
          <p:cNvPr id="55" name="Rectangle 54">
            <a:extLst>
              <a:ext uri="{FF2B5EF4-FFF2-40B4-BE49-F238E27FC236}">
                <a16:creationId xmlns:a16="http://schemas.microsoft.com/office/drawing/2014/main" id="{3134A25F-A901-AE4F-90F5-9657B937F0AC}"/>
              </a:ext>
            </a:extLst>
          </p:cNvPr>
          <p:cNvSpPr/>
          <p:nvPr/>
        </p:nvSpPr>
        <p:spPr>
          <a:xfrm>
            <a:off x="3000375"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B:13</a:t>
            </a:r>
          </a:p>
        </p:txBody>
      </p:sp>
      <p:sp>
        <p:nvSpPr>
          <p:cNvPr id="56" name="Rectangle 55">
            <a:extLst>
              <a:ext uri="{FF2B5EF4-FFF2-40B4-BE49-F238E27FC236}">
                <a16:creationId xmlns:a16="http://schemas.microsoft.com/office/drawing/2014/main" id="{C1174C55-B235-544E-B5DF-9C266CBE4ED6}"/>
              </a:ext>
            </a:extLst>
          </p:cNvPr>
          <p:cNvSpPr/>
          <p:nvPr/>
        </p:nvSpPr>
        <p:spPr>
          <a:xfrm>
            <a:off x="8824915"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F:5</a:t>
            </a:r>
          </a:p>
        </p:txBody>
      </p:sp>
      <p:sp>
        <p:nvSpPr>
          <p:cNvPr id="57" name="Rectangle 56">
            <a:extLst>
              <a:ext uri="{FF2B5EF4-FFF2-40B4-BE49-F238E27FC236}">
                <a16:creationId xmlns:a16="http://schemas.microsoft.com/office/drawing/2014/main" id="{CF47A31A-FB99-0A4E-8535-8A4BDECC707B}"/>
              </a:ext>
            </a:extLst>
          </p:cNvPr>
          <p:cNvSpPr/>
          <p:nvPr/>
        </p:nvSpPr>
        <p:spPr>
          <a:xfrm>
            <a:off x="438309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C:12</a:t>
            </a:r>
          </a:p>
        </p:txBody>
      </p:sp>
      <p:sp>
        <p:nvSpPr>
          <p:cNvPr id="58" name="Rectangle 57">
            <a:extLst>
              <a:ext uri="{FF2B5EF4-FFF2-40B4-BE49-F238E27FC236}">
                <a16:creationId xmlns:a16="http://schemas.microsoft.com/office/drawing/2014/main" id="{88FFACCE-FFB4-5F45-8C4F-5D1A4972758E}"/>
              </a:ext>
            </a:extLst>
          </p:cNvPr>
          <p:cNvSpPr/>
          <p:nvPr/>
        </p:nvSpPr>
        <p:spPr>
          <a:xfrm>
            <a:off x="728504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E:9</a:t>
            </a:r>
          </a:p>
        </p:txBody>
      </p:sp>
      <p:sp>
        <p:nvSpPr>
          <p:cNvPr id="59" name="Oval 58">
            <a:extLst>
              <a:ext uri="{FF2B5EF4-FFF2-40B4-BE49-F238E27FC236}">
                <a16:creationId xmlns:a16="http://schemas.microsoft.com/office/drawing/2014/main" id="{BE2BA352-E1F8-4443-BF1C-A82A0A3C0439}"/>
              </a:ext>
            </a:extLst>
          </p:cNvPr>
          <p:cNvSpPr/>
          <p:nvPr/>
        </p:nvSpPr>
        <p:spPr>
          <a:xfrm>
            <a:off x="7905750" y="440357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14</a:t>
            </a:r>
          </a:p>
        </p:txBody>
      </p:sp>
      <p:cxnSp>
        <p:nvCxnSpPr>
          <p:cNvPr id="60" name="Straight Connector 59">
            <a:extLst>
              <a:ext uri="{FF2B5EF4-FFF2-40B4-BE49-F238E27FC236}">
                <a16:creationId xmlns:a16="http://schemas.microsoft.com/office/drawing/2014/main" id="{F155AB6D-E1BB-1E4C-B89F-753B9179D7F8}"/>
              </a:ext>
            </a:extLst>
          </p:cNvPr>
          <p:cNvCxnSpPr>
            <a:stCxn id="59" idx="4"/>
            <a:endCxn id="56" idx="0"/>
          </p:cNvCxnSpPr>
          <p:nvPr/>
        </p:nvCxnSpPr>
        <p:spPr>
          <a:xfrm>
            <a:off x="8321677" y="5013176"/>
            <a:ext cx="837407"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4295FB-0043-E746-9A7E-956A49E32F79}"/>
              </a:ext>
            </a:extLst>
          </p:cNvPr>
          <p:cNvCxnSpPr>
            <a:stCxn id="59" idx="4"/>
            <a:endCxn id="58" idx="0"/>
          </p:cNvCxnSpPr>
          <p:nvPr/>
        </p:nvCxnSpPr>
        <p:spPr>
          <a:xfrm flipH="1">
            <a:off x="7619207" y="5013176"/>
            <a:ext cx="702468"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00500AC-F190-5E4A-9999-AB2D3E221BAA}"/>
              </a:ext>
            </a:extLst>
          </p:cNvPr>
          <p:cNvSpPr txBox="1"/>
          <p:nvPr/>
        </p:nvSpPr>
        <p:spPr>
          <a:xfrm>
            <a:off x="7531894" y="4934042"/>
            <a:ext cx="601664" cy="400110"/>
          </a:xfrm>
          <a:prstGeom prst="rect">
            <a:avLst/>
          </a:prstGeom>
          <a:noFill/>
        </p:spPr>
        <p:txBody>
          <a:bodyPr>
            <a:spAutoFit/>
          </a:bodyPr>
          <a:lstStyle/>
          <a:p>
            <a:r>
              <a:rPr lang="en-US" sz="2000" noProof="1">
                <a:solidFill>
                  <a:schemeClr val="accent4"/>
                </a:solidFill>
              </a:rPr>
              <a:t>0</a:t>
            </a:r>
          </a:p>
        </p:txBody>
      </p:sp>
      <p:sp>
        <p:nvSpPr>
          <p:cNvPr id="63" name="TextBox 62">
            <a:extLst>
              <a:ext uri="{FF2B5EF4-FFF2-40B4-BE49-F238E27FC236}">
                <a16:creationId xmlns:a16="http://schemas.microsoft.com/office/drawing/2014/main" id="{FA2BA264-4280-D843-BB42-8579A4537AF8}"/>
              </a:ext>
            </a:extLst>
          </p:cNvPr>
          <p:cNvSpPr txBox="1"/>
          <p:nvPr/>
        </p:nvSpPr>
        <p:spPr>
          <a:xfrm>
            <a:off x="8805863" y="4933018"/>
            <a:ext cx="600075" cy="400110"/>
          </a:xfrm>
          <a:prstGeom prst="rect">
            <a:avLst/>
          </a:prstGeom>
          <a:noFill/>
        </p:spPr>
        <p:txBody>
          <a:bodyPr>
            <a:spAutoFit/>
          </a:bodyPr>
          <a:lstStyle/>
          <a:p>
            <a:r>
              <a:rPr lang="en-US" sz="2000" noProof="1">
                <a:solidFill>
                  <a:schemeClr val="accent4"/>
                </a:solidFill>
              </a:rPr>
              <a:t>1</a:t>
            </a:r>
          </a:p>
        </p:txBody>
      </p:sp>
      <p:sp>
        <p:nvSpPr>
          <p:cNvPr id="64" name="Oval 63">
            <a:extLst>
              <a:ext uri="{FF2B5EF4-FFF2-40B4-BE49-F238E27FC236}">
                <a16:creationId xmlns:a16="http://schemas.microsoft.com/office/drawing/2014/main" id="{880DDCE2-3024-574E-B237-53A9267FE3B7}"/>
              </a:ext>
            </a:extLst>
          </p:cNvPr>
          <p:cNvSpPr/>
          <p:nvPr/>
        </p:nvSpPr>
        <p:spPr>
          <a:xfrm>
            <a:off x="3551238" y="404353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25</a:t>
            </a:r>
          </a:p>
        </p:txBody>
      </p:sp>
      <p:cxnSp>
        <p:nvCxnSpPr>
          <p:cNvPr id="65" name="Straight Connector 64">
            <a:extLst>
              <a:ext uri="{FF2B5EF4-FFF2-40B4-BE49-F238E27FC236}">
                <a16:creationId xmlns:a16="http://schemas.microsoft.com/office/drawing/2014/main" id="{BF05804F-AD53-9B44-AE43-DCF5454544CC}"/>
              </a:ext>
            </a:extLst>
          </p:cNvPr>
          <p:cNvCxnSpPr>
            <a:stCxn id="64" idx="4"/>
            <a:endCxn id="55" idx="0"/>
          </p:cNvCxnSpPr>
          <p:nvPr/>
        </p:nvCxnSpPr>
        <p:spPr>
          <a:xfrm flipH="1">
            <a:off x="3334546" y="4653137"/>
            <a:ext cx="632619"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91A5505-367A-6646-ADB5-AA0EA0DF2B27}"/>
              </a:ext>
            </a:extLst>
          </p:cNvPr>
          <p:cNvCxnSpPr>
            <a:stCxn id="64" idx="4"/>
            <a:endCxn id="57" idx="0"/>
          </p:cNvCxnSpPr>
          <p:nvPr/>
        </p:nvCxnSpPr>
        <p:spPr>
          <a:xfrm>
            <a:off x="3967163" y="4653137"/>
            <a:ext cx="750094"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CA8DF90-8564-714F-AC49-3746E29E4EE4}"/>
              </a:ext>
            </a:extLst>
          </p:cNvPr>
          <p:cNvSpPr txBox="1"/>
          <p:nvPr/>
        </p:nvSpPr>
        <p:spPr>
          <a:xfrm>
            <a:off x="3206751" y="4725988"/>
            <a:ext cx="600075" cy="400110"/>
          </a:xfrm>
          <a:prstGeom prst="rect">
            <a:avLst/>
          </a:prstGeom>
          <a:noFill/>
        </p:spPr>
        <p:txBody>
          <a:bodyPr>
            <a:spAutoFit/>
          </a:bodyPr>
          <a:lstStyle/>
          <a:p>
            <a:r>
              <a:rPr lang="en-US" sz="2000" noProof="1">
                <a:solidFill>
                  <a:schemeClr val="accent4"/>
                </a:solidFill>
              </a:rPr>
              <a:t>0</a:t>
            </a:r>
          </a:p>
        </p:txBody>
      </p:sp>
      <p:sp>
        <p:nvSpPr>
          <p:cNvPr id="68" name="TextBox 67">
            <a:extLst>
              <a:ext uri="{FF2B5EF4-FFF2-40B4-BE49-F238E27FC236}">
                <a16:creationId xmlns:a16="http://schemas.microsoft.com/office/drawing/2014/main" id="{91B1EBD0-E1B7-BA4A-8CB9-42AA9A7AFE76}"/>
              </a:ext>
            </a:extLst>
          </p:cNvPr>
          <p:cNvSpPr txBox="1"/>
          <p:nvPr/>
        </p:nvSpPr>
        <p:spPr>
          <a:xfrm>
            <a:off x="4400550" y="4711700"/>
            <a:ext cx="600075" cy="400110"/>
          </a:xfrm>
          <a:prstGeom prst="rect">
            <a:avLst/>
          </a:prstGeom>
          <a:noFill/>
        </p:spPr>
        <p:txBody>
          <a:bodyPr>
            <a:spAutoFit/>
          </a:bodyPr>
          <a:lstStyle/>
          <a:p>
            <a:r>
              <a:rPr lang="en-US" sz="2000" noProof="1">
                <a:solidFill>
                  <a:schemeClr val="accent4"/>
                </a:solidFill>
              </a:rPr>
              <a:t>1</a:t>
            </a:r>
          </a:p>
        </p:txBody>
      </p:sp>
      <p:sp>
        <p:nvSpPr>
          <p:cNvPr id="69" name="Oval 68">
            <a:extLst>
              <a:ext uri="{FF2B5EF4-FFF2-40B4-BE49-F238E27FC236}">
                <a16:creationId xmlns:a16="http://schemas.microsoft.com/office/drawing/2014/main" id="{4AF33AF4-019A-A345-8358-F44728845B88}"/>
              </a:ext>
            </a:extLst>
          </p:cNvPr>
          <p:cNvSpPr/>
          <p:nvPr/>
        </p:nvSpPr>
        <p:spPr>
          <a:xfrm>
            <a:off x="7263978" y="3467472"/>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30</a:t>
            </a:r>
          </a:p>
        </p:txBody>
      </p:sp>
      <p:cxnSp>
        <p:nvCxnSpPr>
          <p:cNvPr id="70" name="Straight Connector 69">
            <a:extLst>
              <a:ext uri="{FF2B5EF4-FFF2-40B4-BE49-F238E27FC236}">
                <a16:creationId xmlns:a16="http://schemas.microsoft.com/office/drawing/2014/main" id="{E6904F72-FCA2-2540-A1BF-E87566295848}"/>
              </a:ext>
            </a:extLst>
          </p:cNvPr>
          <p:cNvCxnSpPr>
            <a:stCxn id="69" idx="4"/>
            <a:endCxn id="59" idx="0"/>
          </p:cNvCxnSpPr>
          <p:nvPr/>
        </p:nvCxnSpPr>
        <p:spPr>
          <a:xfrm>
            <a:off x="7679903" y="4077072"/>
            <a:ext cx="641772" cy="32650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B4464AE-F997-0E4B-9872-893AB172B22C}"/>
              </a:ext>
            </a:extLst>
          </p:cNvPr>
          <p:cNvSpPr txBox="1"/>
          <p:nvPr/>
        </p:nvSpPr>
        <p:spPr>
          <a:xfrm>
            <a:off x="8135939" y="3899545"/>
            <a:ext cx="601662" cy="400110"/>
          </a:xfrm>
          <a:prstGeom prst="rect">
            <a:avLst/>
          </a:prstGeom>
          <a:noFill/>
        </p:spPr>
        <p:txBody>
          <a:bodyPr>
            <a:spAutoFit/>
          </a:bodyPr>
          <a:lstStyle/>
          <a:p>
            <a:r>
              <a:rPr lang="en-US" sz="2000" noProof="1">
                <a:solidFill>
                  <a:schemeClr val="accent4"/>
                </a:solidFill>
              </a:rPr>
              <a:t>1</a:t>
            </a:r>
          </a:p>
        </p:txBody>
      </p:sp>
      <p:cxnSp>
        <p:nvCxnSpPr>
          <p:cNvPr id="72" name="Straight Connector 71">
            <a:extLst>
              <a:ext uri="{FF2B5EF4-FFF2-40B4-BE49-F238E27FC236}">
                <a16:creationId xmlns:a16="http://schemas.microsoft.com/office/drawing/2014/main" id="{762B96F4-411F-EF4F-AB1F-25C08C28E7F4}"/>
              </a:ext>
            </a:extLst>
          </p:cNvPr>
          <p:cNvCxnSpPr>
            <a:stCxn id="69" idx="4"/>
            <a:endCxn id="53" idx="0"/>
          </p:cNvCxnSpPr>
          <p:nvPr/>
        </p:nvCxnSpPr>
        <p:spPr>
          <a:xfrm flipH="1">
            <a:off x="6227763" y="4077073"/>
            <a:ext cx="1452140" cy="1410917"/>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923C9B1-3E59-354B-827A-E38F0E79D5E3}"/>
              </a:ext>
            </a:extLst>
          </p:cNvPr>
          <p:cNvSpPr txBox="1"/>
          <p:nvPr/>
        </p:nvSpPr>
        <p:spPr>
          <a:xfrm>
            <a:off x="6569446" y="4381186"/>
            <a:ext cx="601664" cy="400110"/>
          </a:xfrm>
          <a:prstGeom prst="rect">
            <a:avLst/>
          </a:prstGeom>
          <a:noFill/>
        </p:spPr>
        <p:txBody>
          <a:bodyPr>
            <a:spAutoFit/>
          </a:bodyPr>
          <a:lstStyle/>
          <a:p>
            <a:r>
              <a:rPr lang="en-US" sz="2000" noProof="1">
                <a:solidFill>
                  <a:schemeClr val="accent4"/>
                </a:solidFill>
              </a:rPr>
              <a:t>0</a:t>
            </a:r>
          </a:p>
        </p:txBody>
      </p:sp>
    </p:spTree>
    <p:extLst>
      <p:ext uri="{BB962C8B-B14F-4D97-AF65-F5344CB8AC3E}">
        <p14:creationId xmlns:p14="http://schemas.microsoft.com/office/powerpoint/2010/main" val="111185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710-02FE-C24D-851A-EFDB3D8BEDB8}"/>
              </a:ext>
            </a:extLst>
          </p:cNvPr>
          <p:cNvSpPr>
            <a:spLocks noGrp="1"/>
          </p:cNvSpPr>
          <p:nvPr>
            <p:ph type="title"/>
          </p:nvPr>
        </p:nvSpPr>
        <p:spPr>
          <a:xfrm>
            <a:off x="331787" y="1258724"/>
            <a:ext cx="9623426" cy="813916"/>
          </a:xfrm>
        </p:spPr>
        <p:txBody>
          <a:bodyPr>
            <a:noAutofit/>
          </a:bodyPr>
          <a:lstStyle/>
          <a:p>
            <a:pPr algn="just"/>
            <a:r>
              <a:rPr lang="zh-CN" altLang="en-US" sz="2400" dirty="0">
                <a:solidFill>
                  <a:srgbClr val="0000CC"/>
                </a:solidFill>
                <a:latin typeface="SimSun" panose="02010600030101010101" pitchFamily="2" charset="-122"/>
                <a:ea typeface="SimSun" panose="02010600030101010101" pitchFamily="2" charset="-122"/>
              </a:rPr>
              <a:t>循环地选择具有最低频率的两个结点，生成一棵子树，直至所有结点形成一棵树。</a:t>
            </a:r>
            <a:endParaRPr lang="en-US" altLang="zh-CN" sz="2400" dirty="0">
              <a:solidFill>
                <a:srgbClr val="8064A2"/>
              </a:solidFill>
              <a:latin typeface="SimSun" panose="02010600030101010101" pitchFamily="2" charset="-122"/>
              <a:ea typeface="SimSun" panose="02010600030101010101" pitchFamily="2" charset="-122"/>
            </a:endParaRPr>
          </a:p>
        </p:txBody>
      </p:sp>
      <p:sp>
        <p:nvSpPr>
          <p:cNvPr id="15" name="Title 1">
            <a:extLst>
              <a:ext uri="{FF2B5EF4-FFF2-40B4-BE49-F238E27FC236}">
                <a16:creationId xmlns:a16="http://schemas.microsoft.com/office/drawing/2014/main" id="{1B27D391-AB72-6647-9ED4-9C44100C5BA0}"/>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CN" sz="4001"/>
              <a:t>贪心解法</a:t>
            </a:r>
            <a:endParaRPr lang="en-CN" sz="4001" dirty="0"/>
          </a:p>
        </p:txBody>
      </p:sp>
      <p:sp>
        <p:nvSpPr>
          <p:cNvPr id="32" name="Rectangle 31">
            <a:extLst>
              <a:ext uri="{FF2B5EF4-FFF2-40B4-BE49-F238E27FC236}">
                <a16:creationId xmlns:a16="http://schemas.microsoft.com/office/drawing/2014/main" id="{08CF6CF7-1F0B-D54B-942D-117D3AB059A9}"/>
              </a:ext>
            </a:extLst>
          </p:cNvPr>
          <p:cNvSpPr/>
          <p:nvPr/>
        </p:nvSpPr>
        <p:spPr>
          <a:xfrm>
            <a:off x="5846764" y="5487990"/>
            <a:ext cx="762000" cy="515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D: 16 </a:t>
            </a:r>
          </a:p>
        </p:txBody>
      </p:sp>
      <p:sp>
        <p:nvSpPr>
          <p:cNvPr id="33" name="Rectangle 32">
            <a:extLst>
              <a:ext uri="{FF2B5EF4-FFF2-40B4-BE49-F238E27FC236}">
                <a16:creationId xmlns:a16="http://schemas.microsoft.com/office/drawing/2014/main" id="{E53B90AB-1408-B643-A0B9-38AAF2061316}"/>
              </a:ext>
            </a:extLst>
          </p:cNvPr>
          <p:cNvSpPr/>
          <p:nvPr/>
        </p:nvSpPr>
        <p:spPr>
          <a:xfrm>
            <a:off x="1714500"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A: 45</a:t>
            </a:r>
          </a:p>
        </p:txBody>
      </p:sp>
      <p:sp>
        <p:nvSpPr>
          <p:cNvPr id="34" name="Rectangle 33">
            <a:extLst>
              <a:ext uri="{FF2B5EF4-FFF2-40B4-BE49-F238E27FC236}">
                <a16:creationId xmlns:a16="http://schemas.microsoft.com/office/drawing/2014/main" id="{8C8714C5-91AC-1946-8A75-23685BE468D9}"/>
              </a:ext>
            </a:extLst>
          </p:cNvPr>
          <p:cNvSpPr/>
          <p:nvPr/>
        </p:nvSpPr>
        <p:spPr>
          <a:xfrm>
            <a:off x="3000375"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B:13</a:t>
            </a:r>
          </a:p>
        </p:txBody>
      </p:sp>
      <p:sp>
        <p:nvSpPr>
          <p:cNvPr id="35" name="Rectangle 34">
            <a:extLst>
              <a:ext uri="{FF2B5EF4-FFF2-40B4-BE49-F238E27FC236}">
                <a16:creationId xmlns:a16="http://schemas.microsoft.com/office/drawing/2014/main" id="{087E8852-ED72-B34A-8C02-A3A4CEF98B07}"/>
              </a:ext>
            </a:extLst>
          </p:cNvPr>
          <p:cNvSpPr/>
          <p:nvPr/>
        </p:nvSpPr>
        <p:spPr>
          <a:xfrm>
            <a:off x="8824915"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F:5</a:t>
            </a:r>
          </a:p>
        </p:txBody>
      </p:sp>
      <p:sp>
        <p:nvSpPr>
          <p:cNvPr id="36" name="Rectangle 35">
            <a:extLst>
              <a:ext uri="{FF2B5EF4-FFF2-40B4-BE49-F238E27FC236}">
                <a16:creationId xmlns:a16="http://schemas.microsoft.com/office/drawing/2014/main" id="{34F8406C-B7BA-4547-BF40-B600ECB290E6}"/>
              </a:ext>
            </a:extLst>
          </p:cNvPr>
          <p:cNvSpPr/>
          <p:nvPr/>
        </p:nvSpPr>
        <p:spPr>
          <a:xfrm>
            <a:off x="438309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C:12</a:t>
            </a:r>
          </a:p>
        </p:txBody>
      </p:sp>
      <p:sp>
        <p:nvSpPr>
          <p:cNvPr id="37" name="Rectangle 36">
            <a:extLst>
              <a:ext uri="{FF2B5EF4-FFF2-40B4-BE49-F238E27FC236}">
                <a16:creationId xmlns:a16="http://schemas.microsoft.com/office/drawing/2014/main" id="{3B545B0B-C040-2F4C-8303-A30E426A5519}"/>
              </a:ext>
            </a:extLst>
          </p:cNvPr>
          <p:cNvSpPr/>
          <p:nvPr/>
        </p:nvSpPr>
        <p:spPr>
          <a:xfrm>
            <a:off x="728504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E:9</a:t>
            </a:r>
          </a:p>
        </p:txBody>
      </p:sp>
      <p:sp>
        <p:nvSpPr>
          <p:cNvPr id="38" name="Oval 37">
            <a:extLst>
              <a:ext uri="{FF2B5EF4-FFF2-40B4-BE49-F238E27FC236}">
                <a16:creationId xmlns:a16="http://schemas.microsoft.com/office/drawing/2014/main" id="{3E1EA2A0-9BBF-6A4A-BBD5-EE0D1B089343}"/>
              </a:ext>
            </a:extLst>
          </p:cNvPr>
          <p:cNvSpPr/>
          <p:nvPr/>
        </p:nvSpPr>
        <p:spPr>
          <a:xfrm>
            <a:off x="7905750" y="440357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14</a:t>
            </a:r>
          </a:p>
        </p:txBody>
      </p:sp>
      <p:cxnSp>
        <p:nvCxnSpPr>
          <p:cNvPr id="39" name="Straight Connector 38">
            <a:extLst>
              <a:ext uri="{FF2B5EF4-FFF2-40B4-BE49-F238E27FC236}">
                <a16:creationId xmlns:a16="http://schemas.microsoft.com/office/drawing/2014/main" id="{7B23EB57-514E-3B4F-8A0E-96F7DA2C1570}"/>
              </a:ext>
            </a:extLst>
          </p:cNvPr>
          <p:cNvCxnSpPr>
            <a:stCxn id="38" idx="4"/>
            <a:endCxn id="35" idx="0"/>
          </p:cNvCxnSpPr>
          <p:nvPr/>
        </p:nvCxnSpPr>
        <p:spPr>
          <a:xfrm>
            <a:off x="8321677" y="5013176"/>
            <a:ext cx="837407"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C986E9-FEB8-194E-A2C3-CC9D568A78DA}"/>
              </a:ext>
            </a:extLst>
          </p:cNvPr>
          <p:cNvCxnSpPr>
            <a:stCxn id="38" idx="4"/>
            <a:endCxn id="37" idx="0"/>
          </p:cNvCxnSpPr>
          <p:nvPr/>
        </p:nvCxnSpPr>
        <p:spPr>
          <a:xfrm flipH="1">
            <a:off x="7619207" y="5013176"/>
            <a:ext cx="702468"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CE6AE30-0EC2-F646-8A10-6578CAB6D8E0}"/>
              </a:ext>
            </a:extLst>
          </p:cNvPr>
          <p:cNvSpPr txBox="1"/>
          <p:nvPr/>
        </p:nvSpPr>
        <p:spPr>
          <a:xfrm>
            <a:off x="7531894" y="4934042"/>
            <a:ext cx="601664" cy="400110"/>
          </a:xfrm>
          <a:prstGeom prst="rect">
            <a:avLst/>
          </a:prstGeom>
          <a:noFill/>
        </p:spPr>
        <p:txBody>
          <a:bodyPr>
            <a:spAutoFit/>
          </a:bodyPr>
          <a:lstStyle/>
          <a:p>
            <a:r>
              <a:rPr lang="en-US" sz="2000" noProof="1">
                <a:solidFill>
                  <a:schemeClr val="accent4"/>
                </a:solidFill>
              </a:rPr>
              <a:t>0</a:t>
            </a:r>
          </a:p>
        </p:txBody>
      </p:sp>
      <p:sp>
        <p:nvSpPr>
          <p:cNvPr id="42" name="TextBox 41">
            <a:extLst>
              <a:ext uri="{FF2B5EF4-FFF2-40B4-BE49-F238E27FC236}">
                <a16:creationId xmlns:a16="http://schemas.microsoft.com/office/drawing/2014/main" id="{6025543C-B0D3-FE42-BCD4-F996883E4DF5}"/>
              </a:ext>
            </a:extLst>
          </p:cNvPr>
          <p:cNvSpPr txBox="1"/>
          <p:nvPr/>
        </p:nvSpPr>
        <p:spPr>
          <a:xfrm>
            <a:off x="8805863" y="4933018"/>
            <a:ext cx="600075" cy="400110"/>
          </a:xfrm>
          <a:prstGeom prst="rect">
            <a:avLst/>
          </a:prstGeom>
          <a:noFill/>
        </p:spPr>
        <p:txBody>
          <a:bodyPr>
            <a:spAutoFit/>
          </a:bodyPr>
          <a:lstStyle/>
          <a:p>
            <a:r>
              <a:rPr lang="en-US" sz="2000" noProof="1">
                <a:solidFill>
                  <a:schemeClr val="accent4"/>
                </a:solidFill>
              </a:rPr>
              <a:t>1</a:t>
            </a:r>
          </a:p>
        </p:txBody>
      </p:sp>
      <p:sp>
        <p:nvSpPr>
          <p:cNvPr id="43" name="Oval 42">
            <a:extLst>
              <a:ext uri="{FF2B5EF4-FFF2-40B4-BE49-F238E27FC236}">
                <a16:creationId xmlns:a16="http://schemas.microsoft.com/office/drawing/2014/main" id="{01F5132C-18B5-3647-A644-8529849C3469}"/>
              </a:ext>
            </a:extLst>
          </p:cNvPr>
          <p:cNvSpPr/>
          <p:nvPr/>
        </p:nvSpPr>
        <p:spPr>
          <a:xfrm>
            <a:off x="3551238" y="404353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25</a:t>
            </a:r>
          </a:p>
        </p:txBody>
      </p:sp>
      <p:cxnSp>
        <p:nvCxnSpPr>
          <p:cNvPr id="44" name="Straight Connector 43">
            <a:extLst>
              <a:ext uri="{FF2B5EF4-FFF2-40B4-BE49-F238E27FC236}">
                <a16:creationId xmlns:a16="http://schemas.microsoft.com/office/drawing/2014/main" id="{798F9461-8121-1A4E-B87E-738D701E5FC4}"/>
              </a:ext>
            </a:extLst>
          </p:cNvPr>
          <p:cNvCxnSpPr>
            <a:stCxn id="43" idx="4"/>
            <a:endCxn id="34" idx="0"/>
          </p:cNvCxnSpPr>
          <p:nvPr/>
        </p:nvCxnSpPr>
        <p:spPr>
          <a:xfrm flipH="1">
            <a:off x="3334546" y="4653137"/>
            <a:ext cx="632619"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8C43665-BC50-B442-B971-4151CB38D3DA}"/>
              </a:ext>
            </a:extLst>
          </p:cNvPr>
          <p:cNvCxnSpPr>
            <a:stCxn id="43" idx="4"/>
            <a:endCxn id="36" idx="0"/>
          </p:cNvCxnSpPr>
          <p:nvPr/>
        </p:nvCxnSpPr>
        <p:spPr>
          <a:xfrm>
            <a:off x="3967163" y="4653137"/>
            <a:ext cx="750094"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2AA7E2-2A9C-8D4B-AD35-11ADCF8F3C02}"/>
              </a:ext>
            </a:extLst>
          </p:cNvPr>
          <p:cNvSpPr txBox="1"/>
          <p:nvPr/>
        </p:nvSpPr>
        <p:spPr>
          <a:xfrm>
            <a:off x="3206751" y="4725988"/>
            <a:ext cx="600075" cy="400110"/>
          </a:xfrm>
          <a:prstGeom prst="rect">
            <a:avLst/>
          </a:prstGeom>
          <a:noFill/>
        </p:spPr>
        <p:txBody>
          <a:bodyPr>
            <a:spAutoFit/>
          </a:bodyPr>
          <a:lstStyle/>
          <a:p>
            <a:r>
              <a:rPr lang="en-US" sz="2000" noProof="1">
                <a:solidFill>
                  <a:schemeClr val="accent4"/>
                </a:solidFill>
              </a:rPr>
              <a:t>0</a:t>
            </a:r>
          </a:p>
        </p:txBody>
      </p:sp>
      <p:sp>
        <p:nvSpPr>
          <p:cNvPr id="47" name="TextBox 46">
            <a:extLst>
              <a:ext uri="{FF2B5EF4-FFF2-40B4-BE49-F238E27FC236}">
                <a16:creationId xmlns:a16="http://schemas.microsoft.com/office/drawing/2014/main" id="{111F4932-6A64-2C4E-B24C-EFD22974975A}"/>
              </a:ext>
            </a:extLst>
          </p:cNvPr>
          <p:cNvSpPr txBox="1"/>
          <p:nvPr/>
        </p:nvSpPr>
        <p:spPr>
          <a:xfrm>
            <a:off x="4400550" y="4711700"/>
            <a:ext cx="600075" cy="400110"/>
          </a:xfrm>
          <a:prstGeom prst="rect">
            <a:avLst/>
          </a:prstGeom>
          <a:noFill/>
        </p:spPr>
        <p:txBody>
          <a:bodyPr>
            <a:spAutoFit/>
          </a:bodyPr>
          <a:lstStyle/>
          <a:p>
            <a:r>
              <a:rPr lang="en-US" sz="2000" noProof="1">
                <a:solidFill>
                  <a:schemeClr val="accent4"/>
                </a:solidFill>
              </a:rPr>
              <a:t>1</a:t>
            </a:r>
          </a:p>
        </p:txBody>
      </p:sp>
      <p:sp>
        <p:nvSpPr>
          <p:cNvPr id="48" name="Oval 47">
            <a:extLst>
              <a:ext uri="{FF2B5EF4-FFF2-40B4-BE49-F238E27FC236}">
                <a16:creationId xmlns:a16="http://schemas.microsoft.com/office/drawing/2014/main" id="{7BF3BBE1-6BDB-3946-A36A-CA999A1FBDE1}"/>
              </a:ext>
            </a:extLst>
          </p:cNvPr>
          <p:cNvSpPr/>
          <p:nvPr/>
        </p:nvSpPr>
        <p:spPr>
          <a:xfrm>
            <a:off x="7263978" y="3467472"/>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30</a:t>
            </a:r>
          </a:p>
        </p:txBody>
      </p:sp>
      <p:cxnSp>
        <p:nvCxnSpPr>
          <p:cNvPr id="49" name="Straight Connector 48">
            <a:extLst>
              <a:ext uri="{FF2B5EF4-FFF2-40B4-BE49-F238E27FC236}">
                <a16:creationId xmlns:a16="http://schemas.microsoft.com/office/drawing/2014/main" id="{0B99F644-D640-8548-BFF4-FC3ED5B090E5}"/>
              </a:ext>
            </a:extLst>
          </p:cNvPr>
          <p:cNvCxnSpPr>
            <a:stCxn id="48" idx="4"/>
            <a:endCxn id="38" idx="0"/>
          </p:cNvCxnSpPr>
          <p:nvPr/>
        </p:nvCxnSpPr>
        <p:spPr>
          <a:xfrm>
            <a:off x="7679903" y="4077072"/>
            <a:ext cx="641772" cy="32650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AC465D-F0F4-1C4D-841A-13D7811E4A27}"/>
              </a:ext>
            </a:extLst>
          </p:cNvPr>
          <p:cNvSpPr txBox="1"/>
          <p:nvPr/>
        </p:nvSpPr>
        <p:spPr>
          <a:xfrm>
            <a:off x="8135939" y="3899545"/>
            <a:ext cx="601662" cy="400110"/>
          </a:xfrm>
          <a:prstGeom prst="rect">
            <a:avLst/>
          </a:prstGeom>
          <a:noFill/>
        </p:spPr>
        <p:txBody>
          <a:bodyPr>
            <a:spAutoFit/>
          </a:bodyPr>
          <a:lstStyle/>
          <a:p>
            <a:r>
              <a:rPr lang="en-US" sz="2000" noProof="1">
                <a:solidFill>
                  <a:schemeClr val="accent4"/>
                </a:solidFill>
              </a:rPr>
              <a:t>1</a:t>
            </a:r>
          </a:p>
        </p:txBody>
      </p:sp>
      <p:cxnSp>
        <p:nvCxnSpPr>
          <p:cNvPr id="51" name="Straight Connector 50">
            <a:extLst>
              <a:ext uri="{FF2B5EF4-FFF2-40B4-BE49-F238E27FC236}">
                <a16:creationId xmlns:a16="http://schemas.microsoft.com/office/drawing/2014/main" id="{BD192E26-2772-F440-A9CA-AD7C45D0B24B}"/>
              </a:ext>
            </a:extLst>
          </p:cNvPr>
          <p:cNvCxnSpPr>
            <a:stCxn id="48" idx="4"/>
            <a:endCxn id="32" idx="0"/>
          </p:cNvCxnSpPr>
          <p:nvPr/>
        </p:nvCxnSpPr>
        <p:spPr>
          <a:xfrm flipH="1">
            <a:off x="6227763" y="4077073"/>
            <a:ext cx="1452140" cy="1410917"/>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CDF8451-716A-5C4D-B21A-AA47FEBB2301}"/>
              </a:ext>
            </a:extLst>
          </p:cNvPr>
          <p:cNvSpPr txBox="1"/>
          <p:nvPr/>
        </p:nvSpPr>
        <p:spPr>
          <a:xfrm>
            <a:off x="6569446" y="4381186"/>
            <a:ext cx="601664" cy="400110"/>
          </a:xfrm>
          <a:prstGeom prst="rect">
            <a:avLst/>
          </a:prstGeom>
          <a:noFill/>
        </p:spPr>
        <p:txBody>
          <a:bodyPr>
            <a:spAutoFit/>
          </a:bodyPr>
          <a:lstStyle/>
          <a:p>
            <a:r>
              <a:rPr lang="en-US" sz="2000" noProof="1">
                <a:solidFill>
                  <a:schemeClr val="accent4"/>
                </a:solidFill>
              </a:rPr>
              <a:t>0</a:t>
            </a:r>
          </a:p>
        </p:txBody>
      </p:sp>
      <p:sp>
        <p:nvSpPr>
          <p:cNvPr id="25" name="Oval 24">
            <a:extLst>
              <a:ext uri="{FF2B5EF4-FFF2-40B4-BE49-F238E27FC236}">
                <a16:creationId xmlns:a16="http://schemas.microsoft.com/office/drawing/2014/main" id="{6F66EF35-33EE-2542-BA40-0D6ED32EA8AE}"/>
              </a:ext>
            </a:extLst>
          </p:cNvPr>
          <p:cNvSpPr/>
          <p:nvPr/>
        </p:nvSpPr>
        <p:spPr>
          <a:xfrm>
            <a:off x="5303488" y="2675386"/>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55</a:t>
            </a:r>
          </a:p>
        </p:txBody>
      </p:sp>
      <p:cxnSp>
        <p:nvCxnSpPr>
          <p:cNvPr id="26" name="Straight Connector 25">
            <a:extLst>
              <a:ext uri="{FF2B5EF4-FFF2-40B4-BE49-F238E27FC236}">
                <a16:creationId xmlns:a16="http://schemas.microsoft.com/office/drawing/2014/main" id="{B208EF36-29C8-F24A-AE24-809C7DCD4940}"/>
              </a:ext>
            </a:extLst>
          </p:cNvPr>
          <p:cNvCxnSpPr>
            <a:cxnSpLocks/>
            <a:stCxn id="25" idx="5"/>
            <a:endCxn id="48" idx="0"/>
          </p:cNvCxnSpPr>
          <p:nvPr/>
        </p:nvCxnSpPr>
        <p:spPr>
          <a:xfrm>
            <a:off x="6013518" y="3195710"/>
            <a:ext cx="1666387" cy="271762"/>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686271-3B42-FB47-B909-60B1C41CD087}"/>
              </a:ext>
            </a:extLst>
          </p:cNvPr>
          <p:cNvSpPr txBox="1"/>
          <p:nvPr/>
        </p:nvSpPr>
        <p:spPr>
          <a:xfrm>
            <a:off x="6653002" y="2928339"/>
            <a:ext cx="601662" cy="400110"/>
          </a:xfrm>
          <a:prstGeom prst="rect">
            <a:avLst/>
          </a:prstGeom>
          <a:noFill/>
        </p:spPr>
        <p:txBody>
          <a:bodyPr>
            <a:spAutoFit/>
          </a:bodyPr>
          <a:lstStyle/>
          <a:p>
            <a:r>
              <a:rPr lang="en-US" sz="2000" noProof="1">
                <a:solidFill>
                  <a:schemeClr val="accent4"/>
                </a:solidFill>
              </a:rPr>
              <a:t>1</a:t>
            </a:r>
          </a:p>
        </p:txBody>
      </p:sp>
      <p:cxnSp>
        <p:nvCxnSpPr>
          <p:cNvPr id="28" name="Straight Connector 27">
            <a:extLst>
              <a:ext uri="{FF2B5EF4-FFF2-40B4-BE49-F238E27FC236}">
                <a16:creationId xmlns:a16="http://schemas.microsoft.com/office/drawing/2014/main" id="{814BD164-1E9F-4D4F-B17E-186B7D33E39C}"/>
              </a:ext>
            </a:extLst>
          </p:cNvPr>
          <p:cNvCxnSpPr>
            <a:cxnSpLocks/>
            <a:stCxn id="25" idx="3"/>
            <a:endCxn id="43" idx="0"/>
          </p:cNvCxnSpPr>
          <p:nvPr/>
        </p:nvCxnSpPr>
        <p:spPr>
          <a:xfrm flipH="1">
            <a:off x="3967165" y="3195710"/>
            <a:ext cx="1458147" cy="847826"/>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E1F0FA0-84AE-0445-B935-5E0F5C452BBD}"/>
              </a:ext>
            </a:extLst>
          </p:cNvPr>
          <p:cNvSpPr txBox="1"/>
          <p:nvPr/>
        </p:nvSpPr>
        <p:spPr>
          <a:xfrm>
            <a:off x="4456112" y="3260889"/>
            <a:ext cx="601664" cy="400110"/>
          </a:xfrm>
          <a:prstGeom prst="rect">
            <a:avLst/>
          </a:prstGeom>
          <a:noFill/>
        </p:spPr>
        <p:txBody>
          <a:bodyPr>
            <a:spAutoFit/>
          </a:bodyPr>
          <a:lstStyle/>
          <a:p>
            <a:r>
              <a:rPr lang="en-US" sz="2000" noProof="1">
                <a:solidFill>
                  <a:schemeClr val="accent4"/>
                </a:solidFill>
              </a:rPr>
              <a:t>0</a:t>
            </a:r>
          </a:p>
        </p:txBody>
      </p:sp>
    </p:spTree>
    <p:extLst>
      <p:ext uri="{BB962C8B-B14F-4D97-AF65-F5344CB8AC3E}">
        <p14:creationId xmlns:p14="http://schemas.microsoft.com/office/powerpoint/2010/main" val="241038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5710-02FE-C24D-851A-EFDB3D8BEDB8}"/>
              </a:ext>
            </a:extLst>
          </p:cNvPr>
          <p:cNvSpPr>
            <a:spLocks noGrp="1"/>
          </p:cNvSpPr>
          <p:nvPr>
            <p:ph type="title"/>
          </p:nvPr>
        </p:nvSpPr>
        <p:spPr>
          <a:xfrm>
            <a:off x="331787" y="1258724"/>
            <a:ext cx="9623426" cy="813916"/>
          </a:xfrm>
        </p:spPr>
        <p:txBody>
          <a:bodyPr>
            <a:noAutofit/>
          </a:bodyPr>
          <a:lstStyle/>
          <a:p>
            <a:pPr algn="just"/>
            <a:r>
              <a:rPr lang="zh-CN" altLang="en-US" sz="2400" dirty="0">
                <a:solidFill>
                  <a:srgbClr val="0000CC"/>
                </a:solidFill>
                <a:latin typeface="SimSun" panose="02010600030101010101" pitchFamily="2" charset="-122"/>
                <a:ea typeface="SimSun" panose="02010600030101010101" pitchFamily="2" charset="-122"/>
              </a:rPr>
              <a:t>循环地选择具有最低频率的两个结点，生成一棵子树，直至所有结点形成一棵树。</a:t>
            </a:r>
            <a:endParaRPr lang="en-US" altLang="zh-CN" sz="2400" dirty="0">
              <a:solidFill>
                <a:srgbClr val="8064A2"/>
              </a:solidFill>
              <a:latin typeface="SimSun" panose="02010600030101010101" pitchFamily="2" charset="-122"/>
              <a:ea typeface="SimSun" panose="02010600030101010101" pitchFamily="2" charset="-122"/>
            </a:endParaRPr>
          </a:p>
        </p:txBody>
      </p:sp>
      <p:sp>
        <p:nvSpPr>
          <p:cNvPr id="15" name="Title 1">
            <a:extLst>
              <a:ext uri="{FF2B5EF4-FFF2-40B4-BE49-F238E27FC236}">
                <a16:creationId xmlns:a16="http://schemas.microsoft.com/office/drawing/2014/main" id="{1B27D391-AB72-6647-9ED4-9C44100C5BA0}"/>
              </a:ext>
            </a:extLst>
          </p:cNvPr>
          <p:cNvSpPr txBox="1">
            <a:spLocks/>
          </p:cNvSpPr>
          <p:nvPr/>
        </p:nvSpPr>
        <p:spPr>
          <a:xfrm>
            <a:off x="428625" y="44625"/>
            <a:ext cx="9258300" cy="1039977"/>
          </a:xfrm>
          <a:prstGeom prst="rect">
            <a:avLst/>
          </a:prstGeom>
          <a:noFill/>
          <a:ln w="9525">
            <a:noFill/>
          </a:ln>
        </p:spPr>
        <p:txBody>
          <a:bodyPr anchor="ctr"/>
          <a:lstStyle>
            <a:lvl1pPr algn="ctr" rtl="0" eaLnBrk="0" fontAlgn="base" hangingPunct="0">
              <a:spcBef>
                <a:spcPct val="0"/>
              </a:spcBef>
              <a:spcAft>
                <a:spcPct val="0"/>
              </a:spcAft>
              <a:defRPr sz="4000" b="0" i="0" kern="1200">
                <a:solidFill>
                  <a:srgbClr val="0070C0"/>
                </a:solidFill>
                <a:latin typeface="Microsoft YaHei" panose="020B0503020204020204" pitchFamily="34" charset="-122"/>
                <a:ea typeface="Microsoft YaHei"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r>
              <a:rPr lang="en-CN" sz="4001"/>
              <a:t>贪心解法</a:t>
            </a:r>
            <a:endParaRPr lang="en-CN" sz="4001" dirty="0"/>
          </a:p>
        </p:txBody>
      </p:sp>
      <p:sp>
        <p:nvSpPr>
          <p:cNvPr id="32" name="Rectangle 31">
            <a:extLst>
              <a:ext uri="{FF2B5EF4-FFF2-40B4-BE49-F238E27FC236}">
                <a16:creationId xmlns:a16="http://schemas.microsoft.com/office/drawing/2014/main" id="{08CF6CF7-1F0B-D54B-942D-117D3AB059A9}"/>
              </a:ext>
            </a:extLst>
          </p:cNvPr>
          <p:cNvSpPr/>
          <p:nvPr/>
        </p:nvSpPr>
        <p:spPr>
          <a:xfrm>
            <a:off x="6537574" y="5487990"/>
            <a:ext cx="762000" cy="515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D: 16 </a:t>
            </a:r>
          </a:p>
        </p:txBody>
      </p:sp>
      <p:sp>
        <p:nvSpPr>
          <p:cNvPr id="33" name="Rectangle 32">
            <a:extLst>
              <a:ext uri="{FF2B5EF4-FFF2-40B4-BE49-F238E27FC236}">
                <a16:creationId xmlns:a16="http://schemas.microsoft.com/office/drawing/2014/main" id="{E53B90AB-1408-B643-A0B9-38AAF2061316}"/>
              </a:ext>
            </a:extLst>
          </p:cNvPr>
          <p:cNvSpPr/>
          <p:nvPr/>
        </p:nvSpPr>
        <p:spPr>
          <a:xfrm>
            <a:off x="2405310"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A: 45</a:t>
            </a:r>
          </a:p>
        </p:txBody>
      </p:sp>
      <p:sp>
        <p:nvSpPr>
          <p:cNvPr id="34" name="Rectangle 33">
            <a:extLst>
              <a:ext uri="{FF2B5EF4-FFF2-40B4-BE49-F238E27FC236}">
                <a16:creationId xmlns:a16="http://schemas.microsoft.com/office/drawing/2014/main" id="{8C8714C5-91AC-1946-8A75-23685BE468D9}"/>
              </a:ext>
            </a:extLst>
          </p:cNvPr>
          <p:cNvSpPr/>
          <p:nvPr/>
        </p:nvSpPr>
        <p:spPr>
          <a:xfrm>
            <a:off x="3691185" y="5486401"/>
            <a:ext cx="668338"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B:13</a:t>
            </a:r>
          </a:p>
        </p:txBody>
      </p:sp>
      <p:sp>
        <p:nvSpPr>
          <p:cNvPr id="35" name="Rectangle 34">
            <a:extLst>
              <a:ext uri="{FF2B5EF4-FFF2-40B4-BE49-F238E27FC236}">
                <a16:creationId xmlns:a16="http://schemas.microsoft.com/office/drawing/2014/main" id="{087E8852-ED72-B34A-8C02-A3A4CEF98B07}"/>
              </a:ext>
            </a:extLst>
          </p:cNvPr>
          <p:cNvSpPr/>
          <p:nvPr/>
        </p:nvSpPr>
        <p:spPr>
          <a:xfrm>
            <a:off x="9515725"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F:5</a:t>
            </a:r>
          </a:p>
        </p:txBody>
      </p:sp>
      <p:sp>
        <p:nvSpPr>
          <p:cNvPr id="36" name="Rectangle 35">
            <a:extLst>
              <a:ext uri="{FF2B5EF4-FFF2-40B4-BE49-F238E27FC236}">
                <a16:creationId xmlns:a16="http://schemas.microsoft.com/office/drawing/2014/main" id="{34F8406C-B7BA-4547-BF40-B600ECB290E6}"/>
              </a:ext>
            </a:extLst>
          </p:cNvPr>
          <p:cNvSpPr/>
          <p:nvPr/>
        </p:nvSpPr>
        <p:spPr>
          <a:xfrm>
            <a:off x="507390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C:12</a:t>
            </a:r>
          </a:p>
        </p:txBody>
      </p:sp>
      <p:sp>
        <p:nvSpPr>
          <p:cNvPr id="37" name="Rectangle 36">
            <a:extLst>
              <a:ext uri="{FF2B5EF4-FFF2-40B4-BE49-F238E27FC236}">
                <a16:creationId xmlns:a16="http://schemas.microsoft.com/office/drawing/2014/main" id="{3B545B0B-C040-2F4C-8303-A30E426A5519}"/>
              </a:ext>
            </a:extLst>
          </p:cNvPr>
          <p:cNvSpPr/>
          <p:nvPr/>
        </p:nvSpPr>
        <p:spPr>
          <a:xfrm>
            <a:off x="7975850" y="5486401"/>
            <a:ext cx="668337" cy="5159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t>E:9</a:t>
            </a:r>
          </a:p>
        </p:txBody>
      </p:sp>
      <p:sp>
        <p:nvSpPr>
          <p:cNvPr id="38" name="Oval 37">
            <a:extLst>
              <a:ext uri="{FF2B5EF4-FFF2-40B4-BE49-F238E27FC236}">
                <a16:creationId xmlns:a16="http://schemas.microsoft.com/office/drawing/2014/main" id="{3E1EA2A0-9BBF-6A4A-BBD5-EE0D1B089343}"/>
              </a:ext>
            </a:extLst>
          </p:cNvPr>
          <p:cNvSpPr/>
          <p:nvPr/>
        </p:nvSpPr>
        <p:spPr>
          <a:xfrm>
            <a:off x="8596560" y="440357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14</a:t>
            </a:r>
          </a:p>
        </p:txBody>
      </p:sp>
      <p:cxnSp>
        <p:nvCxnSpPr>
          <p:cNvPr id="39" name="Straight Connector 38">
            <a:extLst>
              <a:ext uri="{FF2B5EF4-FFF2-40B4-BE49-F238E27FC236}">
                <a16:creationId xmlns:a16="http://schemas.microsoft.com/office/drawing/2014/main" id="{7B23EB57-514E-3B4F-8A0E-96F7DA2C1570}"/>
              </a:ext>
            </a:extLst>
          </p:cNvPr>
          <p:cNvCxnSpPr>
            <a:stCxn id="38" idx="4"/>
            <a:endCxn id="35" idx="0"/>
          </p:cNvCxnSpPr>
          <p:nvPr/>
        </p:nvCxnSpPr>
        <p:spPr>
          <a:xfrm>
            <a:off x="9012485" y="5013176"/>
            <a:ext cx="837407"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C986E9-FEB8-194E-A2C3-CC9D568A78DA}"/>
              </a:ext>
            </a:extLst>
          </p:cNvPr>
          <p:cNvCxnSpPr>
            <a:stCxn id="38" idx="4"/>
            <a:endCxn id="37" idx="0"/>
          </p:cNvCxnSpPr>
          <p:nvPr/>
        </p:nvCxnSpPr>
        <p:spPr>
          <a:xfrm flipH="1">
            <a:off x="8310018" y="5013176"/>
            <a:ext cx="702468" cy="473225"/>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CE6AE30-0EC2-F646-8A10-6578CAB6D8E0}"/>
              </a:ext>
            </a:extLst>
          </p:cNvPr>
          <p:cNvSpPr txBox="1"/>
          <p:nvPr/>
        </p:nvSpPr>
        <p:spPr>
          <a:xfrm>
            <a:off x="8222704" y="4934042"/>
            <a:ext cx="601664" cy="400110"/>
          </a:xfrm>
          <a:prstGeom prst="rect">
            <a:avLst/>
          </a:prstGeom>
          <a:noFill/>
        </p:spPr>
        <p:txBody>
          <a:bodyPr>
            <a:spAutoFit/>
          </a:bodyPr>
          <a:lstStyle/>
          <a:p>
            <a:r>
              <a:rPr lang="en-US" sz="2000" noProof="1">
                <a:solidFill>
                  <a:schemeClr val="accent4"/>
                </a:solidFill>
              </a:rPr>
              <a:t>0</a:t>
            </a:r>
          </a:p>
        </p:txBody>
      </p:sp>
      <p:sp>
        <p:nvSpPr>
          <p:cNvPr id="42" name="TextBox 41">
            <a:extLst>
              <a:ext uri="{FF2B5EF4-FFF2-40B4-BE49-F238E27FC236}">
                <a16:creationId xmlns:a16="http://schemas.microsoft.com/office/drawing/2014/main" id="{6025543C-B0D3-FE42-BCD4-F996883E4DF5}"/>
              </a:ext>
            </a:extLst>
          </p:cNvPr>
          <p:cNvSpPr txBox="1"/>
          <p:nvPr/>
        </p:nvSpPr>
        <p:spPr>
          <a:xfrm>
            <a:off x="9496674" y="4933018"/>
            <a:ext cx="600075" cy="400110"/>
          </a:xfrm>
          <a:prstGeom prst="rect">
            <a:avLst/>
          </a:prstGeom>
          <a:noFill/>
        </p:spPr>
        <p:txBody>
          <a:bodyPr>
            <a:spAutoFit/>
          </a:bodyPr>
          <a:lstStyle/>
          <a:p>
            <a:r>
              <a:rPr lang="en-US" sz="2000" noProof="1">
                <a:solidFill>
                  <a:schemeClr val="accent4"/>
                </a:solidFill>
              </a:rPr>
              <a:t>1</a:t>
            </a:r>
          </a:p>
        </p:txBody>
      </p:sp>
      <p:sp>
        <p:nvSpPr>
          <p:cNvPr id="43" name="Oval 42">
            <a:extLst>
              <a:ext uri="{FF2B5EF4-FFF2-40B4-BE49-F238E27FC236}">
                <a16:creationId xmlns:a16="http://schemas.microsoft.com/office/drawing/2014/main" id="{01F5132C-18B5-3647-A644-8529849C3469}"/>
              </a:ext>
            </a:extLst>
          </p:cNvPr>
          <p:cNvSpPr/>
          <p:nvPr/>
        </p:nvSpPr>
        <p:spPr>
          <a:xfrm>
            <a:off x="4242048" y="4043537"/>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25</a:t>
            </a:r>
          </a:p>
        </p:txBody>
      </p:sp>
      <p:cxnSp>
        <p:nvCxnSpPr>
          <p:cNvPr id="44" name="Straight Connector 43">
            <a:extLst>
              <a:ext uri="{FF2B5EF4-FFF2-40B4-BE49-F238E27FC236}">
                <a16:creationId xmlns:a16="http://schemas.microsoft.com/office/drawing/2014/main" id="{798F9461-8121-1A4E-B87E-738D701E5FC4}"/>
              </a:ext>
            </a:extLst>
          </p:cNvPr>
          <p:cNvCxnSpPr>
            <a:stCxn id="43" idx="4"/>
            <a:endCxn id="34" idx="0"/>
          </p:cNvCxnSpPr>
          <p:nvPr/>
        </p:nvCxnSpPr>
        <p:spPr>
          <a:xfrm flipH="1">
            <a:off x="4025356" y="4653137"/>
            <a:ext cx="632619"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8C43665-BC50-B442-B971-4151CB38D3DA}"/>
              </a:ext>
            </a:extLst>
          </p:cNvPr>
          <p:cNvCxnSpPr>
            <a:stCxn id="43" idx="4"/>
            <a:endCxn id="36" idx="0"/>
          </p:cNvCxnSpPr>
          <p:nvPr/>
        </p:nvCxnSpPr>
        <p:spPr>
          <a:xfrm>
            <a:off x="4657974" y="4653137"/>
            <a:ext cx="750094" cy="83326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2AA7E2-2A9C-8D4B-AD35-11ADCF8F3C02}"/>
              </a:ext>
            </a:extLst>
          </p:cNvPr>
          <p:cNvSpPr txBox="1"/>
          <p:nvPr/>
        </p:nvSpPr>
        <p:spPr>
          <a:xfrm>
            <a:off x="3897561" y="4725988"/>
            <a:ext cx="600075" cy="400110"/>
          </a:xfrm>
          <a:prstGeom prst="rect">
            <a:avLst/>
          </a:prstGeom>
          <a:noFill/>
        </p:spPr>
        <p:txBody>
          <a:bodyPr>
            <a:spAutoFit/>
          </a:bodyPr>
          <a:lstStyle/>
          <a:p>
            <a:r>
              <a:rPr lang="en-US" sz="2000" noProof="1">
                <a:solidFill>
                  <a:schemeClr val="accent4"/>
                </a:solidFill>
              </a:rPr>
              <a:t>0</a:t>
            </a:r>
          </a:p>
        </p:txBody>
      </p:sp>
      <p:sp>
        <p:nvSpPr>
          <p:cNvPr id="47" name="TextBox 46">
            <a:extLst>
              <a:ext uri="{FF2B5EF4-FFF2-40B4-BE49-F238E27FC236}">
                <a16:creationId xmlns:a16="http://schemas.microsoft.com/office/drawing/2014/main" id="{111F4932-6A64-2C4E-B24C-EFD22974975A}"/>
              </a:ext>
            </a:extLst>
          </p:cNvPr>
          <p:cNvSpPr txBox="1"/>
          <p:nvPr/>
        </p:nvSpPr>
        <p:spPr>
          <a:xfrm>
            <a:off x="5091361" y="4711700"/>
            <a:ext cx="600075" cy="400110"/>
          </a:xfrm>
          <a:prstGeom prst="rect">
            <a:avLst/>
          </a:prstGeom>
          <a:noFill/>
        </p:spPr>
        <p:txBody>
          <a:bodyPr>
            <a:spAutoFit/>
          </a:bodyPr>
          <a:lstStyle/>
          <a:p>
            <a:r>
              <a:rPr lang="en-US" sz="2000" noProof="1">
                <a:solidFill>
                  <a:schemeClr val="accent4"/>
                </a:solidFill>
              </a:rPr>
              <a:t>1</a:t>
            </a:r>
          </a:p>
        </p:txBody>
      </p:sp>
      <p:sp>
        <p:nvSpPr>
          <p:cNvPr id="48" name="Oval 47">
            <a:extLst>
              <a:ext uri="{FF2B5EF4-FFF2-40B4-BE49-F238E27FC236}">
                <a16:creationId xmlns:a16="http://schemas.microsoft.com/office/drawing/2014/main" id="{7BF3BBE1-6BDB-3946-A36A-CA999A1FBDE1}"/>
              </a:ext>
            </a:extLst>
          </p:cNvPr>
          <p:cNvSpPr/>
          <p:nvPr/>
        </p:nvSpPr>
        <p:spPr>
          <a:xfrm>
            <a:off x="7954788" y="3467472"/>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30</a:t>
            </a:r>
          </a:p>
        </p:txBody>
      </p:sp>
      <p:cxnSp>
        <p:nvCxnSpPr>
          <p:cNvPr id="49" name="Straight Connector 48">
            <a:extLst>
              <a:ext uri="{FF2B5EF4-FFF2-40B4-BE49-F238E27FC236}">
                <a16:creationId xmlns:a16="http://schemas.microsoft.com/office/drawing/2014/main" id="{0B99F644-D640-8548-BFF4-FC3ED5B090E5}"/>
              </a:ext>
            </a:extLst>
          </p:cNvPr>
          <p:cNvCxnSpPr>
            <a:stCxn id="48" idx="4"/>
            <a:endCxn id="38" idx="0"/>
          </p:cNvCxnSpPr>
          <p:nvPr/>
        </p:nvCxnSpPr>
        <p:spPr>
          <a:xfrm>
            <a:off x="8370714" y="4077072"/>
            <a:ext cx="641772" cy="326504"/>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AC465D-F0F4-1C4D-841A-13D7811E4A27}"/>
              </a:ext>
            </a:extLst>
          </p:cNvPr>
          <p:cNvSpPr txBox="1"/>
          <p:nvPr/>
        </p:nvSpPr>
        <p:spPr>
          <a:xfrm>
            <a:off x="8826749" y="3899545"/>
            <a:ext cx="601662" cy="400110"/>
          </a:xfrm>
          <a:prstGeom prst="rect">
            <a:avLst/>
          </a:prstGeom>
          <a:noFill/>
        </p:spPr>
        <p:txBody>
          <a:bodyPr>
            <a:spAutoFit/>
          </a:bodyPr>
          <a:lstStyle/>
          <a:p>
            <a:r>
              <a:rPr lang="en-US" sz="2000" noProof="1">
                <a:solidFill>
                  <a:schemeClr val="accent4"/>
                </a:solidFill>
              </a:rPr>
              <a:t>1</a:t>
            </a:r>
          </a:p>
        </p:txBody>
      </p:sp>
      <p:cxnSp>
        <p:nvCxnSpPr>
          <p:cNvPr id="51" name="Straight Connector 50">
            <a:extLst>
              <a:ext uri="{FF2B5EF4-FFF2-40B4-BE49-F238E27FC236}">
                <a16:creationId xmlns:a16="http://schemas.microsoft.com/office/drawing/2014/main" id="{BD192E26-2772-F440-A9CA-AD7C45D0B24B}"/>
              </a:ext>
            </a:extLst>
          </p:cNvPr>
          <p:cNvCxnSpPr>
            <a:stCxn id="48" idx="4"/>
            <a:endCxn id="32" idx="0"/>
          </p:cNvCxnSpPr>
          <p:nvPr/>
        </p:nvCxnSpPr>
        <p:spPr>
          <a:xfrm flipH="1">
            <a:off x="6918574" y="4077073"/>
            <a:ext cx="1452140" cy="1410917"/>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CDF8451-716A-5C4D-B21A-AA47FEBB2301}"/>
              </a:ext>
            </a:extLst>
          </p:cNvPr>
          <p:cNvSpPr txBox="1"/>
          <p:nvPr/>
        </p:nvSpPr>
        <p:spPr>
          <a:xfrm>
            <a:off x="7260256" y="4381186"/>
            <a:ext cx="601664" cy="400110"/>
          </a:xfrm>
          <a:prstGeom prst="rect">
            <a:avLst/>
          </a:prstGeom>
          <a:noFill/>
        </p:spPr>
        <p:txBody>
          <a:bodyPr>
            <a:spAutoFit/>
          </a:bodyPr>
          <a:lstStyle/>
          <a:p>
            <a:r>
              <a:rPr lang="en-US" sz="2000" noProof="1">
                <a:solidFill>
                  <a:schemeClr val="accent4"/>
                </a:solidFill>
              </a:rPr>
              <a:t>0</a:t>
            </a:r>
          </a:p>
        </p:txBody>
      </p:sp>
      <p:sp>
        <p:nvSpPr>
          <p:cNvPr id="25" name="Oval 24">
            <a:extLst>
              <a:ext uri="{FF2B5EF4-FFF2-40B4-BE49-F238E27FC236}">
                <a16:creationId xmlns:a16="http://schemas.microsoft.com/office/drawing/2014/main" id="{6F66EF35-33EE-2542-BA40-0D6ED32EA8AE}"/>
              </a:ext>
            </a:extLst>
          </p:cNvPr>
          <p:cNvSpPr/>
          <p:nvPr/>
        </p:nvSpPr>
        <p:spPr>
          <a:xfrm>
            <a:off x="5994298" y="2675386"/>
            <a:ext cx="831850"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55</a:t>
            </a:r>
          </a:p>
        </p:txBody>
      </p:sp>
      <p:cxnSp>
        <p:nvCxnSpPr>
          <p:cNvPr id="26" name="Straight Connector 25">
            <a:extLst>
              <a:ext uri="{FF2B5EF4-FFF2-40B4-BE49-F238E27FC236}">
                <a16:creationId xmlns:a16="http://schemas.microsoft.com/office/drawing/2014/main" id="{B208EF36-29C8-F24A-AE24-809C7DCD4940}"/>
              </a:ext>
            </a:extLst>
          </p:cNvPr>
          <p:cNvCxnSpPr>
            <a:cxnSpLocks/>
            <a:stCxn id="25" idx="5"/>
            <a:endCxn id="48" idx="0"/>
          </p:cNvCxnSpPr>
          <p:nvPr/>
        </p:nvCxnSpPr>
        <p:spPr>
          <a:xfrm>
            <a:off x="6704328" y="3195710"/>
            <a:ext cx="1666387" cy="271762"/>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686271-3B42-FB47-B909-60B1C41CD087}"/>
              </a:ext>
            </a:extLst>
          </p:cNvPr>
          <p:cNvSpPr txBox="1"/>
          <p:nvPr/>
        </p:nvSpPr>
        <p:spPr>
          <a:xfrm>
            <a:off x="7343813" y="2928339"/>
            <a:ext cx="601662" cy="400110"/>
          </a:xfrm>
          <a:prstGeom prst="rect">
            <a:avLst/>
          </a:prstGeom>
          <a:noFill/>
        </p:spPr>
        <p:txBody>
          <a:bodyPr>
            <a:spAutoFit/>
          </a:bodyPr>
          <a:lstStyle/>
          <a:p>
            <a:r>
              <a:rPr lang="en-US" sz="2000" noProof="1">
                <a:solidFill>
                  <a:schemeClr val="accent4"/>
                </a:solidFill>
              </a:rPr>
              <a:t>1</a:t>
            </a:r>
          </a:p>
        </p:txBody>
      </p:sp>
      <p:cxnSp>
        <p:nvCxnSpPr>
          <p:cNvPr id="28" name="Straight Connector 27">
            <a:extLst>
              <a:ext uri="{FF2B5EF4-FFF2-40B4-BE49-F238E27FC236}">
                <a16:creationId xmlns:a16="http://schemas.microsoft.com/office/drawing/2014/main" id="{814BD164-1E9F-4D4F-B17E-186B7D33E39C}"/>
              </a:ext>
            </a:extLst>
          </p:cNvPr>
          <p:cNvCxnSpPr>
            <a:cxnSpLocks/>
            <a:stCxn id="25" idx="3"/>
            <a:endCxn id="43" idx="0"/>
          </p:cNvCxnSpPr>
          <p:nvPr/>
        </p:nvCxnSpPr>
        <p:spPr>
          <a:xfrm flipH="1">
            <a:off x="4657974" y="3195710"/>
            <a:ext cx="1458147" cy="847826"/>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E1F0FA0-84AE-0445-B935-5E0F5C452BBD}"/>
              </a:ext>
            </a:extLst>
          </p:cNvPr>
          <p:cNvSpPr txBox="1"/>
          <p:nvPr/>
        </p:nvSpPr>
        <p:spPr>
          <a:xfrm>
            <a:off x="5146923" y="3260889"/>
            <a:ext cx="601664" cy="400110"/>
          </a:xfrm>
          <a:prstGeom prst="rect">
            <a:avLst/>
          </a:prstGeom>
          <a:noFill/>
        </p:spPr>
        <p:txBody>
          <a:bodyPr>
            <a:spAutoFit/>
          </a:bodyPr>
          <a:lstStyle/>
          <a:p>
            <a:r>
              <a:rPr lang="en-US" sz="2000" noProof="1">
                <a:solidFill>
                  <a:schemeClr val="accent4"/>
                </a:solidFill>
              </a:rPr>
              <a:t>0</a:t>
            </a:r>
          </a:p>
        </p:txBody>
      </p:sp>
      <p:sp>
        <p:nvSpPr>
          <p:cNvPr id="53" name="Oval 52">
            <a:extLst>
              <a:ext uri="{FF2B5EF4-FFF2-40B4-BE49-F238E27FC236}">
                <a16:creationId xmlns:a16="http://schemas.microsoft.com/office/drawing/2014/main" id="{4037FE64-CFB8-E14E-8CB1-34AD6A6A93E2}"/>
              </a:ext>
            </a:extLst>
          </p:cNvPr>
          <p:cNvSpPr/>
          <p:nvPr/>
        </p:nvSpPr>
        <p:spPr>
          <a:xfrm>
            <a:off x="4282549" y="1910012"/>
            <a:ext cx="833437" cy="6096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100</a:t>
            </a:r>
          </a:p>
        </p:txBody>
      </p:sp>
      <p:cxnSp>
        <p:nvCxnSpPr>
          <p:cNvPr id="54" name="Straight Connector 53">
            <a:extLst>
              <a:ext uri="{FF2B5EF4-FFF2-40B4-BE49-F238E27FC236}">
                <a16:creationId xmlns:a16="http://schemas.microsoft.com/office/drawing/2014/main" id="{23C476CB-60C0-E34B-ACB3-CA09B942EA99}"/>
              </a:ext>
            </a:extLst>
          </p:cNvPr>
          <p:cNvCxnSpPr>
            <a:cxnSpLocks/>
            <a:stCxn id="53" idx="4"/>
            <a:endCxn id="25" idx="1"/>
          </p:cNvCxnSpPr>
          <p:nvPr/>
        </p:nvCxnSpPr>
        <p:spPr>
          <a:xfrm>
            <a:off x="4699266" y="2519612"/>
            <a:ext cx="1416854" cy="245048"/>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B28342C-FD4B-6541-AFA0-AF0B381F2EA4}"/>
              </a:ext>
            </a:extLst>
          </p:cNvPr>
          <p:cNvSpPr txBox="1"/>
          <p:nvPr/>
        </p:nvSpPr>
        <p:spPr>
          <a:xfrm>
            <a:off x="5384721" y="2249644"/>
            <a:ext cx="600075" cy="400110"/>
          </a:xfrm>
          <a:prstGeom prst="rect">
            <a:avLst/>
          </a:prstGeom>
          <a:noFill/>
        </p:spPr>
        <p:txBody>
          <a:bodyPr wrap="square">
            <a:spAutoFit/>
          </a:bodyPr>
          <a:lstStyle/>
          <a:p>
            <a:r>
              <a:rPr lang="en-US" sz="2000" noProof="1">
                <a:solidFill>
                  <a:schemeClr val="accent4"/>
                </a:solidFill>
              </a:rPr>
              <a:t>1</a:t>
            </a:r>
          </a:p>
        </p:txBody>
      </p:sp>
      <p:cxnSp>
        <p:nvCxnSpPr>
          <p:cNvPr id="56" name="Straight Connector 55">
            <a:extLst>
              <a:ext uri="{FF2B5EF4-FFF2-40B4-BE49-F238E27FC236}">
                <a16:creationId xmlns:a16="http://schemas.microsoft.com/office/drawing/2014/main" id="{5C536320-D599-474E-BCA0-D6B9274AE70F}"/>
              </a:ext>
            </a:extLst>
          </p:cNvPr>
          <p:cNvCxnSpPr>
            <a:cxnSpLocks/>
            <a:stCxn id="53" idx="4"/>
            <a:endCxn id="33" idx="0"/>
          </p:cNvCxnSpPr>
          <p:nvPr/>
        </p:nvCxnSpPr>
        <p:spPr>
          <a:xfrm flipH="1">
            <a:off x="2739481" y="2519610"/>
            <a:ext cx="1959787" cy="2966790"/>
          </a:xfrm>
          <a:prstGeom prst="line">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085A782-855F-9241-90C7-F69CDB055278}"/>
              </a:ext>
            </a:extLst>
          </p:cNvPr>
          <p:cNvSpPr txBox="1"/>
          <p:nvPr/>
        </p:nvSpPr>
        <p:spPr>
          <a:xfrm>
            <a:off x="3107570" y="3874620"/>
            <a:ext cx="601662" cy="400110"/>
          </a:xfrm>
          <a:prstGeom prst="rect">
            <a:avLst/>
          </a:prstGeom>
          <a:noFill/>
        </p:spPr>
        <p:txBody>
          <a:bodyPr wrap="square">
            <a:spAutoFit/>
          </a:bodyPr>
          <a:lstStyle/>
          <a:p>
            <a:r>
              <a:rPr lang="en-US" sz="2000" noProof="1">
                <a:solidFill>
                  <a:schemeClr val="accent4"/>
                </a:solidFill>
              </a:rPr>
              <a:t>0</a:t>
            </a:r>
          </a:p>
        </p:txBody>
      </p:sp>
      <p:sp>
        <p:nvSpPr>
          <p:cNvPr id="58" name="TextBox 57">
            <a:extLst>
              <a:ext uri="{FF2B5EF4-FFF2-40B4-BE49-F238E27FC236}">
                <a16:creationId xmlns:a16="http://schemas.microsoft.com/office/drawing/2014/main" id="{1F9A4994-C98C-AF47-B954-980E24273FCD}"/>
              </a:ext>
            </a:extLst>
          </p:cNvPr>
          <p:cNvSpPr txBox="1"/>
          <p:nvPr/>
        </p:nvSpPr>
        <p:spPr>
          <a:xfrm>
            <a:off x="5793568" y="1805788"/>
            <a:ext cx="3535039" cy="338554"/>
          </a:xfrm>
          <a:prstGeom prst="rect">
            <a:avLst/>
          </a:prstGeom>
          <a:solidFill>
            <a:schemeClr val="bg1"/>
          </a:solidFill>
          <a:ln w="19050">
            <a:solidFill>
              <a:srgbClr val="00B050"/>
            </a:solidFill>
          </a:ln>
        </p:spPr>
        <p:txBody>
          <a:bodyPr wrap="square" rtlCol="0">
            <a:spAutoFit/>
          </a:bodyPr>
          <a:lstStyle/>
          <a:p>
            <a:r>
              <a:rPr lang="zh-CN" altLang="en-US" sz="1600" b="1" dirty="0">
                <a:solidFill>
                  <a:srgbClr val="FF0000"/>
                </a:solidFill>
                <a:latin typeface="SimSun" panose="02010600030101010101" pitchFamily="2" charset="-122"/>
                <a:ea typeface="SimSun" panose="02010600030101010101" pitchFamily="2" charset="-122"/>
              </a:rPr>
              <a:t>频率越低，节点深度越深，编码越长</a:t>
            </a:r>
          </a:p>
        </p:txBody>
      </p:sp>
      <p:sp>
        <p:nvSpPr>
          <p:cNvPr id="59" name="TextBox 58">
            <a:extLst>
              <a:ext uri="{FF2B5EF4-FFF2-40B4-BE49-F238E27FC236}">
                <a16:creationId xmlns:a16="http://schemas.microsoft.com/office/drawing/2014/main" id="{3C480FFD-041E-2748-9954-B6159A4291C5}"/>
              </a:ext>
            </a:extLst>
          </p:cNvPr>
          <p:cNvSpPr txBox="1"/>
          <p:nvPr/>
        </p:nvSpPr>
        <p:spPr>
          <a:xfrm>
            <a:off x="77997" y="2048317"/>
            <a:ext cx="2347084" cy="4770537"/>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SimSun" panose="02010600030101010101" pitchFamily="2" charset="-122"/>
                <a:ea typeface="SimSun" panose="02010600030101010101" pitchFamily="2" charset="-122"/>
              </a:rPr>
              <a:t>为何贪心选择能得到最优解的另一种理解方法：</a:t>
            </a:r>
            <a:endParaRPr lang="en-US" altLang="zh-CN" sz="1600" b="1" dirty="0">
              <a:solidFill>
                <a:srgbClr val="FF0000"/>
              </a:solidFill>
              <a:latin typeface="SimSun" panose="02010600030101010101" pitchFamily="2" charset="-122"/>
              <a:ea typeface="SimSun" panose="02010600030101010101" pitchFamily="2" charset="-122"/>
            </a:endParaRPr>
          </a:p>
          <a:p>
            <a:pPr algn="just"/>
            <a:r>
              <a:rPr lang="zh-CN" altLang="en-US" sz="1600" b="1" dirty="0">
                <a:solidFill>
                  <a:srgbClr val="FF0000"/>
                </a:solidFill>
                <a:latin typeface="SimSun" panose="02010600030101010101" pitchFamily="2" charset="-122"/>
                <a:ea typeface="SimSun" panose="02010600030101010101" pitchFamily="2" charset="-122"/>
              </a:rPr>
              <a:t>将一次合并的代价看作是被合并的两项的频率之和：每合并一次，这两个叶节点的深度加</a:t>
            </a:r>
            <a:r>
              <a:rPr lang="en-US" altLang="zh-CN" sz="1600" b="1" dirty="0">
                <a:solidFill>
                  <a:srgbClr val="FF0000"/>
                </a:solidFill>
                <a:latin typeface="SimSun" panose="02010600030101010101" pitchFamily="2" charset="-122"/>
                <a:ea typeface="SimSun" panose="02010600030101010101" pitchFamily="2" charset="-122"/>
              </a:rPr>
              <a:t>1</a:t>
            </a:r>
            <a:r>
              <a:rPr lang="zh-CN" altLang="en-US" sz="1600" b="1" dirty="0">
                <a:solidFill>
                  <a:srgbClr val="FF0000"/>
                </a:solidFill>
                <a:latin typeface="SimSun" panose="02010600030101010101" pitchFamily="2" charset="-122"/>
                <a:ea typeface="SimSun" panose="02010600030101010101" pitchFamily="2" charset="-122"/>
              </a:rPr>
              <a:t>。</a:t>
            </a:r>
            <a:endParaRPr lang="en-US" altLang="zh-CN" sz="1600" b="1" dirty="0">
              <a:solidFill>
                <a:srgbClr val="FF0000"/>
              </a:solidFill>
              <a:latin typeface="SimSun" panose="02010600030101010101" pitchFamily="2" charset="-122"/>
              <a:ea typeface="SimSun" panose="02010600030101010101" pitchFamily="2" charset="-122"/>
            </a:endParaRPr>
          </a:p>
          <a:p>
            <a:pPr algn="just"/>
            <a:endParaRPr lang="en-US" altLang="zh-CN" sz="1600" b="1" dirty="0">
              <a:solidFill>
                <a:srgbClr val="FF0000"/>
              </a:solidFill>
              <a:latin typeface="SimSun" panose="02010600030101010101" pitchFamily="2" charset="-122"/>
              <a:ea typeface="SimSun" panose="02010600030101010101" pitchFamily="2" charset="-122"/>
            </a:endParaRPr>
          </a:p>
          <a:p>
            <a:pPr algn="just"/>
            <a:r>
              <a:rPr lang="zh-CN" altLang="en-US" sz="1600" b="1" dirty="0">
                <a:solidFill>
                  <a:srgbClr val="FF0000"/>
                </a:solidFill>
                <a:latin typeface="SimSun" panose="02010600030101010101" pitchFamily="2" charset="-122"/>
                <a:ea typeface="SimSun" panose="02010600030101010101" pitchFamily="2" charset="-122"/>
              </a:rPr>
              <a:t>那么编码树构造的总代价等于所有合并操作的代价之和：每个叶子节点在整个构造过程中被计算的次数为其深度。</a:t>
            </a:r>
            <a:endParaRPr lang="en-US" altLang="zh-CN" sz="1600" b="1" dirty="0">
              <a:solidFill>
                <a:srgbClr val="FF0000"/>
              </a:solidFill>
              <a:latin typeface="SimSun" panose="02010600030101010101" pitchFamily="2" charset="-122"/>
              <a:ea typeface="SimSun" panose="02010600030101010101" pitchFamily="2" charset="-122"/>
            </a:endParaRPr>
          </a:p>
          <a:p>
            <a:pPr algn="just"/>
            <a:endParaRPr lang="en-US" altLang="zh-CN" sz="1600" b="1" dirty="0">
              <a:solidFill>
                <a:srgbClr val="FF0000"/>
              </a:solidFill>
              <a:latin typeface="SimSun" panose="02010600030101010101" pitchFamily="2" charset="-122"/>
              <a:ea typeface="SimSun" panose="02010600030101010101" pitchFamily="2" charset="-122"/>
            </a:endParaRPr>
          </a:p>
          <a:p>
            <a:pPr algn="just"/>
            <a:r>
              <a:rPr lang="en-US" altLang="zh-CN" sz="1600" b="1" dirty="0">
                <a:solidFill>
                  <a:srgbClr val="FF0000"/>
                </a:solidFill>
                <a:latin typeface="SimSun" panose="02010600030101010101" pitchFamily="2" charset="-122"/>
                <a:ea typeface="SimSun" panose="02010600030101010101" pitchFamily="2" charset="-122"/>
              </a:rPr>
              <a:t>n</a:t>
            </a:r>
            <a:r>
              <a:rPr lang="zh-CN" altLang="en-US" sz="1600" b="1" dirty="0">
                <a:solidFill>
                  <a:srgbClr val="FF0000"/>
                </a:solidFill>
                <a:latin typeface="SimSun" panose="02010600030101010101" pitchFamily="2" charset="-122"/>
                <a:ea typeface="SimSun" panose="02010600030101010101" pitchFamily="2" charset="-122"/>
              </a:rPr>
              <a:t>个叶子结点总共需要进行</a:t>
            </a:r>
            <a:r>
              <a:rPr lang="en-US" altLang="zh-CN" sz="1600" b="1" dirty="0">
                <a:solidFill>
                  <a:srgbClr val="FF0000"/>
                </a:solidFill>
                <a:latin typeface="SimSun" panose="02010600030101010101" pitchFamily="2" charset="-122"/>
                <a:ea typeface="SimSun" panose="02010600030101010101" pitchFamily="2" charset="-122"/>
              </a:rPr>
              <a:t>n-1</a:t>
            </a:r>
            <a:r>
              <a:rPr lang="zh-CN" altLang="en-US" sz="1600" b="1" dirty="0">
                <a:solidFill>
                  <a:srgbClr val="FF0000"/>
                </a:solidFill>
                <a:latin typeface="SimSun" panose="02010600030101010101" pitchFamily="2" charset="-122"/>
                <a:ea typeface="SimSun" panose="02010600030101010101" pitchFamily="2" charset="-122"/>
              </a:rPr>
              <a:t>次合并（每次合并总叶子结点数减</a:t>
            </a:r>
            <a:r>
              <a:rPr lang="en-US" altLang="zh-CN" sz="1600" b="1" dirty="0">
                <a:solidFill>
                  <a:srgbClr val="FF0000"/>
                </a:solidFill>
                <a:latin typeface="SimSun" panose="02010600030101010101" pitchFamily="2" charset="-122"/>
                <a:ea typeface="SimSun" panose="02010600030101010101" pitchFamily="2" charset="-122"/>
              </a:rPr>
              <a:t>1</a:t>
            </a:r>
            <a:r>
              <a:rPr lang="zh-CN" altLang="en-US" sz="1600" b="1" dirty="0">
                <a:solidFill>
                  <a:srgbClr val="FF0000"/>
                </a:solidFill>
                <a:latin typeface="SimSun" panose="02010600030101010101" pitchFamily="2" charset="-122"/>
                <a:ea typeface="SimSun" panose="02010600030101010101" pitchFamily="2" charset="-122"/>
              </a:rPr>
              <a:t>），而在每个步骤可选的合并操作中，哈夫曼选择的是代价最小的那个。</a:t>
            </a:r>
          </a:p>
        </p:txBody>
      </p:sp>
      <p:sp>
        <p:nvSpPr>
          <p:cNvPr id="3" name="文本框 2">
            <a:extLst>
              <a:ext uri="{FF2B5EF4-FFF2-40B4-BE49-F238E27FC236}">
                <a16:creationId xmlns:a16="http://schemas.microsoft.com/office/drawing/2014/main" id="{9EBCFAA0-26C8-A8B7-F243-028D99C0A193}"/>
              </a:ext>
            </a:extLst>
          </p:cNvPr>
          <p:cNvSpPr txBox="1"/>
          <p:nvPr/>
        </p:nvSpPr>
        <p:spPr>
          <a:xfrm>
            <a:off x="3107570" y="6237312"/>
            <a:ext cx="4556210" cy="369332"/>
          </a:xfrm>
          <a:prstGeom prst="rect">
            <a:avLst/>
          </a:prstGeom>
          <a:noFill/>
        </p:spPr>
        <p:txBody>
          <a:bodyPr wrap="square" rtlCol="0">
            <a:spAutoFit/>
          </a:bodyPr>
          <a:lstStyle/>
          <a:p>
            <a:r>
              <a:rPr lang="zh-CN" altLang="en-US" dirty="0">
                <a:solidFill>
                  <a:srgbClr val="FF0000"/>
                </a:solidFill>
              </a:rPr>
              <a:t>每次操作都选择代价最小的，是一种贪心</a:t>
            </a:r>
          </a:p>
        </p:txBody>
      </p:sp>
    </p:spTree>
    <p:extLst>
      <p:ext uri="{BB962C8B-B14F-4D97-AF65-F5344CB8AC3E}">
        <p14:creationId xmlns:p14="http://schemas.microsoft.com/office/powerpoint/2010/main" val="34134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linds(horizontal)">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2" name="Rectangle 4"/>
          <p:cNvSpPr>
            <a:spLocks noChangeArrowheads="1"/>
          </p:cNvSpPr>
          <p:nvPr/>
        </p:nvSpPr>
        <p:spPr bwMode="auto">
          <a:xfrm>
            <a:off x="822325" y="260648"/>
            <a:ext cx="9288464"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30" indent="-342930" algn="just" defTabSz="914477">
              <a:lnSpc>
                <a:spcPct val="90000"/>
              </a:lnSpc>
              <a:spcBef>
                <a:spcPct val="20000"/>
              </a:spcBef>
              <a:buFontTx/>
              <a:buChar char="•"/>
              <a:defRPr/>
            </a:pPr>
            <a:r>
              <a:rPr lang="zh-CN" altLang="en-US" sz="3600" b="1" dirty="0">
                <a:effectLst>
                  <a:outerShdw blurRad="38100" dist="38100" dir="2700000" algn="tl">
                    <a:srgbClr val="C0C0C0"/>
                  </a:outerShdw>
                </a:effectLst>
                <a:latin typeface="Times New Roman" panose="02020603050405020304" pitchFamily="18" charset="0"/>
                <a:ea typeface="楷体_GB2312" pitchFamily="49" charset="-122"/>
              </a:rPr>
              <a:t>贪心</a:t>
            </a:r>
            <a:r>
              <a:rPr lang="zh-CN" altLang="en-US" sz="3600" b="1" dirty="0">
                <a:effectLst>
                  <a:outerShdw blurRad="38100" dist="38100" dir="2700000" algn="tl">
                    <a:srgbClr val="C0C0C0"/>
                  </a:outerShdw>
                </a:effectLst>
                <a:ea typeface="楷体_GB2312" pitchFamily="49" charset="-122"/>
              </a:rPr>
              <a:t>算法</a:t>
            </a:r>
            <a:r>
              <a:rPr lang="en-US" altLang="zh-CN" sz="3600" b="1" dirty="0">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a:t>
            </a:r>
            <a:r>
              <a:rPr lang="zh-CN" altLang="en-US" sz="3600" b="1" dirty="0">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使用最小堆操作实现</a:t>
            </a:r>
            <a:r>
              <a:rPr lang="en-US" altLang="zh-CN" sz="3600" b="1" dirty="0">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a:t>
            </a:r>
          </a:p>
          <a:p>
            <a:pPr marL="342930" indent="-342930" algn="just" defTabSz="914477">
              <a:lnSpc>
                <a:spcPct val="90000"/>
              </a:lnSpc>
              <a:spcBef>
                <a:spcPct val="20000"/>
              </a:spcBef>
              <a:defRPr/>
            </a:pPr>
            <a:r>
              <a:rPr lang="zh-CN" altLang="en-US" sz="3201" b="1" dirty="0">
                <a:solidFill>
                  <a:schemeClr val="tx2"/>
                </a:solidFill>
                <a:effectLst>
                  <a:outerShdw blurRad="38100" dist="38100" dir="2700000" algn="tl">
                    <a:srgbClr val="C0C0C0"/>
                  </a:outerShdw>
                </a:effectLst>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Huffman(</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C，F</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1.</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n</a:t>
            </a:r>
            <a:r>
              <a:rPr lang="en-US" altLang="zh-CN" sz="3201" b="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C</a:t>
            </a:r>
            <a:r>
              <a:rPr lang="en-US" altLang="zh-CN" sz="3201" b="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2.</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Q</a:t>
            </a:r>
            <a:r>
              <a:rPr lang="en-US" altLang="zh-CN" sz="3201" b="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C</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 </a:t>
            </a:r>
            <a:r>
              <a:rPr lang="zh-CN" altLang="en-US" sz="3201" b="1" dirty="0">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用</a:t>
            </a:r>
            <a:r>
              <a:rPr lang="en-US" altLang="zh-CN" sz="3600" b="1" dirty="0">
                <a:solidFill>
                  <a:srgbClr val="FF0000"/>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BUILD-HEAP</a:t>
            </a:r>
            <a:r>
              <a:rPr lang="zh-CN" altLang="en-US" sz="3201" b="1" dirty="0">
                <a:solidFill>
                  <a:srgbClr val="FF0000"/>
                </a:solidFill>
                <a:effectLst>
                  <a:outerShdw blurRad="38100" dist="38100" dir="2700000" algn="tl">
                    <a:srgbClr val="C0C0C0"/>
                  </a:outerShdw>
                </a:effectLst>
                <a:latin typeface="华文行楷" panose="02010800040101010101" pitchFamily="2" charset="-122"/>
                <a:ea typeface="华文行楷" panose="02010800040101010101" pitchFamily="2" charset="-122"/>
              </a:rPr>
              <a:t>建立最小堆</a:t>
            </a:r>
            <a:r>
              <a:rPr lang="zh-CN" altLang="en-US" sz="3201" b="1" dirty="0">
                <a:solidFill>
                  <a:srgbClr val="FF0000"/>
                </a:solidFill>
                <a:effectLst>
                  <a:outerShdw blurRad="38100" dist="38100" dir="2700000" algn="tl">
                    <a:srgbClr val="C0C0C0"/>
                  </a:outerShdw>
                </a:effectLst>
                <a:latin typeface="Times New Roman" panose="02020603050405020304" pitchFamily="18" charset="0"/>
              </a:rPr>
              <a:t> *</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3.</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FOR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i</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1</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To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n-1</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Do</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4.</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i="1" dirty="0" err="1">
                <a:solidFill>
                  <a:srgbClr val="0000CC"/>
                </a:solidFill>
                <a:effectLst>
                  <a:outerShdw blurRad="38100" dist="38100" dir="2700000" algn="tl">
                    <a:srgbClr val="C0C0C0"/>
                  </a:outerShdw>
                </a:effectLst>
                <a:latin typeface="Times New Roman" panose="02020603050405020304" pitchFamily="18" charset="0"/>
              </a:rPr>
              <a:t>z</a:t>
            </a:r>
            <a:r>
              <a:rPr lang="en-US" altLang="zh-CN" sz="3201" b="1" dirty="0" err="1">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dirty="0" err="1">
                <a:solidFill>
                  <a:srgbClr val="0000CC"/>
                </a:solidFill>
                <a:effectLst>
                  <a:outerShdw blurRad="38100" dist="38100" dir="2700000" algn="tl">
                    <a:srgbClr val="C0C0C0"/>
                  </a:outerShdw>
                </a:effectLst>
                <a:latin typeface="Times New Roman" panose="02020603050405020304" pitchFamily="18" charset="0"/>
              </a:rPr>
              <a:t>Allocate-Node</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5.</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i="1" dirty="0" err="1">
                <a:solidFill>
                  <a:srgbClr val="0000CC"/>
                </a:solidFill>
                <a:effectLst>
                  <a:outerShdw blurRad="38100" dist="38100" dir="2700000" algn="tl">
                    <a:srgbClr val="C0C0C0"/>
                  </a:outerShdw>
                </a:effectLst>
                <a:latin typeface="Times New Roman" panose="02020603050405020304" pitchFamily="18" charset="0"/>
              </a:rPr>
              <a:t>x</a:t>
            </a:r>
            <a:r>
              <a:rPr lang="en-US" altLang="zh-CN" sz="3201" b="1" dirty="0" err="1">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err="1">
                <a:solidFill>
                  <a:srgbClr val="0000CC"/>
                </a:solidFill>
                <a:effectLst>
                  <a:outerShdw blurRad="38100" dist="38100" dir="2700000" algn="tl">
                    <a:srgbClr val="C0C0C0"/>
                  </a:outerShdw>
                </a:effectLst>
                <a:latin typeface="Times New Roman" panose="02020603050405020304" pitchFamily="18" charset="0"/>
              </a:rPr>
              <a:t>left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[z]</a:t>
            </a:r>
            <a:r>
              <a:rPr lang="en-US" altLang="zh-CN" sz="3201" b="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Extract-MIN(</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Q</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 </a:t>
            </a:r>
            <a:r>
              <a:rPr lang="zh-CN" altLang="en-US" sz="3201" b="1" dirty="0">
                <a:solidFill>
                  <a:srgbClr val="FF0000"/>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堆操作</a:t>
            </a:r>
            <a:r>
              <a:rPr lang="zh-CN" altLang="en-US"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6.</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i="1" dirty="0" err="1">
                <a:solidFill>
                  <a:srgbClr val="0000CC"/>
                </a:solidFill>
                <a:effectLst>
                  <a:outerShdw blurRad="38100" dist="38100" dir="2700000" algn="tl">
                    <a:srgbClr val="C0C0C0"/>
                  </a:outerShdw>
                </a:effectLst>
                <a:latin typeface="Times New Roman" panose="02020603050405020304" pitchFamily="18" charset="0"/>
              </a:rPr>
              <a:t>y</a:t>
            </a:r>
            <a:r>
              <a:rPr lang="en-US" altLang="zh-CN" sz="3201" b="1" dirty="0" err="1">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err="1">
                <a:solidFill>
                  <a:srgbClr val="0000CC"/>
                </a:solidFill>
                <a:effectLst>
                  <a:outerShdw blurRad="38100" dist="38100" dir="2700000" algn="tl">
                    <a:srgbClr val="C0C0C0"/>
                  </a:outerShdw>
                </a:effectLst>
                <a:latin typeface="Times New Roman" panose="02020603050405020304" pitchFamily="18" charset="0"/>
              </a:rPr>
              <a:t>right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[z]</a:t>
            </a:r>
            <a:r>
              <a:rPr lang="en-US" altLang="zh-CN" sz="3201" b="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Extract-MIN(</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Q</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 </a:t>
            </a:r>
            <a:r>
              <a:rPr lang="zh-CN" altLang="en-US" sz="3201" b="1" dirty="0">
                <a:solidFill>
                  <a:srgbClr val="FF0000"/>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堆操作</a:t>
            </a:r>
            <a:r>
              <a:rPr lang="zh-CN" altLang="en-US"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7.</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f(z)</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sym typeface="Symbol" panose="05050102010706020507" pitchFamily="18" charset="2"/>
              </a:rPr>
              <a: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f(x)+f(y)</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8.</a:t>
            </a:r>
            <a:r>
              <a:rPr lang="en-US" altLang="zh-CN" sz="3201"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Insert(</a:t>
            </a:r>
            <a:r>
              <a:rPr lang="en-US" altLang="zh-CN" sz="3201" b="1" i="1" dirty="0">
                <a:solidFill>
                  <a:srgbClr val="0000CC"/>
                </a:solidFill>
                <a:effectLst>
                  <a:outerShdw blurRad="38100" dist="38100" dir="2700000" algn="tl">
                    <a:srgbClr val="C0C0C0"/>
                  </a:outerShdw>
                </a:effectLst>
                <a:latin typeface="Times New Roman" panose="02020603050405020304" pitchFamily="18" charset="0"/>
              </a:rPr>
              <a:t>Q, z</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 </a:t>
            </a:r>
            <a:r>
              <a:rPr lang="zh-CN" altLang="en-US" sz="3201" b="1" dirty="0">
                <a:solidFill>
                  <a:srgbClr val="FF0000"/>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堆操作</a:t>
            </a:r>
            <a:r>
              <a:rPr lang="zh-CN" altLang="en-US"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FF0000"/>
                </a:solidFill>
                <a:effectLst>
                  <a:outerShdw blurRad="38100" dist="38100" dir="2700000" algn="tl">
                    <a:srgbClr val="C0C0C0"/>
                  </a:outerShdw>
                </a:effectLst>
                <a:latin typeface="Times New Roman" panose="02020603050405020304" pitchFamily="18" charset="0"/>
              </a:rPr>
              <a:t>/</a:t>
            </a: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a:t>
            </a:r>
          </a:p>
          <a:p>
            <a:pPr marL="342930" indent="-342930" algn="just" defTabSz="914477">
              <a:lnSpc>
                <a:spcPct val="90000"/>
              </a:lnSpc>
              <a:spcBef>
                <a:spcPct val="20000"/>
              </a:spcBef>
              <a:defRPr/>
            </a:pPr>
            <a:r>
              <a:rPr lang="en-US" altLang="zh-CN" sz="3201" b="1" dirty="0">
                <a:solidFill>
                  <a:srgbClr val="0000CC"/>
                </a:solidFill>
                <a:effectLst>
                  <a:outerShdw blurRad="38100" dist="38100" dir="2700000" algn="tl">
                    <a:srgbClr val="C0C0C0"/>
                  </a:outerShdw>
                </a:effectLst>
                <a:latin typeface="Times New Roman" panose="02020603050405020304" pitchFamily="18" charset="0"/>
              </a:rPr>
              <a:t>   9.    Return</a:t>
            </a:r>
            <a:endParaRPr lang="zh-CN" altLang="en-US" sz="3201" b="1" dirty="0">
              <a:solidFill>
                <a:srgbClr val="0000CC"/>
              </a:solidFill>
              <a:effectLst>
                <a:outerShdw blurRad="38100" dist="38100" dir="2700000" algn="tl">
                  <a:srgbClr val="C0C0C0"/>
                </a:outerShdw>
              </a:effectLst>
              <a:latin typeface="Times New Roman" panose="02020603050405020304" pitchFamily="18" charset="0"/>
            </a:endParaRPr>
          </a:p>
        </p:txBody>
      </p:sp>
      <p:sp>
        <p:nvSpPr>
          <p:cNvPr id="3" name="TextBox 2">
            <a:extLst>
              <a:ext uri="{FF2B5EF4-FFF2-40B4-BE49-F238E27FC236}">
                <a16:creationId xmlns:a16="http://schemas.microsoft.com/office/drawing/2014/main" id="{5CB322C4-A5EA-E647-A63E-1AF8E7A4C99E}"/>
              </a:ext>
            </a:extLst>
          </p:cNvPr>
          <p:cNvSpPr txBox="1"/>
          <p:nvPr/>
        </p:nvSpPr>
        <p:spPr>
          <a:xfrm>
            <a:off x="7159724" y="3110984"/>
            <a:ext cx="2880320" cy="369332"/>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去掉并返回</a:t>
            </a:r>
            <a:r>
              <a:rPr lang="en-US" altLang="zh-CN" b="1" dirty="0">
                <a:solidFill>
                  <a:srgbClr val="FF0000"/>
                </a:solidFill>
                <a:latin typeface="SimSun" panose="02010600030101010101" pitchFamily="2" charset="-122"/>
                <a:ea typeface="SimSun" panose="02010600030101010101" pitchFamily="2" charset="-122"/>
              </a:rPr>
              <a:t>Q</a:t>
            </a:r>
            <a:r>
              <a:rPr lang="zh-CN" altLang="en-US" b="1" dirty="0">
                <a:solidFill>
                  <a:srgbClr val="FF0000"/>
                </a:solidFill>
                <a:latin typeface="SimSun" panose="02010600030101010101" pitchFamily="2" charset="-122"/>
                <a:ea typeface="SimSun" panose="02010600030101010101" pitchFamily="2" charset="-122"/>
              </a:rPr>
              <a:t>中的最小元素</a:t>
            </a:r>
          </a:p>
        </p:txBody>
      </p:sp>
      <p:sp>
        <p:nvSpPr>
          <p:cNvPr id="5" name="TextBox 4">
            <a:extLst>
              <a:ext uri="{FF2B5EF4-FFF2-40B4-BE49-F238E27FC236}">
                <a16:creationId xmlns:a16="http://schemas.microsoft.com/office/drawing/2014/main" id="{BB102E6F-8935-1C41-BB40-CE2D28C5E4DD}"/>
              </a:ext>
            </a:extLst>
          </p:cNvPr>
          <p:cNvSpPr txBox="1"/>
          <p:nvPr/>
        </p:nvSpPr>
        <p:spPr>
          <a:xfrm>
            <a:off x="5107148" y="803613"/>
            <a:ext cx="4357527" cy="646331"/>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最小（大）堆的根节点存放最小（大）值，堆可以快速</a:t>
            </a:r>
            <a:r>
              <a:rPr lang="en-US" altLang="zh-CN" b="1" dirty="0">
                <a:solidFill>
                  <a:srgbClr val="FF0000"/>
                </a:solidFill>
                <a:latin typeface="SimSun" panose="02010600030101010101" pitchFamily="2" charset="-122"/>
                <a:ea typeface="SimSun" panose="02010600030101010101" pitchFamily="2" charset="-122"/>
              </a:rPr>
              <a:t>(</a:t>
            </a:r>
            <a:r>
              <a:rPr lang="en-US" altLang="zh-CN"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O(</a:t>
            </a:r>
            <a:r>
              <a:rPr lang="en-US" altLang="zh-CN"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logn</a:t>
            </a:r>
            <a:r>
              <a:rPr lang="en-US" altLang="zh-CN"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b="1" dirty="0">
                <a:solidFill>
                  <a:srgbClr val="FF0000"/>
                </a:solidFill>
                <a:latin typeface="SimSun" panose="02010600030101010101" pitchFamily="2" charset="-122"/>
                <a:ea typeface="SimSun" panose="02010600030101010101" pitchFamily="2" charset="-122"/>
              </a:rPr>
              <a:t>)</a:t>
            </a:r>
            <a:r>
              <a:rPr lang="zh-CN" altLang="en-US" b="1" dirty="0">
                <a:solidFill>
                  <a:srgbClr val="FF0000"/>
                </a:solidFill>
                <a:latin typeface="SimSun" panose="02010600030101010101" pitchFamily="2" charset="-122"/>
                <a:ea typeface="SimSun" panose="02010600030101010101" pitchFamily="2" charset="-122"/>
              </a:rPr>
              <a:t>插入或删除元素。</a:t>
            </a:r>
          </a:p>
        </p:txBody>
      </p:sp>
    </p:spTree>
    <p:extLst>
      <p:ext uri="{BB962C8B-B14F-4D97-AF65-F5344CB8AC3E}">
        <p14:creationId xmlns:p14="http://schemas.microsoft.com/office/powerpoint/2010/main" val="27343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A84B-46C8-6B42-92E8-4E11AB85A929}"/>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C33AD1DE-9BA1-E142-B9E0-A177E66DD570}"/>
              </a:ext>
            </a:extLst>
          </p:cNvPr>
          <p:cNvSpPr>
            <a:spLocks noGrp="1"/>
          </p:cNvSpPr>
          <p:nvPr>
            <p:ph idx="1"/>
          </p:nvPr>
        </p:nvSpPr>
        <p:spPr/>
        <p:txBody>
          <a:bodyPr/>
          <a:lstStyle/>
          <a:p>
            <a:r>
              <a:rPr lang="en-CN" dirty="0"/>
              <a:t>复杂性分析</a:t>
            </a:r>
          </a:p>
        </p:txBody>
      </p:sp>
      <p:sp>
        <p:nvSpPr>
          <p:cNvPr id="4" name="Rectangle 4">
            <a:extLst>
              <a:ext uri="{FF2B5EF4-FFF2-40B4-BE49-F238E27FC236}">
                <a16:creationId xmlns:a16="http://schemas.microsoft.com/office/drawing/2014/main" id="{D01948BA-5C06-ED47-96EF-AF72183EFCCE}"/>
              </a:ext>
            </a:extLst>
          </p:cNvPr>
          <p:cNvSpPr>
            <a:spLocks noChangeArrowheads="1"/>
          </p:cNvSpPr>
          <p:nvPr/>
        </p:nvSpPr>
        <p:spPr bwMode="auto">
          <a:xfrm>
            <a:off x="1615108" y="2204864"/>
            <a:ext cx="7804294" cy="284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30" indent="-342930" algn="just" defTabSz="914477">
              <a:spcBef>
                <a:spcPct val="20000"/>
              </a:spcBef>
              <a:buFontTx/>
              <a:buChar char="•"/>
              <a:defRPr/>
            </a:pP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Q</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由一个堆实现</a:t>
            </a:r>
          </a:p>
          <a:p>
            <a:pPr marL="342930" indent="-342930" algn="just" defTabSz="914477">
              <a:spcBef>
                <a:spcPct val="20000"/>
              </a:spcBef>
              <a:buFontTx/>
              <a:buChar char="•"/>
              <a:defRPr/>
            </a:pP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第2步的</a:t>
            </a:r>
            <a:r>
              <a:rPr lang="en-US" altLang="zh-CN"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BUILD-HEAP</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实现</a:t>
            </a:r>
            <a:r>
              <a:rPr lang="en-US" altLang="zh-CN"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O(n)</a:t>
            </a:r>
          </a:p>
          <a:p>
            <a:pPr marL="342930" indent="-342930" algn="just" defTabSz="914477">
              <a:spcBef>
                <a:spcPct val="20000"/>
              </a:spcBef>
              <a:buFontTx/>
              <a:buChar char="•"/>
              <a:defRPr/>
            </a:pP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每个堆操作要求</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O(</a:t>
            </a:r>
            <a:r>
              <a:rPr lang="en-US" altLang="zh-CN" sz="2801" b="1" i="1" dirty="0" err="1">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logn</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循环</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n-1</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次</a:t>
            </a:r>
            <a:r>
              <a:rPr lang="en-US" altLang="zh-CN"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O(</a:t>
            </a:r>
            <a:r>
              <a:rPr lang="en-US" altLang="zh-CN" sz="2801"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nlogn</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p>
          <a:p>
            <a:pPr marL="342930" indent="-342930" algn="just" defTabSz="914477">
              <a:spcBef>
                <a:spcPct val="20000"/>
              </a:spcBef>
              <a:buFontTx/>
              <a:buChar char="•"/>
              <a:defRPr/>
            </a:pP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T(n)=O(n)+O(</a:t>
            </a:r>
            <a:r>
              <a:rPr lang="en-US" altLang="zh-CN" sz="2801"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nlogn</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=O(</a:t>
            </a:r>
            <a:r>
              <a:rPr lang="en-US" altLang="zh-CN" sz="2801"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nlogn</a:t>
            </a:r>
            <a:r>
              <a:rPr lang="en-US" altLang="zh-CN"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endParaRPr lang="zh-CN" altLang="en-US" sz="2801"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802F41AC-1D02-7348-8D9C-CE897110AE1C}"/>
              </a:ext>
            </a:extLst>
          </p:cNvPr>
          <p:cNvSpPr txBox="1"/>
          <p:nvPr/>
        </p:nvSpPr>
        <p:spPr>
          <a:xfrm>
            <a:off x="1759124" y="4871988"/>
            <a:ext cx="6055593" cy="677108"/>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如果将最小二叉堆换成 </a:t>
            </a:r>
            <a:r>
              <a:rPr lang="en-US" altLang="zh-CN" b="1" dirty="0">
                <a:solidFill>
                  <a:srgbClr val="FF0000"/>
                </a:solidFill>
                <a:latin typeface="SimSun" panose="02010600030101010101" pitchFamily="2" charset="-122"/>
                <a:ea typeface="SimSun" panose="02010600030101010101" pitchFamily="2" charset="-122"/>
              </a:rPr>
              <a:t>van</a:t>
            </a:r>
            <a:r>
              <a:rPr lang="zh-CN" altLang="en-US" b="1" dirty="0">
                <a:solidFill>
                  <a:srgbClr val="FF0000"/>
                </a:solidFill>
                <a:latin typeface="SimSun" panose="02010600030101010101" pitchFamily="2" charset="-122"/>
                <a:ea typeface="SimSun" panose="02010600030101010101" pitchFamily="2" charset="-122"/>
              </a:rPr>
              <a:t> </a:t>
            </a:r>
            <a:r>
              <a:rPr lang="en-US" altLang="zh-CN" b="1" dirty="0" err="1">
                <a:solidFill>
                  <a:srgbClr val="FF0000"/>
                </a:solidFill>
                <a:latin typeface="SimSun" panose="02010600030101010101" pitchFamily="2" charset="-122"/>
                <a:ea typeface="SimSun" panose="02010600030101010101" pitchFamily="2" charset="-122"/>
              </a:rPr>
              <a:t>Emde</a:t>
            </a:r>
            <a:r>
              <a:rPr lang="zh-CN" altLang="en-US" b="1" dirty="0">
                <a:solidFill>
                  <a:srgbClr val="FF0000"/>
                </a:solidFill>
                <a:latin typeface="SimSun" panose="02010600030101010101" pitchFamily="2" charset="-122"/>
                <a:ea typeface="SimSun" panose="02010600030101010101" pitchFamily="2" charset="-122"/>
              </a:rPr>
              <a:t> </a:t>
            </a:r>
            <a:r>
              <a:rPr lang="en-US" altLang="zh-CN" b="1" dirty="0">
                <a:solidFill>
                  <a:srgbClr val="FF0000"/>
                </a:solidFill>
                <a:latin typeface="SimSun" panose="02010600030101010101" pitchFamily="2" charset="-122"/>
                <a:ea typeface="SimSun" panose="02010600030101010101" pitchFamily="2" charset="-122"/>
              </a:rPr>
              <a:t>Boas</a:t>
            </a:r>
            <a:r>
              <a:rPr lang="zh-CN" altLang="en-US" b="1" dirty="0">
                <a:solidFill>
                  <a:srgbClr val="FF0000"/>
                </a:solidFill>
                <a:latin typeface="SimSun" panose="02010600030101010101" pitchFamily="2" charset="-122"/>
                <a:ea typeface="SimSun" panose="02010600030101010101" pitchFamily="2" charset="-122"/>
              </a:rPr>
              <a:t>树</a:t>
            </a:r>
            <a:r>
              <a:rPr lang="en-US" altLang="zh-CN" b="1" dirty="0">
                <a:solidFill>
                  <a:srgbClr val="FF0000"/>
                </a:solidFill>
                <a:latin typeface="SimSun" panose="02010600030101010101" pitchFamily="2" charset="-122"/>
                <a:ea typeface="SimSun" panose="02010600030101010101" pitchFamily="2" charset="-122"/>
              </a:rPr>
              <a:t>(</a:t>
            </a:r>
            <a:r>
              <a:rPr lang="zh-CN" altLang="en-US" b="1" dirty="0">
                <a:solidFill>
                  <a:srgbClr val="FF0000"/>
                </a:solidFill>
                <a:latin typeface="SimSun" panose="02010600030101010101" pitchFamily="2" charset="-122"/>
                <a:ea typeface="SimSun" panose="02010600030101010101" pitchFamily="2" charset="-122"/>
              </a:rPr>
              <a:t>算法书中</a:t>
            </a:r>
            <a:r>
              <a:rPr lang="en-US" altLang="zh-CN" b="1" dirty="0">
                <a:solidFill>
                  <a:srgbClr val="FF0000"/>
                </a:solidFill>
                <a:latin typeface="SimSun" panose="02010600030101010101" pitchFamily="2" charset="-122"/>
                <a:ea typeface="SimSun" panose="02010600030101010101" pitchFamily="2" charset="-122"/>
              </a:rPr>
              <a:t>20</a:t>
            </a:r>
            <a:r>
              <a:rPr lang="zh-CN" altLang="en-US" b="1" dirty="0">
                <a:solidFill>
                  <a:srgbClr val="FF0000"/>
                </a:solidFill>
                <a:latin typeface="SimSun" panose="02010600030101010101" pitchFamily="2" charset="-122"/>
                <a:ea typeface="SimSun" panose="02010600030101010101" pitchFamily="2" charset="-122"/>
              </a:rPr>
              <a:t>章</a:t>
            </a:r>
            <a:r>
              <a:rPr lang="en-US" altLang="zh-CN" b="1" dirty="0">
                <a:solidFill>
                  <a:srgbClr val="FF0000"/>
                </a:solidFill>
                <a:latin typeface="SimSun" panose="02010600030101010101" pitchFamily="2" charset="-122"/>
                <a:ea typeface="SimSun" panose="02010600030101010101" pitchFamily="2" charset="-122"/>
              </a:rPr>
              <a:t>)</a:t>
            </a:r>
            <a:r>
              <a:rPr lang="zh-CN" altLang="en-US" b="1" dirty="0">
                <a:solidFill>
                  <a:srgbClr val="FF0000"/>
                </a:solidFill>
                <a:latin typeface="SimSun" panose="02010600030101010101" pitchFamily="2" charset="-122"/>
                <a:ea typeface="SimSun" panose="02010600030101010101" pitchFamily="2" charset="-122"/>
              </a:rPr>
              <a:t>，那么时间复杂度可以降为</a:t>
            </a:r>
            <a:r>
              <a:rPr lang="en-US" altLang="zh-CN" sz="20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O(</a:t>
            </a:r>
            <a:r>
              <a:rPr lang="en-US" altLang="zh-CN" sz="2000" b="1" i="1" dirty="0" err="1">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nloglogn</a:t>
            </a:r>
            <a:r>
              <a:rPr lang="en-US" altLang="zh-CN" sz="2000" b="1" i="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r>
              <a:rPr lang="zh-CN" altLang="en-US" sz="2000"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，不要求</a:t>
            </a:r>
            <a:endParaRPr lang="zh-CN" altLang="en-US" dirty="0">
              <a:solidFill>
                <a:srgbClr val="FF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3107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11D8-B86F-BD41-9015-44A3C008EDC2}"/>
              </a:ext>
            </a:extLst>
          </p:cNvPr>
          <p:cNvSpPr>
            <a:spLocks noGrp="1"/>
          </p:cNvSpPr>
          <p:nvPr>
            <p:ph type="title"/>
          </p:nvPr>
        </p:nvSpPr>
        <p:spPr/>
        <p:txBody>
          <a:bodyPr/>
          <a:lstStyle/>
          <a:p>
            <a:r>
              <a:rPr lang="en-US" dirty="0" err="1"/>
              <a:t>分析优化解的结构</a:t>
            </a:r>
            <a:endParaRPr lang="en-CN" dirty="0"/>
          </a:p>
        </p:txBody>
      </p:sp>
      <p:sp>
        <p:nvSpPr>
          <p:cNvPr id="4" name="Rectangle 3">
            <a:extLst>
              <a:ext uri="{FF2B5EF4-FFF2-40B4-BE49-F238E27FC236}">
                <a16:creationId xmlns:a16="http://schemas.microsoft.com/office/drawing/2014/main" id="{8C5C3F50-C6B6-8E4A-8B0D-1E2766604567}"/>
              </a:ext>
            </a:extLst>
          </p:cNvPr>
          <p:cNvSpPr txBox="1">
            <a:spLocks noChangeArrowheads="1"/>
          </p:cNvSpPr>
          <p:nvPr/>
        </p:nvSpPr>
        <p:spPr>
          <a:xfrm>
            <a:off x="1781177" y="2276475"/>
            <a:ext cx="7826375" cy="1944689"/>
          </a:xfrm>
          <a:prstGeom prst="rect">
            <a:avLst/>
          </a:prstGeom>
          <a:noFill/>
          <a:ln w="9525">
            <a:noFill/>
          </a:ln>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90000"/>
              </a:lnSpc>
              <a:defRPr/>
            </a:pPr>
            <a:r>
              <a:rPr lang="zh-CN" altLang="en-US" sz="3600" b="1" dirty="0">
                <a:effectLst>
                  <a:outerShdw blurRad="38100" dist="38100" dir="2700000" algn="tl">
                    <a:srgbClr val="C0C0C0"/>
                  </a:outerShdw>
                </a:effectLst>
                <a:latin typeface="华文行楷" panose="02010800040101010101" pitchFamily="2" charset="-122"/>
                <a:ea typeface="华文行楷" panose="02010800040101010101" pitchFamily="2" charset="-122"/>
              </a:rPr>
              <a:t>我们需要证明</a:t>
            </a:r>
          </a:p>
          <a:p>
            <a:pPr lvl="1" algn="just" eaLnBrk="1" hangingPunct="1">
              <a:lnSpc>
                <a:spcPct val="90000"/>
              </a:lnSpc>
              <a:defRPr/>
            </a:pPr>
            <a:r>
              <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优化前缀编码树问题具有优化子结构</a:t>
            </a:r>
          </a:p>
          <a:p>
            <a:pPr lvl="1" algn="just" eaLnBrk="1" hangingPunct="1">
              <a:lnSpc>
                <a:spcPct val="90000"/>
              </a:lnSpc>
              <a:defRPr/>
            </a:pPr>
            <a:r>
              <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优化前缀编码树问题具有</a:t>
            </a:r>
            <a:r>
              <a:rPr lang="zh-CN" altLang="en-US" sz="3201" b="1" dirty="0">
                <a:solidFill>
                  <a:srgbClr val="0000CC"/>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贪心</a:t>
            </a:r>
            <a:r>
              <a:rPr lang="zh-CN" altLang="en-US" sz="3201" b="1" dirty="0">
                <a:solidFill>
                  <a:srgbClr val="0000CC"/>
                </a:solidFill>
                <a:effectLst>
                  <a:outerShdw blurRad="38100" dist="38100" dir="2700000" algn="tl">
                    <a:srgbClr val="C0C0C0"/>
                  </a:outerShdw>
                </a:effectLst>
                <a:latin typeface="华文行楷" panose="02010800040101010101" pitchFamily="2" charset="-122"/>
                <a:ea typeface="华文行楷" panose="02010800040101010101" pitchFamily="2" charset="-122"/>
              </a:rPr>
              <a:t>选择性</a:t>
            </a:r>
          </a:p>
        </p:txBody>
      </p:sp>
    </p:spTree>
    <p:extLst>
      <p:ext uri="{BB962C8B-B14F-4D97-AF65-F5344CB8AC3E}">
        <p14:creationId xmlns:p14="http://schemas.microsoft.com/office/powerpoint/2010/main" val="7978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9339-62B1-1D47-BADC-3FF67015CE70}"/>
              </a:ext>
            </a:extLst>
          </p:cNvPr>
          <p:cNvSpPr>
            <a:spLocks noGrp="1"/>
          </p:cNvSpPr>
          <p:nvPr>
            <p:ph type="title"/>
          </p:nvPr>
        </p:nvSpPr>
        <p:spPr/>
        <p:txBody>
          <a:bodyPr/>
          <a:lstStyle/>
          <a:p>
            <a:r>
              <a:rPr lang="en-CN" dirty="0"/>
              <a:t>贪心算法的基本概念</a:t>
            </a:r>
          </a:p>
        </p:txBody>
      </p:sp>
      <p:sp>
        <p:nvSpPr>
          <p:cNvPr id="3" name="Content Placeholder 2">
            <a:extLst>
              <a:ext uri="{FF2B5EF4-FFF2-40B4-BE49-F238E27FC236}">
                <a16:creationId xmlns:a16="http://schemas.microsoft.com/office/drawing/2014/main" id="{05EA6920-3D2D-4B42-B4F6-40B9A3E465C7}"/>
              </a:ext>
            </a:extLst>
          </p:cNvPr>
          <p:cNvSpPr>
            <a:spLocks noGrp="1"/>
          </p:cNvSpPr>
          <p:nvPr>
            <p:ph idx="1"/>
          </p:nvPr>
        </p:nvSpPr>
        <p:spPr/>
        <p:txBody>
          <a:bodyPr/>
          <a:lstStyle/>
          <a:p>
            <a:r>
              <a:rPr lang="en-CN" dirty="0"/>
              <a:t>贪心算法的基本思想</a:t>
            </a:r>
          </a:p>
          <a:p>
            <a:pPr lvl="1">
              <a:lnSpc>
                <a:spcPct val="80000"/>
              </a:lnSpc>
              <a:defRPr/>
            </a:pPr>
            <a:r>
              <a:rPr lang="zh-CN" altLang="en-US" dirty="0"/>
              <a:t>求解最优化问题的算法包含一系列步骤</a:t>
            </a:r>
          </a:p>
          <a:p>
            <a:pPr lvl="2">
              <a:lnSpc>
                <a:spcPct val="80000"/>
              </a:lnSpc>
              <a:defRPr/>
            </a:pPr>
            <a:r>
              <a:rPr lang="zh-CN" altLang="en-US" dirty="0"/>
              <a:t>每一步都有一组选择</a:t>
            </a:r>
          </a:p>
          <a:p>
            <a:pPr lvl="2">
              <a:lnSpc>
                <a:spcPct val="80000"/>
              </a:lnSpc>
              <a:defRPr/>
            </a:pPr>
            <a:r>
              <a:rPr lang="zh-CN" altLang="en-US" dirty="0"/>
              <a:t>作出在当前看来最好的选择，即贪心选择</a:t>
            </a:r>
          </a:p>
          <a:p>
            <a:pPr lvl="2">
              <a:lnSpc>
                <a:spcPct val="80000"/>
              </a:lnSpc>
              <a:defRPr/>
            </a:pPr>
            <a:r>
              <a:rPr lang="zh-CN" altLang="en-US" dirty="0"/>
              <a:t>希望通过作出局部优化选择达到全局优化选择</a:t>
            </a:r>
          </a:p>
          <a:p>
            <a:pPr lvl="1">
              <a:lnSpc>
                <a:spcPct val="80000"/>
              </a:lnSpc>
              <a:defRPr/>
            </a:pPr>
            <a:r>
              <a:rPr lang="zh-CN" altLang="en-US" dirty="0"/>
              <a:t>贪心算法不一定总产生优化解</a:t>
            </a:r>
          </a:p>
          <a:p>
            <a:pPr lvl="2">
              <a:lnSpc>
                <a:spcPct val="80000"/>
              </a:lnSpc>
              <a:defRPr/>
            </a:pPr>
            <a:r>
              <a:rPr lang="zh-CN" altLang="en-US" dirty="0"/>
              <a:t>贪心算法是否产生优化解，需严格证明</a:t>
            </a:r>
            <a:endParaRPr lang="en-US" altLang="zh-CN" dirty="0"/>
          </a:p>
          <a:p>
            <a:pPr>
              <a:lnSpc>
                <a:spcPct val="80000"/>
              </a:lnSpc>
              <a:defRPr/>
            </a:pPr>
            <a:endParaRPr lang="en-US" altLang="zh-CN" dirty="0"/>
          </a:p>
          <a:p>
            <a:pPr>
              <a:lnSpc>
                <a:spcPct val="80000"/>
              </a:lnSpc>
              <a:defRPr/>
            </a:pPr>
            <a:r>
              <a:rPr lang="zh-CN" altLang="en-US" dirty="0"/>
              <a:t>贪心算法产生优化解（最优解）的条件</a:t>
            </a:r>
            <a:endParaRPr lang="en-US" altLang="zh-CN" dirty="0"/>
          </a:p>
          <a:p>
            <a:pPr lvl="1">
              <a:lnSpc>
                <a:spcPct val="80000"/>
              </a:lnSpc>
              <a:defRPr/>
            </a:pPr>
            <a:r>
              <a:rPr lang="zh-CN" altLang="en-US" dirty="0"/>
              <a:t>贪心选择性</a:t>
            </a:r>
            <a:endParaRPr lang="en-US" altLang="zh-CN" dirty="0"/>
          </a:p>
          <a:p>
            <a:pPr lvl="1">
              <a:lnSpc>
                <a:spcPct val="80000"/>
              </a:lnSpc>
              <a:defRPr/>
            </a:pPr>
            <a:r>
              <a:rPr lang="zh-CN" altLang="en-US" dirty="0"/>
              <a:t>优化子结构</a:t>
            </a:r>
          </a:p>
          <a:p>
            <a:pPr>
              <a:lnSpc>
                <a:spcPct val="80000"/>
              </a:lnSpc>
              <a:defRPr/>
            </a:pPr>
            <a:endParaRPr lang="en-CN" dirty="0">
              <a:solidFill>
                <a:srgbClr val="0000FF"/>
              </a:solidFill>
            </a:endParaRPr>
          </a:p>
        </p:txBody>
      </p:sp>
    </p:spTree>
    <p:extLst>
      <p:ext uri="{BB962C8B-B14F-4D97-AF65-F5344CB8AC3E}">
        <p14:creationId xmlns:p14="http://schemas.microsoft.com/office/powerpoint/2010/main" val="2540377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901B-6103-BF4C-A0F8-B75D77F6CDD7}"/>
              </a:ext>
            </a:extLst>
          </p:cNvPr>
          <p:cNvSpPr>
            <a:spLocks noGrp="1"/>
          </p:cNvSpPr>
          <p:nvPr>
            <p:ph type="title"/>
          </p:nvPr>
        </p:nvSpPr>
        <p:spPr/>
        <p:txBody>
          <a:bodyPr/>
          <a:lstStyle/>
          <a:p>
            <a:r>
              <a:rPr lang="en-CN" dirty="0"/>
              <a:t>分析优化解的结构</a:t>
            </a:r>
          </a:p>
        </p:txBody>
      </p:sp>
      <p:sp>
        <p:nvSpPr>
          <p:cNvPr id="4" name="Rectangle 3">
            <a:extLst>
              <a:ext uri="{FF2B5EF4-FFF2-40B4-BE49-F238E27FC236}">
                <a16:creationId xmlns:a16="http://schemas.microsoft.com/office/drawing/2014/main" id="{FD2E6E8E-CAE1-614D-AC77-66640A3C74E3}"/>
              </a:ext>
            </a:extLst>
          </p:cNvPr>
          <p:cNvSpPr txBox="1">
            <a:spLocks noChangeArrowheads="1"/>
          </p:cNvSpPr>
          <p:nvPr/>
        </p:nvSpPr>
        <p:spPr>
          <a:xfrm>
            <a:off x="319089" y="1251744"/>
            <a:ext cx="9258301" cy="2428876"/>
          </a:xfrm>
          <a:prstGeom prst="rect">
            <a:avLst/>
          </a:prstGeom>
          <a:solidFill>
            <a:schemeClr val="bg1"/>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rPr>
              <a:t>优化子结构</a:t>
            </a:r>
          </a:p>
          <a:p>
            <a:pPr marL="0" lvl="1" algn="just" eaLnBrk="1" hangingPunct="1">
              <a:buNone/>
              <a:defRPr/>
            </a:pPr>
            <a:r>
              <a:rPr lang="zh-CN" altLang="en-US"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引理</a:t>
            </a:r>
            <a:r>
              <a:rPr lang="en-US" altLang="zh-CN"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1.</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设</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是字母表</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的优化前缀编码树，</a:t>
            </a:r>
            <a:r>
              <a:rPr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4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24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4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C，f</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在文件中出现的频率</a:t>
            </a:r>
            <a:r>
              <a:rPr lang="en-US" altLang="zh-CN"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设</a:t>
            </a:r>
            <a:r>
              <a:rPr lang="en-US" altLang="zh-CN" sz="24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lang="en-US" altLang="zh-CN" sz="2400" b="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中任意两个相邻叶结点，</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是它们的父结点，则</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z</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作为频率是</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f(z)=f(x)+f(y)</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的字符，</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T’=T-{</a:t>
            </a:r>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是字母表</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C’=C-{</a:t>
            </a:r>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}∪{z}</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的优化前缀编码树</a:t>
            </a:r>
            <a:r>
              <a:rPr lang="en-US" altLang="zh-CN"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endParaRPr lang="en-US" altLang="zh-CN" sz="2400" b="1" dirty="0">
              <a:solidFill>
                <a:srgbClr val="FFFF99"/>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5" name="Group 55">
            <a:extLst>
              <a:ext uri="{FF2B5EF4-FFF2-40B4-BE49-F238E27FC236}">
                <a16:creationId xmlns:a16="http://schemas.microsoft.com/office/drawing/2014/main" id="{69AD4F30-86BE-2E4F-A5DA-616E947CB7C5}"/>
              </a:ext>
            </a:extLst>
          </p:cNvPr>
          <p:cNvGrpSpPr/>
          <p:nvPr/>
        </p:nvGrpSpPr>
        <p:grpSpPr>
          <a:xfrm>
            <a:off x="5057778" y="3957641"/>
            <a:ext cx="4102101" cy="2189164"/>
            <a:chOff x="3437" y="2478"/>
            <a:chExt cx="2584" cy="1379"/>
          </a:xfrm>
        </p:grpSpPr>
        <p:grpSp>
          <p:nvGrpSpPr>
            <p:cNvPr id="6" name="Group 36">
              <a:extLst>
                <a:ext uri="{FF2B5EF4-FFF2-40B4-BE49-F238E27FC236}">
                  <a16:creationId xmlns:a16="http://schemas.microsoft.com/office/drawing/2014/main" id="{75DC5910-8E84-5946-B07B-1BB8AD6AF532}"/>
                </a:ext>
              </a:extLst>
            </p:cNvPr>
            <p:cNvGrpSpPr/>
            <p:nvPr/>
          </p:nvGrpSpPr>
          <p:grpSpPr>
            <a:xfrm>
              <a:off x="3784" y="2478"/>
              <a:ext cx="1815" cy="1361"/>
              <a:chOff x="3512" y="2206"/>
              <a:chExt cx="1815" cy="1361"/>
            </a:xfrm>
          </p:grpSpPr>
          <p:sp>
            <p:nvSpPr>
              <p:cNvPr id="14" name="Rectangle 22">
                <a:extLst>
                  <a:ext uri="{FF2B5EF4-FFF2-40B4-BE49-F238E27FC236}">
                    <a16:creationId xmlns:a16="http://schemas.microsoft.com/office/drawing/2014/main" id="{992EAE10-B207-0E45-BAD9-8F981AADE90F}"/>
                  </a:ext>
                </a:extLst>
              </p:cNvPr>
              <p:cNvSpPr>
                <a:spLocks noChangeArrowheads="1"/>
              </p:cNvSpPr>
              <p:nvPr/>
            </p:nvSpPr>
            <p:spPr bwMode="auto">
              <a:xfrm>
                <a:off x="5009" y="2841"/>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15" name="Oval 23">
                <a:extLst>
                  <a:ext uri="{FF2B5EF4-FFF2-40B4-BE49-F238E27FC236}">
                    <a16:creationId xmlns:a16="http://schemas.microsoft.com/office/drawing/2014/main" id="{4A8FBAC9-ECB8-2847-A425-0F843452C2B1}"/>
                  </a:ext>
                </a:extLst>
              </p:cNvPr>
              <p:cNvSpPr/>
              <p:nvPr/>
            </p:nvSpPr>
            <p:spPr>
              <a:xfrm>
                <a:off x="4057" y="284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16" name="Rectangle 25">
                <a:extLst>
                  <a:ext uri="{FF2B5EF4-FFF2-40B4-BE49-F238E27FC236}">
                    <a16:creationId xmlns:a16="http://schemas.microsoft.com/office/drawing/2014/main" id="{60D01E5D-AE71-4744-BA41-895592B75ECE}"/>
                  </a:ext>
                </a:extLst>
              </p:cNvPr>
              <p:cNvSpPr>
                <a:spLocks noChangeArrowheads="1"/>
              </p:cNvSpPr>
              <p:nvPr/>
            </p:nvSpPr>
            <p:spPr bwMode="auto">
              <a:xfrm>
                <a:off x="3512" y="3295"/>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17" name="Rectangle 26">
                <a:extLst>
                  <a:ext uri="{FF2B5EF4-FFF2-40B4-BE49-F238E27FC236}">
                    <a16:creationId xmlns:a16="http://schemas.microsoft.com/office/drawing/2014/main" id="{4D22EE77-8196-9D43-83C9-6484DDC408BE}"/>
                  </a:ext>
                </a:extLst>
              </p:cNvPr>
              <p:cNvSpPr>
                <a:spLocks noChangeArrowheads="1"/>
              </p:cNvSpPr>
              <p:nvPr/>
            </p:nvSpPr>
            <p:spPr bwMode="auto">
              <a:xfrm>
                <a:off x="4419" y="3294"/>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z</a:t>
                </a:r>
              </a:p>
            </p:txBody>
          </p:sp>
          <p:sp>
            <p:nvSpPr>
              <p:cNvPr id="18" name="Line 28">
                <a:extLst>
                  <a:ext uri="{FF2B5EF4-FFF2-40B4-BE49-F238E27FC236}">
                    <a16:creationId xmlns:a16="http://schemas.microsoft.com/office/drawing/2014/main" id="{E6006814-2E1B-A54B-B776-2DCA6C0B1463}"/>
                  </a:ext>
                </a:extLst>
              </p:cNvPr>
              <p:cNvSpPr/>
              <p:nvPr/>
            </p:nvSpPr>
            <p:spPr>
              <a:xfrm flipH="1">
                <a:off x="4238" y="2569"/>
                <a:ext cx="363" cy="272"/>
              </a:xfrm>
              <a:prstGeom prst="line">
                <a:avLst/>
              </a:prstGeom>
              <a:ln w="28575" cap="sq" cmpd="sng">
                <a:solidFill>
                  <a:schemeClr val="tx1"/>
                </a:solidFill>
                <a:prstDash val="solid"/>
                <a:miter/>
                <a:headEnd type="none" w="sm" len="sm"/>
                <a:tailEnd type="none" w="sm" len="sm"/>
              </a:ln>
            </p:spPr>
          </p:sp>
          <p:sp>
            <p:nvSpPr>
              <p:cNvPr id="19" name="Line 29">
                <a:extLst>
                  <a:ext uri="{FF2B5EF4-FFF2-40B4-BE49-F238E27FC236}">
                    <a16:creationId xmlns:a16="http://schemas.microsoft.com/office/drawing/2014/main" id="{8B6C8AE3-3DE4-B04D-8226-76A37359979A}"/>
                  </a:ext>
                </a:extLst>
              </p:cNvPr>
              <p:cNvSpPr/>
              <p:nvPr/>
            </p:nvSpPr>
            <p:spPr>
              <a:xfrm>
                <a:off x="4783" y="2569"/>
                <a:ext cx="317" cy="272"/>
              </a:xfrm>
              <a:prstGeom prst="line">
                <a:avLst/>
              </a:prstGeom>
              <a:ln w="28575" cap="sq" cmpd="sng">
                <a:solidFill>
                  <a:schemeClr val="tx1"/>
                </a:solidFill>
                <a:prstDash val="solid"/>
                <a:miter/>
                <a:headEnd type="none" w="sm" len="sm"/>
                <a:tailEnd type="none" w="sm" len="sm"/>
              </a:ln>
            </p:spPr>
          </p:sp>
          <p:sp>
            <p:nvSpPr>
              <p:cNvPr id="20" name="Line 30">
                <a:extLst>
                  <a:ext uri="{FF2B5EF4-FFF2-40B4-BE49-F238E27FC236}">
                    <a16:creationId xmlns:a16="http://schemas.microsoft.com/office/drawing/2014/main" id="{6014238A-C779-9E4B-B8FC-CA84E94AC743}"/>
                  </a:ext>
                </a:extLst>
              </p:cNvPr>
              <p:cNvSpPr/>
              <p:nvPr/>
            </p:nvSpPr>
            <p:spPr>
              <a:xfrm flipH="1">
                <a:off x="3739" y="2977"/>
                <a:ext cx="318" cy="318"/>
              </a:xfrm>
              <a:prstGeom prst="line">
                <a:avLst/>
              </a:prstGeom>
              <a:ln w="28575" cap="sq" cmpd="sng">
                <a:solidFill>
                  <a:schemeClr val="tx1"/>
                </a:solidFill>
                <a:prstDash val="solid"/>
                <a:miter/>
                <a:headEnd type="none" w="sm" len="sm"/>
                <a:tailEnd type="none" w="sm" len="sm"/>
              </a:ln>
            </p:spPr>
          </p:sp>
          <p:sp>
            <p:nvSpPr>
              <p:cNvPr id="21" name="Line 31">
                <a:extLst>
                  <a:ext uri="{FF2B5EF4-FFF2-40B4-BE49-F238E27FC236}">
                    <a16:creationId xmlns:a16="http://schemas.microsoft.com/office/drawing/2014/main" id="{503FF34D-53E7-0346-B7A4-8579F2B3D415}"/>
                  </a:ext>
                </a:extLst>
              </p:cNvPr>
              <p:cNvSpPr/>
              <p:nvPr/>
            </p:nvSpPr>
            <p:spPr>
              <a:xfrm>
                <a:off x="4284" y="2977"/>
                <a:ext cx="226" cy="318"/>
              </a:xfrm>
              <a:prstGeom prst="line">
                <a:avLst/>
              </a:prstGeom>
              <a:ln w="28575" cap="sq" cmpd="sng">
                <a:solidFill>
                  <a:schemeClr val="tx1"/>
                </a:solidFill>
                <a:prstDash val="solid"/>
                <a:miter/>
                <a:headEnd type="none" w="sm" len="sm"/>
                <a:tailEnd type="none" w="sm" len="sm"/>
              </a:ln>
            </p:spPr>
          </p:sp>
          <p:sp>
            <p:nvSpPr>
              <p:cNvPr id="22" name="Oval 34">
                <a:extLst>
                  <a:ext uri="{FF2B5EF4-FFF2-40B4-BE49-F238E27FC236}">
                    <a16:creationId xmlns:a16="http://schemas.microsoft.com/office/drawing/2014/main" id="{45DCB47A-DF21-A345-A498-5641B211FA55}"/>
                  </a:ext>
                </a:extLst>
              </p:cNvPr>
              <p:cNvSpPr/>
              <p:nvPr/>
            </p:nvSpPr>
            <p:spPr>
              <a:xfrm>
                <a:off x="4601" y="243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3" name="Text Box 35">
                <a:extLst>
                  <a:ext uri="{FF2B5EF4-FFF2-40B4-BE49-F238E27FC236}">
                    <a16:creationId xmlns:a16="http://schemas.microsoft.com/office/drawing/2014/main" id="{16EADCA6-B86F-D944-AEBD-B739A3C40232}"/>
                  </a:ext>
                </a:extLst>
              </p:cNvPr>
              <p:cNvSpPr txBox="1">
                <a:spLocks noChangeArrowheads="1"/>
              </p:cNvSpPr>
              <p:nvPr/>
            </p:nvSpPr>
            <p:spPr bwMode="auto">
              <a:xfrm>
                <a:off x="4283" y="2206"/>
                <a:ext cx="39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grpSp>
        <p:sp>
          <p:nvSpPr>
            <p:cNvPr id="7" name="Text Box 43">
              <a:extLst>
                <a:ext uri="{FF2B5EF4-FFF2-40B4-BE49-F238E27FC236}">
                  <a16:creationId xmlns:a16="http://schemas.microsoft.com/office/drawing/2014/main" id="{DA1184ED-A85F-5847-A5E5-09749363E1AA}"/>
                </a:ext>
              </a:extLst>
            </p:cNvPr>
            <p:cNvSpPr txBox="1">
              <a:spLocks noChangeArrowheads="1"/>
            </p:cNvSpPr>
            <p:nvPr/>
          </p:nvSpPr>
          <p:spPr bwMode="auto">
            <a:xfrm>
              <a:off x="3981" y="320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8" name="Text Box 44">
              <a:extLst>
                <a:ext uri="{FF2B5EF4-FFF2-40B4-BE49-F238E27FC236}">
                  <a16:creationId xmlns:a16="http://schemas.microsoft.com/office/drawing/2014/main" id="{E32EA983-D6CC-F84D-8B86-420A0DB3178D}"/>
                </a:ext>
              </a:extLst>
            </p:cNvPr>
            <p:cNvSpPr txBox="1">
              <a:spLocks noChangeArrowheads="1"/>
            </p:cNvSpPr>
            <p:nvPr/>
          </p:nvSpPr>
          <p:spPr bwMode="auto">
            <a:xfrm>
              <a:off x="4525" y="2779"/>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9" name="Text Box 45">
              <a:extLst>
                <a:ext uri="{FF2B5EF4-FFF2-40B4-BE49-F238E27FC236}">
                  <a16:creationId xmlns:a16="http://schemas.microsoft.com/office/drawing/2014/main" id="{508ECF41-745E-B54D-86B7-12171B9E23A8}"/>
                </a:ext>
              </a:extLst>
            </p:cNvPr>
            <p:cNvSpPr txBox="1">
              <a:spLocks noChangeArrowheads="1"/>
            </p:cNvSpPr>
            <p:nvPr/>
          </p:nvSpPr>
          <p:spPr bwMode="auto">
            <a:xfrm>
              <a:off x="5160" y="2750"/>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10" name="Text Box 46">
              <a:extLst>
                <a:ext uri="{FF2B5EF4-FFF2-40B4-BE49-F238E27FC236}">
                  <a16:creationId xmlns:a16="http://schemas.microsoft.com/office/drawing/2014/main" id="{2947433A-1FF8-AA4E-9795-87407CD328D7}"/>
                </a:ext>
              </a:extLst>
            </p:cNvPr>
            <p:cNvSpPr txBox="1">
              <a:spLocks noChangeArrowheads="1"/>
            </p:cNvSpPr>
            <p:nvPr/>
          </p:nvSpPr>
          <p:spPr bwMode="auto">
            <a:xfrm>
              <a:off x="4616" y="3187"/>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dirty="0">
                  <a:effectLst>
                    <a:outerShdw blurRad="38100" dist="38100" dir="2700000" algn="tl">
                      <a:srgbClr val="C0C0C0"/>
                    </a:outerShdw>
                  </a:effectLst>
                  <a:latin typeface="Times New Roman" panose="02020603050405020304" pitchFamily="18" charset="0"/>
                </a:rPr>
                <a:t>1</a:t>
              </a:r>
            </a:p>
          </p:txBody>
        </p:sp>
        <p:sp>
          <p:nvSpPr>
            <p:cNvPr id="11" name="Text Box 51">
              <a:extLst>
                <a:ext uri="{FF2B5EF4-FFF2-40B4-BE49-F238E27FC236}">
                  <a16:creationId xmlns:a16="http://schemas.microsoft.com/office/drawing/2014/main" id="{0A2F4FEA-FECE-CB46-BEE0-6B10F781B586}"/>
                </a:ext>
              </a:extLst>
            </p:cNvPr>
            <p:cNvSpPr txBox="1">
              <a:spLocks noChangeArrowheads="1"/>
            </p:cNvSpPr>
            <p:nvPr/>
          </p:nvSpPr>
          <p:spPr bwMode="auto">
            <a:xfrm>
              <a:off x="3437" y="3566"/>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f(c)</a:t>
              </a:r>
            </a:p>
          </p:txBody>
        </p:sp>
        <p:sp>
          <p:nvSpPr>
            <p:cNvPr id="12" name="Text Box 52">
              <a:extLst>
                <a:ext uri="{FF2B5EF4-FFF2-40B4-BE49-F238E27FC236}">
                  <a16:creationId xmlns:a16="http://schemas.microsoft.com/office/drawing/2014/main" id="{4D37015B-42FB-FC45-8C6A-06EF3C1E73E9}"/>
                </a:ext>
              </a:extLst>
            </p:cNvPr>
            <p:cNvSpPr txBox="1">
              <a:spLocks noChangeArrowheads="1"/>
            </p:cNvSpPr>
            <p:nvPr/>
          </p:nvSpPr>
          <p:spPr bwMode="auto">
            <a:xfrm>
              <a:off x="5614" y="3067"/>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f(b)</a:t>
              </a:r>
            </a:p>
          </p:txBody>
        </p:sp>
        <p:sp>
          <p:nvSpPr>
            <p:cNvPr id="13" name="Text Box 53">
              <a:extLst>
                <a:ext uri="{FF2B5EF4-FFF2-40B4-BE49-F238E27FC236}">
                  <a16:creationId xmlns:a16="http://schemas.microsoft.com/office/drawing/2014/main" id="{A3299D95-0920-4445-9BD2-B4794ECA0210}"/>
                </a:ext>
              </a:extLst>
            </p:cNvPr>
            <p:cNvSpPr txBox="1">
              <a:spLocks noChangeArrowheads="1"/>
            </p:cNvSpPr>
            <p:nvPr/>
          </p:nvSpPr>
          <p:spPr bwMode="auto">
            <a:xfrm>
              <a:off x="5013" y="3550"/>
              <a:ext cx="79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f(x)+f(y)</a:t>
              </a:r>
            </a:p>
          </p:txBody>
        </p:sp>
      </p:grpSp>
      <p:grpSp>
        <p:nvGrpSpPr>
          <p:cNvPr id="24" name="Group 57">
            <a:extLst>
              <a:ext uri="{FF2B5EF4-FFF2-40B4-BE49-F238E27FC236}">
                <a16:creationId xmlns:a16="http://schemas.microsoft.com/office/drawing/2014/main" id="{ACA29060-40A2-A94B-981F-C133112B2401}"/>
              </a:ext>
            </a:extLst>
          </p:cNvPr>
          <p:cNvGrpSpPr/>
          <p:nvPr/>
        </p:nvGrpSpPr>
        <p:grpSpPr>
          <a:xfrm>
            <a:off x="193992" y="3549652"/>
            <a:ext cx="4078289" cy="3100389"/>
            <a:chOff x="851" y="2251"/>
            <a:chExt cx="2569" cy="1953"/>
          </a:xfrm>
        </p:grpSpPr>
        <p:grpSp>
          <p:nvGrpSpPr>
            <p:cNvPr id="25" name="Group 54">
              <a:extLst>
                <a:ext uri="{FF2B5EF4-FFF2-40B4-BE49-F238E27FC236}">
                  <a16:creationId xmlns:a16="http://schemas.microsoft.com/office/drawing/2014/main" id="{086B1B1B-52A3-6646-AFFA-C1F406078D5F}"/>
                </a:ext>
              </a:extLst>
            </p:cNvPr>
            <p:cNvGrpSpPr/>
            <p:nvPr/>
          </p:nvGrpSpPr>
          <p:grpSpPr>
            <a:xfrm>
              <a:off x="851" y="2251"/>
              <a:ext cx="2569" cy="1953"/>
              <a:chOff x="851" y="2251"/>
              <a:chExt cx="2569" cy="1953"/>
            </a:xfrm>
          </p:grpSpPr>
          <p:grpSp>
            <p:nvGrpSpPr>
              <p:cNvPr id="27" name="Group 4">
                <a:extLst>
                  <a:ext uri="{FF2B5EF4-FFF2-40B4-BE49-F238E27FC236}">
                    <a16:creationId xmlns:a16="http://schemas.microsoft.com/office/drawing/2014/main" id="{79979C96-F1DB-054C-8E82-C624CBB2EDCD}"/>
                  </a:ext>
                </a:extLst>
              </p:cNvPr>
              <p:cNvGrpSpPr/>
              <p:nvPr/>
            </p:nvGrpSpPr>
            <p:grpSpPr>
              <a:xfrm>
                <a:off x="1199" y="2251"/>
                <a:ext cx="1815" cy="1950"/>
                <a:chOff x="2106" y="1117"/>
                <a:chExt cx="1815" cy="1950"/>
              </a:xfrm>
            </p:grpSpPr>
            <p:grpSp>
              <p:nvGrpSpPr>
                <p:cNvPr id="38" name="Group 5">
                  <a:extLst>
                    <a:ext uri="{FF2B5EF4-FFF2-40B4-BE49-F238E27FC236}">
                      <a16:creationId xmlns:a16="http://schemas.microsoft.com/office/drawing/2014/main" id="{5AC257F2-4A50-7F4E-99A2-247A9607ED34}"/>
                    </a:ext>
                  </a:extLst>
                </p:cNvPr>
                <p:cNvGrpSpPr/>
                <p:nvPr/>
              </p:nvGrpSpPr>
              <p:grpSpPr>
                <a:xfrm>
                  <a:off x="2106" y="1344"/>
                  <a:ext cx="1815" cy="1723"/>
                  <a:chOff x="2922" y="391"/>
                  <a:chExt cx="1815" cy="1723"/>
                </a:xfrm>
              </p:grpSpPr>
              <p:sp>
                <p:nvSpPr>
                  <p:cNvPr id="40" name="Rectangle 6">
                    <a:extLst>
                      <a:ext uri="{FF2B5EF4-FFF2-40B4-BE49-F238E27FC236}">
                        <a16:creationId xmlns:a16="http://schemas.microsoft.com/office/drawing/2014/main" id="{22344C05-1FC2-A547-BB24-2D76CBA90DC6}"/>
                      </a:ext>
                    </a:extLst>
                  </p:cNvPr>
                  <p:cNvSpPr>
                    <a:spLocks noChangeArrowheads="1"/>
                  </p:cNvSpPr>
                  <p:nvPr/>
                </p:nvSpPr>
                <p:spPr bwMode="auto">
                  <a:xfrm>
                    <a:off x="4419" y="799"/>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41" name="Oval 7">
                    <a:extLst>
                      <a:ext uri="{FF2B5EF4-FFF2-40B4-BE49-F238E27FC236}">
                        <a16:creationId xmlns:a16="http://schemas.microsoft.com/office/drawing/2014/main" id="{47EB4F23-F5CF-AD44-827A-71A3646FCC7C}"/>
                      </a:ext>
                    </a:extLst>
                  </p:cNvPr>
                  <p:cNvSpPr/>
                  <p:nvPr/>
                </p:nvSpPr>
                <p:spPr>
                  <a:xfrm>
                    <a:off x="3467" y="799"/>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42" name="Oval 8">
                    <a:extLst>
                      <a:ext uri="{FF2B5EF4-FFF2-40B4-BE49-F238E27FC236}">
                        <a16:creationId xmlns:a16="http://schemas.microsoft.com/office/drawing/2014/main" id="{1091F7CD-CFB6-7540-9232-93E2F6E816E3}"/>
                      </a:ext>
                    </a:extLst>
                  </p:cNvPr>
                  <p:cNvSpPr/>
                  <p:nvPr/>
                </p:nvSpPr>
                <p:spPr>
                  <a:xfrm>
                    <a:off x="3875" y="125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43" name="Rectangle 9">
                    <a:extLst>
                      <a:ext uri="{FF2B5EF4-FFF2-40B4-BE49-F238E27FC236}">
                        <a16:creationId xmlns:a16="http://schemas.microsoft.com/office/drawing/2014/main" id="{DE2CFC80-97D3-EA43-8064-A9E115F1E7FF}"/>
                      </a:ext>
                    </a:extLst>
                  </p:cNvPr>
                  <p:cNvSpPr>
                    <a:spLocks noChangeArrowheads="1"/>
                  </p:cNvSpPr>
                  <p:nvPr/>
                </p:nvSpPr>
                <p:spPr bwMode="auto">
                  <a:xfrm>
                    <a:off x="2922" y="1253"/>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44" name="Rectangle 10">
                    <a:extLst>
                      <a:ext uri="{FF2B5EF4-FFF2-40B4-BE49-F238E27FC236}">
                        <a16:creationId xmlns:a16="http://schemas.microsoft.com/office/drawing/2014/main" id="{4EEFC16B-D62A-7641-A7C0-EE4978984BA9}"/>
                      </a:ext>
                    </a:extLst>
                  </p:cNvPr>
                  <p:cNvSpPr>
                    <a:spLocks noChangeArrowheads="1"/>
                  </p:cNvSpPr>
                  <p:nvPr/>
                </p:nvSpPr>
                <p:spPr bwMode="auto">
                  <a:xfrm>
                    <a:off x="3512"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x</a:t>
                    </a:r>
                  </a:p>
                </p:txBody>
              </p:sp>
              <p:sp>
                <p:nvSpPr>
                  <p:cNvPr id="45" name="Rectangle 11">
                    <a:extLst>
                      <a:ext uri="{FF2B5EF4-FFF2-40B4-BE49-F238E27FC236}">
                        <a16:creationId xmlns:a16="http://schemas.microsoft.com/office/drawing/2014/main" id="{A7871C35-5ADF-7D44-BFA0-E0EAE3181EB1}"/>
                      </a:ext>
                    </a:extLst>
                  </p:cNvPr>
                  <p:cNvSpPr>
                    <a:spLocks noChangeArrowheads="1"/>
                  </p:cNvSpPr>
                  <p:nvPr/>
                </p:nvSpPr>
                <p:spPr bwMode="auto">
                  <a:xfrm>
                    <a:off x="4147"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y</a:t>
                    </a:r>
                  </a:p>
                </p:txBody>
              </p:sp>
              <p:sp>
                <p:nvSpPr>
                  <p:cNvPr id="46" name="Line 12">
                    <a:extLst>
                      <a:ext uri="{FF2B5EF4-FFF2-40B4-BE49-F238E27FC236}">
                        <a16:creationId xmlns:a16="http://schemas.microsoft.com/office/drawing/2014/main" id="{1CFF47F8-DB18-BA40-9636-83FEEE7954F0}"/>
                      </a:ext>
                    </a:extLst>
                  </p:cNvPr>
                  <p:cNvSpPr/>
                  <p:nvPr/>
                </p:nvSpPr>
                <p:spPr>
                  <a:xfrm flipH="1">
                    <a:off x="3648" y="527"/>
                    <a:ext cx="363" cy="272"/>
                  </a:xfrm>
                  <a:prstGeom prst="line">
                    <a:avLst/>
                  </a:prstGeom>
                  <a:ln w="28575" cap="sq" cmpd="sng">
                    <a:solidFill>
                      <a:schemeClr val="tx1"/>
                    </a:solidFill>
                    <a:prstDash val="solid"/>
                    <a:miter/>
                    <a:headEnd type="none" w="sm" len="sm"/>
                    <a:tailEnd type="none" w="sm" len="sm"/>
                  </a:ln>
                </p:spPr>
              </p:sp>
              <p:sp>
                <p:nvSpPr>
                  <p:cNvPr id="47" name="Line 13">
                    <a:extLst>
                      <a:ext uri="{FF2B5EF4-FFF2-40B4-BE49-F238E27FC236}">
                        <a16:creationId xmlns:a16="http://schemas.microsoft.com/office/drawing/2014/main" id="{A0ED1223-7571-3746-8D3F-EC6EB74DF862}"/>
                      </a:ext>
                    </a:extLst>
                  </p:cNvPr>
                  <p:cNvSpPr/>
                  <p:nvPr/>
                </p:nvSpPr>
                <p:spPr>
                  <a:xfrm>
                    <a:off x="4193" y="527"/>
                    <a:ext cx="317" cy="272"/>
                  </a:xfrm>
                  <a:prstGeom prst="line">
                    <a:avLst/>
                  </a:prstGeom>
                  <a:ln w="28575" cap="sq" cmpd="sng">
                    <a:solidFill>
                      <a:schemeClr val="tx1"/>
                    </a:solidFill>
                    <a:prstDash val="solid"/>
                    <a:miter/>
                    <a:headEnd type="none" w="sm" len="sm"/>
                    <a:tailEnd type="none" w="sm" len="sm"/>
                  </a:ln>
                </p:spPr>
              </p:sp>
              <p:sp>
                <p:nvSpPr>
                  <p:cNvPr id="48" name="Line 14">
                    <a:extLst>
                      <a:ext uri="{FF2B5EF4-FFF2-40B4-BE49-F238E27FC236}">
                        <a16:creationId xmlns:a16="http://schemas.microsoft.com/office/drawing/2014/main" id="{32E769BC-BD48-2D48-917C-E1403DA76D0D}"/>
                      </a:ext>
                    </a:extLst>
                  </p:cNvPr>
                  <p:cNvSpPr/>
                  <p:nvPr/>
                </p:nvSpPr>
                <p:spPr>
                  <a:xfrm flipH="1">
                    <a:off x="3149" y="935"/>
                    <a:ext cx="318" cy="318"/>
                  </a:xfrm>
                  <a:prstGeom prst="line">
                    <a:avLst/>
                  </a:prstGeom>
                  <a:ln w="28575" cap="sq" cmpd="sng">
                    <a:solidFill>
                      <a:schemeClr val="tx1"/>
                    </a:solidFill>
                    <a:prstDash val="solid"/>
                    <a:miter/>
                    <a:headEnd type="none" w="sm" len="sm"/>
                    <a:tailEnd type="none" w="sm" len="sm"/>
                  </a:ln>
                </p:spPr>
              </p:sp>
              <p:sp>
                <p:nvSpPr>
                  <p:cNvPr id="49" name="Line 15">
                    <a:extLst>
                      <a:ext uri="{FF2B5EF4-FFF2-40B4-BE49-F238E27FC236}">
                        <a16:creationId xmlns:a16="http://schemas.microsoft.com/office/drawing/2014/main" id="{EB325072-99DF-6C46-9702-80B170F68F7C}"/>
                      </a:ext>
                    </a:extLst>
                  </p:cNvPr>
                  <p:cNvSpPr/>
                  <p:nvPr/>
                </p:nvSpPr>
                <p:spPr>
                  <a:xfrm>
                    <a:off x="3694" y="935"/>
                    <a:ext cx="226" cy="318"/>
                  </a:xfrm>
                  <a:prstGeom prst="line">
                    <a:avLst/>
                  </a:prstGeom>
                  <a:ln w="28575" cap="sq" cmpd="sng">
                    <a:solidFill>
                      <a:schemeClr val="tx1"/>
                    </a:solidFill>
                    <a:prstDash val="solid"/>
                    <a:miter/>
                    <a:headEnd type="none" w="sm" len="sm"/>
                    <a:tailEnd type="none" w="sm" len="sm"/>
                  </a:ln>
                </p:spPr>
              </p:sp>
              <p:sp>
                <p:nvSpPr>
                  <p:cNvPr id="50" name="Line 16">
                    <a:extLst>
                      <a:ext uri="{FF2B5EF4-FFF2-40B4-BE49-F238E27FC236}">
                        <a16:creationId xmlns:a16="http://schemas.microsoft.com/office/drawing/2014/main" id="{DE94F4F4-A193-0345-B372-35BD5871B5F1}"/>
                      </a:ext>
                    </a:extLst>
                  </p:cNvPr>
                  <p:cNvSpPr/>
                  <p:nvPr/>
                </p:nvSpPr>
                <p:spPr>
                  <a:xfrm flipH="1">
                    <a:off x="3648" y="1434"/>
                    <a:ext cx="272" cy="408"/>
                  </a:xfrm>
                  <a:prstGeom prst="line">
                    <a:avLst/>
                  </a:prstGeom>
                  <a:ln w="28575" cap="sq" cmpd="sng">
                    <a:solidFill>
                      <a:schemeClr val="tx1"/>
                    </a:solidFill>
                    <a:prstDash val="solid"/>
                    <a:miter/>
                    <a:headEnd type="none" w="sm" len="sm"/>
                    <a:tailEnd type="none" w="sm" len="sm"/>
                  </a:ln>
                </p:spPr>
              </p:sp>
              <p:sp>
                <p:nvSpPr>
                  <p:cNvPr id="51" name="Line 17">
                    <a:extLst>
                      <a:ext uri="{FF2B5EF4-FFF2-40B4-BE49-F238E27FC236}">
                        <a16:creationId xmlns:a16="http://schemas.microsoft.com/office/drawing/2014/main" id="{3A870906-3E09-064F-BCD1-914B1651D45C}"/>
                      </a:ext>
                    </a:extLst>
                  </p:cNvPr>
                  <p:cNvSpPr/>
                  <p:nvPr/>
                </p:nvSpPr>
                <p:spPr>
                  <a:xfrm>
                    <a:off x="4056" y="1434"/>
                    <a:ext cx="227" cy="408"/>
                  </a:xfrm>
                  <a:prstGeom prst="line">
                    <a:avLst/>
                  </a:prstGeom>
                  <a:ln w="28575" cap="sq" cmpd="sng">
                    <a:solidFill>
                      <a:schemeClr val="tx1"/>
                    </a:solidFill>
                    <a:prstDash val="solid"/>
                    <a:miter/>
                    <a:headEnd type="none" w="sm" len="sm"/>
                    <a:tailEnd type="none" w="sm" len="sm"/>
                  </a:ln>
                </p:spPr>
              </p:sp>
              <p:sp>
                <p:nvSpPr>
                  <p:cNvPr id="52" name="Oval 18">
                    <a:extLst>
                      <a:ext uri="{FF2B5EF4-FFF2-40B4-BE49-F238E27FC236}">
                        <a16:creationId xmlns:a16="http://schemas.microsoft.com/office/drawing/2014/main" id="{CFB61F0E-95AE-3147-822F-CA6FE30448D1}"/>
                      </a:ext>
                    </a:extLst>
                  </p:cNvPr>
                  <p:cNvSpPr/>
                  <p:nvPr/>
                </p:nvSpPr>
                <p:spPr>
                  <a:xfrm>
                    <a:off x="4011" y="39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39" name="Text Box 19">
                  <a:extLst>
                    <a:ext uri="{FF2B5EF4-FFF2-40B4-BE49-F238E27FC236}">
                      <a16:creationId xmlns:a16="http://schemas.microsoft.com/office/drawing/2014/main" id="{ABD20467-5BAB-D942-9F19-46EAA36A3D53}"/>
                    </a:ext>
                  </a:extLst>
                </p:cNvPr>
                <p:cNvSpPr txBox="1">
                  <a:spLocks noChangeArrowheads="1"/>
                </p:cNvSpPr>
                <p:nvPr/>
              </p:nvSpPr>
              <p:spPr bwMode="auto">
                <a:xfrm>
                  <a:off x="2877" y="1117"/>
                  <a:ext cx="29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grpSp>
          <p:sp>
            <p:nvSpPr>
              <p:cNvPr id="28" name="Text Box 37">
                <a:extLst>
                  <a:ext uri="{FF2B5EF4-FFF2-40B4-BE49-F238E27FC236}">
                    <a16:creationId xmlns:a16="http://schemas.microsoft.com/office/drawing/2014/main" id="{9892A816-9EAD-1B4E-BDDD-54DE80D1867A}"/>
                  </a:ext>
                </a:extLst>
              </p:cNvPr>
              <p:cNvSpPr txBox="1">
                <a:spLocks noChangeArrowheads="1"/>
              </p:cNvSpPr>
              <p:nvPr/>
            </p:nvSpPr>
            <p:spPr bwMode="auto">
              <a:xfrm>
                <a:off x="1894" y="2568"/>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29" name="Text Box 38">
                <a:extLst>
                  <a:ext uri="{FF2B5EF4-FFF2-40B4-BE49-F238E27FC236}">
                    <a16:creationId xmlns:a16="http://schemas.microsoft.com/office/drawing/2014/main" id="{B5416853-5DFC-4A4A-8275-0FFBD15B6C14}"/>
                  </a:ext>
                </a:extLst>
              </p:cNvPr>
              <p:cNvSpPr txBox="1">
                <a:spLocks noChangeArrowheads="1"/>
              </p:cNvSpPr>
              <p:nvPr/>
            </p:nvSpPr>
            <p:spPr bwMode="auto">
              <a:xfrm>
                <a:off x="1380" y="3006"/>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30" name="Text Box 39">
                <a:extLst>
                  <a:ext uri="{FF2B5EF4-FFF2-40B4-BE49-F238E27FC236}">
                    <a16:creationId xmlns:a16="http://schemas.microsoft.com/office/drawing/2014/main" id="{CC29B43C-6B73-1B40-B1D2-FCD5DCAD11A4}"/>
                  </a:ext>
                </a:extLst>
              </p:cNvPr>
              <p:cNvSpPr txBox="1">
                <a:spLocks noChangeArrowheads="1"/>
              </p:cNvSpPr>
              <p:nvPr/>
            </p:nvSpPr>
            <p:spPr bwMode="auto">
              <a:xfrm>
                <a:off x="1925" y="350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31" name="Text Box 40">
                <a:extLst>
                  <a:ext uri="{FF2B5EF4-FFF2-40B4-BE49-F238E27FC236}">
                    <a16:creationId xmlns:a16="http://schemas.microsoft.com/office/drawing/2014/main" id="{78B9B3B9-EB03-1A42-814D-8E3D6516E692}"/>
                  </a:ext>
                </a:extLst>
              </p:cNvPr>
              <p:cNvSpPr txBox="1">
                <a:spLocks noChangeArrowheads="1"/>
              </p:cNvSpPr>
              <p:nvPr/>
            </p:nvSpPr>
            <p:spPr bwMode="auto">
              <a:xfrm>
                <a:off x="2393" y="347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32" name="Text Box 41">
                <a:extLst>
                  <a:ext uri="{FF2B5EF4-FFF2-40B4-BE49-F238E27FC236}">
                    <a16:creationId xmlns:a16="http://schemas.microsoft.com/office/drawing/2014/main" id="{153F4329-A5FB-F348-86AB-2BC247A88778}"/>
                  </a:ext>
                </a:extLst>
              </p:cNvPr>
              <p:cNvSpPr txBox="1">
                <a:spLocks noChangeArrowheads="1"/>
              </p:cNvSpPr>
              <p:nvPr/>
            </p:nvSpPr>
            <p:spPr bwMode="auto">
              <a:xfrm>
                <a:off x="2061" y="2976"/>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33" name="Text Box 42">
                <a:extLst>
                  <a:ext uri="{FF2B5EF4-FFF2-40B4-BE49-F238E27FC236}">
                    <a16:creationId xmlns:a16="http://schemas.microsoft.com/office/drawing/2014/main" id="{96AA3FF0-7ACE-5844-BA64-175877296675}"/>
                  </a:ext>
                </a:extLst>
              </p:cNvPr>
              <p:cNvSpPr txBox="1">
                <a:spLocks noChangeArrowheads="1"/>
              </p:cNvSpPr>
              <p:nvPr/>
            </p:nvSpPr>
            <p:spPr bwMode="auto">
              <a:xfrm>
                <a:off x="2574" y="252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dirty="0">
                    <a:effectLst>
                      <a:outerShdw blurRad="38100" dist="38100" dir="2700000" algn="tl">
                        <a:srgbClr val="C0C0C0"/>
                      </a:outerShdw>
                    </a:effectLst>
                    <a:latin typeface="Times New Roman" panose="02020603050405020304" pitchFamily="18" charset="0"/>
                  </a:rPr>
                  <a:t>1</a:t>
                </a:r>
              </a:p>
            </p:txBody>
          </p:sp>
          <p:sp>
            <p:nvSpPr>
              <p:cNvPr id="34" name="Text Box 47">
                <a:extLst>
                  <a:ext uri="{FF2B5EF4-FFF2-40B4-BE49-F238E27FC236}">
                    <a16:creationId xmlns:a16="http://schemas.microsoft.com/office/drawing/2014/main" id="{E6201A37-BA73-6343-BE25-864819A6AF3F}"/>
                  </a:ext>
                </a:extLst>
              </p:cNvPr>
              <p:cNvSpPr txBox="1">
                <a:spLocks noChangeArrowheads="1"/>
              </p:cNvSpPr>
              <p:nvPr/>
            </p:nvSpPr>
            <p:spPr bwMode="auto">
              <a:xfrm>
                <a:off x="1441" y="3913"/>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f(x)</a:t>
                </a:r>
              </a:p>
            </p:txBody>
          </p:sp>
          <p:sp>
            <p:nvSpPr>
              <p:cNvPr id="35" name="Text Box 48">
                <a:extLst>
                  <a:ext uri="{FF2B5EF4-FFF2-40B4-BE49-F238E27FC236}">
                    <a16:creationId xmlns:a16="http://schemas.microsoft.com/office/drawing/2014/main" id="{846E5582-C369-BC4B-90BC-E266F4446D86}"/>
                  </a:ext>
                </a:extLst>
              </p:cNvPr>
              <p:cNvSpPr txBox="1">
                <a:spLocks noChangeArrowheads="1"/>
              </p:cNvSpPr>
              <p:nvPr/>
            </p:nvSpPr>
            <p:spPr bwMode="auto">
              <a:xfrm>
                <a:off x="851" y="3278"/>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f(c)</a:t>
                </a:r>
              </a:p>
            </p:txBody>
          </p:sp>
          <p:sp>
            <p:nvSpPr>
              <p:cNvPr id="36" name="Text Box 49">
                <a:extLst>
                  <a:ext uri="{FF2B5EF4-FFF2-40B4-BE49-F238E27FC236}">
                    <a16:creationId xmlns:a16="http://schemas.microsoft.com/office/drawing/2014/main" id="{06E1A0CD-8A9F-4F4E-8478-71E39E98BBA9}"/>
                  </a:ext>
                </a:extLst>
              </p:cNvPr>
              <p:cNvSpPr txBox="1">
                <a:spLocks noChangeArrowheads="1"/>
              </p:cNvSpPr>
              <p:nvPr/>
            </p:nvSpPr>
            <p:spPr bwMode="auto">
              <a:xfrm>
                <a:off x="2745" y="3884"/>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f(y)</a:t>
                </a:r>
              </a:p>
            </p:txBody>
          </p:sp>
          <p:sp>
            <p:nvSpPr>
              <p:cNvPr id="37" name="Text Box 50">
                <a:extLst>
                  <a:ext uri="{FF2B5EF4-FFF2-40B4-BE49-F238E27FC236}">
                    <a16:creationId xmlns:a16="http://schemas.microsoft.com/office/drawing/2014/main" id="{D8BBF0D2-6C6C-7141-B96E-C823EF8E3162}"/>
                  </a:ext>
                </a:extLst>
              </p:cNvPr>
              <p:cNvSpPr txBox="1">
                <a:spLocks noChangeArrowheads="1"/>
              </p:cNvSpPr>
              <p:nvPr/>
            </p:nvSpPr>
            <p:spPr bwMode="auto">
              <a:xfrm>
                <a:off x="3013" y="2840"/>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f(b)</a:t>
                </a:r>
              </a:p>
            </p:txBody>
          </p:sp>
        </p:grpSp>
        <p:sp>
          <p:nvSpPr>
            <p:cNvPr id="26" name="Text Box 56">
              <a:extLst>
                <a:ext uri="{FF2B5EF4-FFF2-40B4-BE49-F238E27FC236}">
                  <a16:creationId xmlns:a16="http://schemas.microsoft.com/office/drawing/2014/main" id="{391499DC-99FE-1041-ACED-53BC43522213}"/>
                </a:ext>
              </a:extLst>
            </p:cNvPr>
            <p:cNvSpPr txBox="1">
              <a:spLocks noChangeArrowheads="1"/>
            </p:cNvSpPr>
            <p:nvPr/>
          </p:nvSpPr>
          <p:spPr bwMode="auto">
            <a:xfrm>
              <a:off x="2151" y="3239"/>
              <a:ext cx="20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801" b="1" i="1">
                  <a:effectLst>
                    <a:outerShdw blurRad="38100" dist="38100" dir="2700000" algn="tl">
                      <a:srgbClr val="C0C0C0"/>
                    </a:outerShdw>
                  </a:effectLst>
                  <a:latin typeface="Times New Roman" panose="02020603050405020304" pitchFamily="18" charset="0"/>
                </a:rPr>
                <a:t>z</a:t>
              </a:r>
            </a:p>
          </p:txBody>
        </p:sp>
      </p:grpSp>
    </p:spTree>
    <p:extLst>
      <p:ext uri="{BB962C8B-B14F-4D97-AF65-F5344CB8AC3E}">
        <p14:creationId xmlns:p14="http://schemas.microsoft.com/office/powerpoint/2010/main" val="103128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901B-6103-BF4C-A0F8-B75D77F6CDD7}"/>
              </a:ext>
            </a:extLst>
          </p:cNvPr>
          <p:cNvSpPr>
            <a:spLocks noGrp="1"/>
          </p:cNvSpPr>
          <p:nvPr>
            <p:ph type="title"/>
          </p:nvPr>
        </p:nvSpPr>
        <p:spPr/>
        <p:txBody>
          <a:bodyPr/>
          <a:lstStyle/>
          <a:p>
            <a:r>
              <a:rPr lang="en-CN" dirty="0"/>
              <a:t>分析优化解的结构</a:t>
            </a:r>
          </a:p>
        </p:txBody>
      </p:sp>
      <p:sp>
        <p:nvSpPr>
          <p:cNvPr id="53" name="Rectangle 3">
            <a:extLst>
              <a:ext uri="{FF2B5EF4-FFF2-40B4-BE49-F238E27FC236}">
                <a16:creationId xmlns:a16="http://schemas.microsoft.com/office/drawing/2014/main" id="{66A458D8-EF57-084B-AD67-D92E805EB864}"/>
              </a:ext>
            </a:extLst>
          </p:cNvPr>
          <p:cNvSpPr txBox="1">
            <a:spLocks noChangeArrowheads="1"/>
          </p:cNvSpPr>
          <p:nvPr/>
        </p:nvSpPr>
        <p:spPr>
          <a:xfrm>
            <a:off x="87314" y="1340769"/>
            <a:ext cx="10112375" cy="5112568"/>
          </a:xfrm>
          <a:prstGeom prst="rect">
            <a:avLst/>
          </a:prstGeom>
          <a:solidFill>
            <a:schemeClr val="bg1"/>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FontTx/>
              <a:buNone/>
              <a:defRPr/>
            </a:pPr>
            <a:r>
              <a:rPr lang="zh-CN" altLang="en-US" sz="20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证.</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证</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B(T)=B(T’)+f(x)+f(y).</a:t>
            </a:r>
            <a:endParaRPr lang="zh-CN" altLang="en-US" sz="2000" b="1" dirty="0">
              <a:solidFill>
                <a:srgbClr val="FFFF99"/>
              </a:solidFill>
              <a:latin typeface="Times New Roman" panose="02020603050405020304" pitchFamily="18" charset="0"/>
              <a:ea typeface="SimSun" panose="02010600030101010101" pitchFamily="2" charset="-122"/>
              <a:cs typeface="Times New Roman" panose="02020603050405020304" pitchFamily="18" charset="0"/>
            </a:endParaRPr>
          </a:p>
          <a:p>
            <a:pPr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0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v</a:t>
            </a:r>
            <a:r>
              <a:rPr lang="en-US" altLang="zh-CN" sz="20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(v)=d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(v),  f(v)d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(v)=f(v)d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(v).</a:t>
            </a:r>
          </a:p>
          <a:p>
            <a:pPr lvl="1"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由于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(z)+1,</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p>
          <a:p>
            <a:pPr lvl="1" eaLnBrk="1" hangingPunct="1">
              <a:lnSpc>
                <a:spcPct val="90000"/>
              </a:lnSpc>
              <a:buFontTx/>
              <a:buNone/>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(x)+f(y)d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p>
          <a:p>
            <a:pPr lvl="1" eaLnBrk="1" hangingPunct="1">
              <a:lnSpc>
                <a:spcPct val="90000"/>
              </a:lnSpc>
              <a:buFontTx/>
              <a:buNone/>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=(f(x)+f(y))(d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(z)+1)</a:t>
            </a:r>
          </a:p>
          <a:p>
            <a:pPr lvl="1" algn="just" eaLnBrk="1" hangingPunct="1">
              <a:lnSpc>
                <a:spcPct val="90000"/>
              </a:lnSpc>
              <a:buFontTx/>
              <a:buNone/>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=(f(x)+f(y))d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(z)+(f(x)+f(y))</a:t>
            </a:r>
          </a:p>
          <a:p>
            <a:pPr lvl="1"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由于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f(x)+f(y)=f(z), </a:t>
            </a:r>
          </a:p>
          <a:p>
            <a:pPr lvl="1" algn="just" eaLnBrk="1" hangingPunct="1">
              <a:lnSpc>
                <a:spcPct val="90000"/>
              </a:lnSpc>
              <a:buFontTx/>
              <a:buNone/>
              <a:defRPr/>
            </a:pPr>
            <a:r>
              <a:rPr lang="zh-CN" altLang="en-US"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(x)+f(y)d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(y)=f(z)d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(z)+(f(x)+f(y)).</a:t>
            </a: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于是</a:t>
            </a:r>
            <a:r>
              <a:rPr lang="en-US" altLang="zh-CN" sz="20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B(T)=B(T’)+f(x)+f(y).</a:t>
            </a:r>
          </a:p>
          <a:p>
            <a:pPr algn="just" eaLnBrk="1" hangingPunct="1">
              <a:lnSpc>
                <a:spcPct val="90000"/>
              </a:lnSpc>
              <a:buFontTx/>
              <a:buNone/>
              <a:defRPr/>
            </a:pPr>
            <a:endParaRPr lang="zh-CN" altLang="en-US" sz="20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若</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不是</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的优化前缀编码树，</a:t>
            </a: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则必存在</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使</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B(T’’)&lt;B(T’). </a:t>
            </a: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因为</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中字符，它必为</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中的叶子</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把结点</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与</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加入</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作为</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的子结点，</a:t>
            </a:r>
          </a:p>
          <a:p>
            <a:pPr algn="just" eaLnBrk="1" hangingPunct="1">
              <a:lnSpc>
                <a:spcPct val="90000"/>
              </a:lnSpc>
              <a:buFontTx/>
              <a:buNone/>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则得到</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的一个如下前缀编码树</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p>
        </p:txBody>
      </p:sp>
      <p:grpSp>
        <p:nvGrpSpPr>
          <p:cNvPr id="54" name="Group 4">
            <a:extLst>
              <a:ext uri="{FF2B5EF4-FFF2-40B4-BE49-F238E27FC236}">
                <a16:creationId xmlns:a16="http://schemas.microsoft.com/office/drawing/2014/main" id="{D6C5D0B4-0C3E-A54F-B3B6-1A2E0E9F6D0B}"/>
              </a:ext>
            </a:extLst>
          </p:cNvPr>
          <p:cNvGrpSpPr/>
          <p:nvPr/>
        </p:nvGrpSpPr>
        <p:grpSpPr>
          <a:xfrm>
            <a:off x="5801098" y="1503231"/>
            <a:ext cx="4102101" cy="2189164"/>
            <a:chOff x="3437" y="2478"/>
            <a:chExt cx="2584" cy="1379"/>
          </a:xfrm>
        </p:grpSpPr>
        <p:grpSp>
          <p:nvGrpSpPr>
            <p:cNvPr id="55" name="Group 5">
              <a:extLst>
                <a:ext uri="{FF2B5EF4-FFF2-40B4-BE49-F238E27FC236}">
                  <a16:creationId xmlns:a16="http://schemas.microsoft.com/office/drawing/2014/main" id="{6397F6EC-6151-ED44-9A49-135BC77B6EE6}"/>
                </a:ext>
              </a:extLst>
            </p:cNvPr>
            <p:cNvGrpSpPr/>
            <p:nvPr/>
          </p:nvGrpSpPr>
          <p:grpSpPr>
            <a:xfrm>
              <a:off x="3784" y="2478"/>
              <a:ext cx="1815" cy="1361"/>
              <a:chOff x="3512" y="2206"/>
              <a:chExt cx="1815" cy="1361"/>
            </a:xfrm>
          </p:grpSpPr>
          <p:sp>
            <p:nvSpPr>
              <p:cNvPr id="63" name="Rectangle 6">
                <a:extLst>
                  <a:ext uri="{FF2B5EF4-FFF2-40B4-BE49-F238E27FC236}">
                    <a16:creationId xmlns:a16="http://schemas.microsoft.com/office/drawing/2014/main" id="{5D4AE354-6972-B44A-B973-440A61E6FB95}"/>
                  </a:ext>
                </a:extLst>
              </p:cNvPr>
              <p:cNvSpPr>
                <a:spLocks noChangeArrowheads="1"/>
              </p:cNvSpPr>
              <p:nvPr/>
            </p:nvSpPr>
            <p:spPr bwMode="auto">
              <a:xfrm>
                <a:off x="5009" y="2841"/>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64" name="Oval 7">
                <a:extLst>
                  <a:ext uri="{FF2B5EF4-FFF2-40B4-BE49-F238E27FC236}">
                    <a16:creationId xmlns:a16="http://schemas.microsoft.com/office/drawing/2014/main" id="{7458A946-D041-474D-97A2-96958C166076}"/>
                  </a:ext>
                </a:extLst>
              </p:cNvPr>
              <p:cNvSpPr/>
              <p:nvPr/>
            </p:nvSpPr>
            <p:spPr>
              <a:xfrm>
                <a:off x="4057" y="284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65" name="Rectangle 8">
                <a:extLst>
                  <a:ext uri="{FF2B5EF4-FFF2-40B4-BE49-F238E27FC236}">
                    <a16:creationId xmlns:a16="http://schemas.microsoft.com/office/drawing/2014/main" id="{B7D773BE-DE05-9440-9507-61D0922FCE1E}"/>
                  </a:ext>
                </a:extLst>
              </p:cNvPr>
              <p:cNvSpPr>
                <a:spLocks noChangeArrowheads="1"/>
              </p:cNvSpPr>
              <p:nvPr/>
            </p:nvSpPr>
            <p:spPr bwMode="auto">
              <a:xfrm>
                <a:off x="3512" y="3295"/>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66" name="Rectangle 9">
                <a:extLst>
                  <a:ext uri="{FF2B5EF4-FFF2-40B4-BE49-F238E27FC236}">
                    <a16:creationId xmlns:a16="http://schemas.microsoft.com/office/drawing/2014/main" id="{34BDAFD8-C74E-7442-ABA8-475B6E5F83CD}"/>
                  </a:ext>
                </a:extLst>
              </p:cNvPr>
              <p:cNvSpPr>
                <a:spLocks noChangeArrowheads="1"/>
              </p:cNvSpPr>
              <p:nvPr/>
            </p:nvSpPr>
            <p:spPr bwMode="auto">
              <a:xfrm>
                <a:off x="4419" y="3294"/>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z</a:t>
                </a:r>
              </a:p>
            </p:txBody>
          </p:sp>
          <p:sp>
            <p:nvSpPr>
              <p:cNvPr id="67" name="Line 10">
                <a:extLst>
                  <a:ext uri="{FF2B5EF4-FFF2-40B4-BE49-F238E27FC236}">
                    <a16:creationId xmlns:a16="http://schemas.microsoft.com/office/drawing/2014/main" id="{AE998D84-7992-334F-A21B-3EB66334F012}"/>
                  </a:ext>
                </a:extLst>
              </p:cNvPr>
              <p:cNvSpPr/>
              <p:nvPr/>
            </p:nvSpPr>
            <p:spPr>
              <a:xfrm flipH="1">
                <a:off x="4238" y="2569"/>
                <a:ext cx="363" cy="272"/>
              </a:xfrm>
              <a:prstGeom prst="line">
                <a:avLst/>
              </a:prstGeom>
              <a:ln w="28575" cap="sq" cmpd="sng">
                <a:solidFill>
                  <a:schemeClr val="tx1"/>
                </a:solidFill>
                <a:prstDash val="solid"/>
                <a:miter/>
                <a:headEnd type="none" w="sm" len="sm"/>
                <a:tailEnd type="none" w="sm" len="sm"/>
              </a:ln>
            </p:spPr>
          </p:sp>
          <p:sp>
            <p:nvSpPr>
              <p:cNvPr id="68" name="Line 11">
                <a:extLst>
                  <a:ext uri="{FF2B5EF4-FFF2-40B4-BE49-F238E27FC236}">
                    <a16:creationId xmlns:a16="http://schemas.microsoft.com/office/drawing/2014/main" id="{70C24EA3-AE33-5A4B-BCE5-9B9622CEC6DA}"/>
                  </a:ext>
                </a:extLst>
              </p:cNvPr>
              <p:cNvSpPr/>
              <p:nvPr/>
            </p:nvSpPr>
            <p:spPr>
              <a:xfrm>
                <a:off x="4783" y="2569"/>
                <a:ext cx="317" cy="272"/>
              </a:xfrm>
              <a:prstGeom prst="line">
                <a:avLst/>
              </a:prstGeom>
              <a:ln w="28575" cap="sq" cmpd="sng">
                <a:solidFill>
                  <a:schemeClr val="tx1"/>
                </a:solidFill>
                <a:prstDash val="solid"/>
                <a:miter/>
                <a:headEnd type="none" w="sm" len="sm"/>
                <a:tailEnd type="none" w="sm" len="sm"/>
              </a:ln>
            </p:spPr>
          </p:sp>
          <p:sp>
            <p:nvSpPr>
              <p:cNvPr id="69" name="Line 12">
                <a:extLst>
                  <a:ext uri="{FF2B5EF4-FFF2-40B4-BE49-F238E27FC236}">
                    <a16:creationId xmlns:a16="http://schemas.microsoft.com/office/drawing/2014/main" id="{58D8A66F-BF0A-7046-B07F-6FD770A83FE5}"/>
                  </a:ext>
                </a:extLst>
              </p:cNvPr>
              <p:cNvSpPr/>
              <p:nvPr/>
            </p:nvSpPr>
            <p:spPr>
              <a:xfrm flipH="1">
                <a:off x="3739" y="2977"/>
                <a:ext cx="318" cy="318"/>
              </a:xfrm>
              <a:prstGeom prst="line">
                <a:avLst/>
              </a:prstGeom>
              <a:ln w="28575" cap="sq" cmpd="sng">
                <a:solidFill>
                  <a:schemeClr val="tx1"/>
                </a:solidFill>
                <a:prstDash val="solid"/>
                <a:miter/>
                <a:headEnd type="none" w="sm" len="sm"/>
                <a:tailEnd type="none" w="sm" len="sm"/>
              </a:ln>
            </p:spPr>
          </p:sp>
          <p:sp>
            <p:nvSpPr>
              <p:cNvPr id="70" name="Line 13">
                <a:extLst>
                  <a:ext uri="{FF2B5EF4-FFF2-40B4-BE49-F238E27FC236}">
                    <a16:creationId xmlns:a16="http://schemas.microsoft.com/office/drawing/2014/main" id="{BFB47B3F-D3BA-8D42-8241-1F670AF4AEF7}"/>
                  </a:ext>
                </a:extLst>
              </p:cNvPr>
              <p:cNvSpPr/>
              <p:nvPr/>
            </p:nvSpPr>
            <p:spPr>
              <a:xfrm>
                <a:off x="4284" y="2977"/>
                <a:ext cx="226" cy="318"/>
              </a:xfrm>
              <a:prstGeom prst="line">
                <a:avLst/>
              </a:prstGeom>
              <a:ln w="28575" cap="sq" cmpd="sng">
                <a:solidFill>
                  <a:schemeClr val="tx1"/>
                </a:solidFill>
                <a:prstDash val="solid"/>
                <a:miter/>
                <a:headEnd type="none" w="sm" len="sm"/>
                <a:tailEnd type="none" w="sm" len="sm"/>
              </a:ln>
            </p:spPr>
          </p:sp>
          <p:sp>
            <p:nvSpPr>
              <p:cNvPr id="71" name="Oval 14">
                <a:extLst>
                  <a:ext uri="{FF2B5EF4-FFF2-40B4-BE49-F238E27FC236}">
                    <a16:creationId xmlns:a16="http://schemas.microsoft.com/office/drawing/2014/main" id="{F52DA5B4-AFC9-A240-8E09-84C512609511}"/>
                  </a:ext>
                </a:extLst>
              </p:cNvPr>
              <p:cNvSpPr/>
              <p:nvPr/>
            </p:nvSpPr>
            <p:spPr>
              <a:xfrm>
                <a:off x="4601" y="243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72" name="Text Box 15">
                <a:extLst>
                  <a:ext uri="{FF2B5EF4-FFF2-40B4-BE49-F238E27FC236}">
                    <a16:creationId xmlns:a16="http://schemas.microsoft.com/office/drawing/2014/main" id="{E2F1C821-88BE-B546-8AB2-222C2B418851}"/>
                  </a:ext>
                </a:extLst>
              </p:cNvPr>
              <p:cNvSpPr txBox="1">
                <a:spLocks noChangeArrowheads="1"/>
              </p:cNvSpPr>
              <p:nvPr/>
            </p:nvSpPr>
            <p:spPr bwMode="auto">
              <a:xfrm>
                <a:off x="4283" y="2206"/>
                <a:ext cx="39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grpSp>
        <p:sp>
          <p:nvSpPr>
            <p:cNvPr id="56" name="Text Box 16">
              <a:extLst>
                <a:ext uri="{FF2B5EF4-FFF2-40B4-BE49-F238E27FC236}">
                  <a16:creationId xmlns:a16="http://schemas.microsoft.com/office/drawing/2014/main" id="{44050CB7-5A66-3A47-95DB-D6FA55B5C728}"/>
                </a:ext>
              </a:extLst>
            </p:cNvPr>
            <p:cNvSpPr txBox="1">
              <a:spLocks noChangeArrowheads="1"/>
            </p:cNvSpPr>
            <p:nvPr/>
          </p:nvSpPr>
          <p:spPr bwMode="auto">
            <a:xfrm>
              <a:off x="3981" y="320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57" name="Text Box 17">
              <a:extLst>
                <a:ext uri="{FF2B5EF4-FFF2-40B4-BE49-F238E27FC236}">
                  <a16:creationId xmlns:a16="http://schemas.microsoft.com/office/drawing/2014/main" id="{3646A885-385C-5E45-8DBD-B07C6BFA5280}"/>
                </a:ext>
              </a:extLst>
            </p:cNvPr>
            <p:cNvSpPr txBox="1">
              <a:spLocks noChangeArrowheads="1"/>
            </p:cNvSpPr>
            <p:nvPr/>
          </p:nvSpPr>
          <p:spPr bwMode="auto">
            <a:xfrm>
              <a:off x="4525" y="2779"/>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58" name="Text Box 18">
              <a:extLst>
                <a:ext uri="{FF2B5EF4-FFF2-40B4-BE49-F238E27FC236}">
                  <a16:creationId xmlns:a16="http://schemas.microsoft.com/office/drawing/2014/main" id="{A12B75BB-6CC9-CC46-BBC9-E29B07D5A115}"/>
                </a:ext>
              </a:extLst>
            </p:cNvPr>
            <p:cNvSpPr txBox="1">
              <a:spLocks noChangeArrowheads="1"/>
            </p:cNvSpPr>
            <p:nvPr/>
          </p:nvSpPr>
          <p:spPr bwMode="auto">
            <a:xfrm>
              <a:off x="5160" y="2750"/>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59" name="Text Box 19">
              <a:extLst>
                <a:ext uri="{FF2B5EF4-FFF2-40B4-BE49-F238E27FC236}">
                  <a16:creationId xmlns:a16="http://schemas.microsoft.com/office/drawing/2014/main" id="{8D2338ED-328D-8C44-9D5A-8132303390CD}"/>
                </a:ext>
              </a:extLst>
            </p:cNvPr>
            <p:cNvSpPr txBox="1">
              <a:spLocks noChangeArrowheads="1"/>
            </p:cNvSpPr>
            <p:nvPr/>
          </p:nvSpPr>
          <p:spPr bwMode="auto">
            <a:xfrm>
              <a:off x="4616" y="3187"/>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60" name="Text Box 20">
              <a:extLst>
                <a:ext uri="{FF2B5EF4-FFF2-40B4-BE49-F238E27FC236}">
                  <a16:creationId xmlns:a16="http://schemas.microsoft.com/office/drawing/2014/main" id="{5F980142-CF1B-F940-9BCE-01F9EF02F1CD}"/>
                </a:ext>
              </a:extLst>
            </p:cNvPr>
            <p:cNvSpPr txBox="1">
              <a:spLocks noChangeArrowheads="1"/>
            </p:cNvSpPr>
            <p:nvPr/>
          </p:nvSpPr>
          <p:spPr bwMode="auto">
            <a:xfrm>
              <a:off x="3437" y="3566"/>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f(c)</a:t>
              </a:r>
            </a:p>
          </p:txBody>
        </p:sp>
        <p:sp>
          <p:nvSpPr>
            <p:cNvPr id="61" name="Text Box 21">
              <a:extLst>
                <a:ext uri="{FF2B5EF4-FFF2-40B4-BE49-F238E27FC236}">
                  <a16:creationId xmlns:a16="http://schemas.microsoft.com/office/drawing/2014/main" id="{9B615CD6-1181-AA40-831A-8DB548258677}"/>
                </a:ext>
              </a:extLst>
            </p:cNvPr>
            <p:cNvSpPr txBox="1">
              <a:spLocks noChangeArrowheads="1"/>
            </p:cNvSpPr>
            <p:nvPr/>
          </p:nvSpPr>
          <p:spPr bwMode="auto">
            <a:xfrm>
              <a:off x="5614" y="3067"/>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f(b)</a:t>
              </a:r>
            </a:p>
          </p:txBody>
        </p:sp>
        <p:sp>
          <p:nvSpPr>
            <p:cNvPr id="62" name="Text Box 22">
              <a:extLst>
                <a:ext uri="{FF2B5EF4-FFF2-40B4-BE49-F238E27FC236}">
                  <a16:creationId xmlns:a16="http://schemas.microsoft.com/office/drawing/2014/main" id="{5F770733-C18E-7447-9B09-FC7E04E73D64}"/>
                </a:ext>
              </a:extLst>
            </p:cNvPr>
            <p:cNvSpPr txBox="1">
              <a:spLocks noChangeArrowheads="1"/>
            </p:cNvSpPr>
            <p:nvPr/>
          </p:nvSpPr>
          <p:spPr bwMode="auto">
            <a:xfrm>
              <a:off x="5013" y="3550"/>
              <a:ext cx="79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f(x)+f(y)</a:t>
              </a:r>
            </a:p>
          </p:txBody>
        </p:sp>
      </p:grpSp>
      <p:grpSp>
        <p:nvGrpSpPr>
          <p:cNvPr id="73" name="Group 41">
            <a:extLst>
              <a:ext uri="{FF2B5EF4-FFF2-40B4-BE49-F238E27FC236}">
                <a16:creationId xmlns:a16="http://schemas.microsoft.com/office/drawing/2014/main" id="{5C015124-A60E-B34A-BE8A-90E3AC0CD8C9}"/>
              </a:ext>
            </a:extLst>
          </p:cNvPr>
          <p:cNvGrpSpPr/>
          <p:nvPr/>
        </p:nvGrpSpPr>
        <p:grpSpPr>
          <a:xfrm>
            <a:off x="6022555" y="4186639"/>
            <a:ext cx="3543301" cy="2190751"/>
            <a:chOff x="4251" y="2523"/>
            <a:chExt cx="2232" cy="1380"/>
          </a:xfrm>
        </p:grpSpPr>
        <p:sp>
          <p:nvSpPr>
            <p:cNvPr id="74" name="Rectangle 24">
              <a:extLst>
                <a:ext uri="{FF2B5EF4-FFF2-40B4-BE49-F238E27FC236}">
                  <a16:creationId xmlns:a16="http://schemas.microsoft.com/office/drawing/2014/main" id="{2EF3738D-9E41-1243-AC8F-9DBF1F42A2BB}"/>
                </a:ext>
              </a:extLst>
            </p:cNvPr>
            <p:cNvSpPr>
              <a:spLocks noChangeArrowheads="1"/>
            </p:cNvSpPr>
            <p:nvPr/>
          </p:nvSpPr>
          <p:spPr bwMode="auto">
            <a:xfrm>
              <a:off x="5748" y="3158"/>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u</a:t>
              </a:r>
            </a:p>
          </p:txBody>
        </p:sp>
        <p:sp>
          <p:nvSpPr>
            <p:cNvPr id="75" name="Oval 25">
              <a:extLst>
                <a:ext uri="{FF2B5EF4-FFF2-40B4-BE49-F238E27FC236}">
                  <a16:creationId xmlns:a16="http://schemas.microsoft.com/office/drawing/2014/main" id="{D327ED20-78B4-814E-8E1E-0A71D0E7C222}"/>
                </a:ext>
              </a:extLst>
            </p:cNvPr>
            <p:cNvSpPr/>
            <p:nvPr/>
          </p:nvSpPr>
          <p:spPr>
            <a:xfrm>
              <a:off x="4796" y="3158"/>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76" name="Rectangle 26">
              <a:extLst>
                <a:ext uri="{FF2B5EF4-FFF2-40B4-BE49-F238E27FC236}">
                  <a16:creationId xmlns:a16="http://schemas.microsoft.com/office/drawing/2014/main" id="{FAFCBCFC-61DF-8A47-8F61-B16DDA1A5971}"/>
                </a:ext>
              </a:extLst>
            </p:cNvPr>
            <p:cNvSpPr>
              <a:spLocks noChangeArrowheads="1"/>
            </p:cNvSpPr>
            <p:nvPr/>
          </p:nvSpPr>
          <p:spPr bwMode="auto">
            <a:xfrm>
              <a:off x="4251" y="361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v</a:t>
              </a:r>
            </a:p>
          </p:txBody>
        </p:sp>
        <p:sp>
          <p:nvSpPr>
            <p:cNvPr id="77" name="Line 27">
              <a:extLst>
                <a:ext uri="{FF2B5EF4-FFF2-40B4-BE49-F238E27FC236}">
                  <a16:creationId xmlns:a16="http://schemas.microsoft.com/office/drawing/2014/main" id="{ED041F03-71CA-904F-AAE3-D4884CB866E3}"/>
                </a:ext>
              </a:extLst>
            </p:cNvPr>
            <p:cNvSpPr/>
            <p:nvPr/>
          </p:nvSpPr>
          <p:spPr>
            <a:xfrm flipH="1">
              <a:off x="4977" y="2886"/>
              <a:ext cx="363" cy="272"/>
            </a:xfrm>
            <a:prstGeom prst="line">
              <a:avLst/>
            </a:prstGeom>
            <a:ln w="28575" cap="sq" cmpd="sng">
              <a:solidFill>
                <a:schemeClr val="tx1"/>
              </a:solidFill>
              <a:prstDash val="solid"/>
              <a:miter/>
              <a:headEnd type="none" w="sm" len="sm"/>
              <a:tailEnd type="none" w="sm" len="sm"/>
            </a:ln>
          </p:spPr>
        </p:sp>
        <p:sp>
          <p:nvSpPr>
            <p:cNvPr id="78" name="Line 28">
              <a:extLst>
                <a:ext uri="{FF2B5EF4-FFF2-40B4-BE49-F238E27FC236}">
                  <a16:creationId xmlns:a16="http://schemas.microsoft.com/office/drawing/2014/main" id="{4DFB8B93-C442-E542-AD6D-7B774412B50C}"/>
                </a:ext>
              </a:extLst>
            </p:cNvPr>
            <p:cNvSpPr/>
            <p:nvPr/>
          </p:nvSpPr>
          <p:spPr>
            <a:xfrm>
              <a:off x="5522" y="2886"/>
              <a:ext cx="317" cy="272"/>
            </a:xfrm>
            <a:prstGeom prst="line">
              <a:avLst/>
            </a:prstGeom>
            <a:ln w="28575" cap="sq" cmpd="sng">
              <a:solidFill>
                <a:schemeClr val="tx1"/>
              </a:solidFill>
              <a:prstDash val="solid"/>
              <a:miter/>
              <a:headEnd type="none" w="sm" len="sm"/>
              <a:tailEnd type="none" w="sm" len="sm"/>
            </a:ln>
          </p:spPr>
        </p:sp>
        <p:sp>
          <p:nvSpPr>
            <p:cNvPr id="79" name="Line 29">
              <a:extLst>
                <a:ext uri="{FF2B5EF4-FFF2-40B4-BE49-F238E27FC236}">
                  <a16:creationId xmlns:a16="http://schemas.microsoft.com/office/drawing/2014/main" id="{084DADC0-5C86-0A4A-AFD2-4BA98410C0B4}"/>
                </a:ext>
              </a:extLst>
            </p:cNvPr>
            <p:cNvSpPr/>
            <p:nvPr/>
          </p:nvSpPr>
          <p:spPr>
            <a:xfrm flipH="1">
              <a:off x="4478" y="3294"/>
              <a:ext cx="318" cy="318"/>
            </a:xfrm>
            <a:prstGeom prst="line">
              <a:avLst/>
            </a:prstGeom>
            <a:ln w="28575" cap="sq" cmpd="sng">
              <a:solidFill>
                <a:schemeClr val="tx1"/>
              </a:solidFill>
              <a:prstDash val="solid"/>
              <a:miter/>
              <a:headEnd type="none" w="sm" len="sm"/>
              <a:tailEnd type="none" w="sm" len="sm"/>
            </a:ln>
          </p:spPr>
        </p:sp>
        <p:sp>
          <p:nvSpPr>
            <p:cNvPr id="80" name="Line 30">
              <a:extLst>
                <a:ext uri="{FF2B5EF4-FFF2-40B4-BE49-F238E27FC236}">
                  <a16:creationId xmlns:a16="http://schemas.microsoft.com/office/drawing/2014/main" id="{7849A22B-32A3-BA4D-8A8E-AC9004EB42E8}"/>
                </a:ext>
              </a:extLst>
            </p:cNvPr>
            <p:cNvSpPr/>
            <p:nvPr/>
          </p:nvSpPr>
          <p:spPr>
            <a:xfrm>
              <a:off x="5023" y="3294"/>
              <a:ext cx="226" cy="318"/>
            </a:xfrm>
            <a:prstGeom prst="line">
              <a:avLst/>
            </a:prstGeom>
            <a:ln w="28575" cap="sq" cmpd="sng">
              <a:solidFill>
                <a:schemeClr val="tx1"/>
              </a:solidFill>
              <a:prstDash val="solid"/>
              <a:miter/>
              <a:headEnd type="none" w="sm" len="sm"/>
              <a:tailEnd type="none" w="sm" len="sm"/>
            </a:ln>
          </p:spPr>
        </p:sp>
        <p:sp>
          <p:nvSpPr>
            <p:cNvPr id="81" name="Oval 31">
              <a:extLst>
                <a:ext uri="{FF2B5EF4-FFF2-40B4-BE49-F238E27FC236}">
                  <a16:creationId xmlns:a16="http://schemas.microsoft.com/office/drawing/2014/main" id="{9C088723-9B8A-DB43-9245-C80A33B75EB2}"/>
                </a:ext>
              </a:extLst>
            </p:cNvPr>
            <p:cNvSpPr/>
            <p:nvPr/>
          </p:nvSpPr>
          <p:spPr>
            <a:xfrm>
              <a:off x="5340" y="2750"/>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82" name="Text Box 32">
              <a:extLst>
                <a:ext uri="{FF2B5EF4-FFF2-40B4-BE49-F238E27FC236}">
                  <a16:creationId xmlns:a16="http://schemas.microsoft.com/office/drawing/2014/main" id="{A6422668-13DD-D544-8C67-CDF54B26592E}"/>
                </a:ext>
              </a:extLst>
            </p:cNvPr>
            <p:cNvSpPr txBox="1">
              <a:spLocks noChangeArrowheads="1"/>
            </p:cNvSpPr>
            <p:nvPr/>
          </p:nvSpPr>
          <p:spPr bwMode="auto">
            <a:xfrm>
              <a:off x="5022" y="2523"/>
              <a:ext cx="46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sp>
          <p:nvSpPr>
            <p:cNvPr id="83" name="Text Box 33">
              <a:extLst>
                <a:ext uri="{FF2B5EF4-FFF2-40B4-BE49-F238E27FC236}">
                  <a16:creationId xmlns:a16="http://schemas.microsoft.com/office/drawing/2014/main" id="{5055C141-55EF-BD48-9543-7C220E2E7790}"/>
                </a:ext>
              </a:extLst>
            </p:cNvPr>
            <p:cNvSpPr txBox="1">
              <a:spLocks noChangeArrowheads="1"/>
            </p:cNvSpPr>
            <p:nvPr/>
          </p:nvSpPr>
          <p:spPr bwMode="auto">
            <a:xfrm>
              <a:off x="4946" y="2840"/>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84" name="Text Box 34">
              <a:extLst>
                <a:ext uri="{FF2B5EF4-FFF2-40B4-BE49-F238E27FC236}">
                  <a16:creationId xmlns:a16="http://schemas.microsoft.com/office/drawing/2014/main" id="{54B69243-C32D-AE41-8CC3-AB2F790B5985}"/>
                </a:ext>
              </a:extLst>
            </p:cNvPr>
            <p:cNvSpPr txBox="1">
              <a:spLocks noChangeArrowheads="1"/>
            </p:cNvSpPr>
            <p:nvPr/>
          </p:nvSpPr>
          <p:spPr bwMode="auto">
            <a:xfrm>
              <a:off x="4432" y="3278"/>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85" name="Text Box 35">
              <a:extLst>
                <a:ext uri="{FF2B5EF4-FFF2-40B4-BE49-F238E27FC236}">
                  <a16:creationId xmlns:a16="http://schemas.microsoft.com/office/drawing/2014/main" id="{9E58FB0C-4F1F-3F40-A107-CAAC64B14446}"/>
                </a:ext>
              </a:extLst>
            </p:cNvPr>
            <p:cNvSpPr txBox="1">
              <a:spLocks noChangeArrowheads="1"/>
            </p:cNvSpPr>
            <p:nvPr/>
          </p:nvSpPr>
          <p:spPr bwMode="auto">
            <a:xfrm>
              <a:off x="5113" y="3248"/>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86" name="Text Box 36">
              <a:extLst>
                <a:ext uri="{FF2B5EF4-FFF2-40B4-BE49-F238E27FC236}">
                  <a16:creationId xmlns:a16="http://schemas.microsoft.com/office/drawing/2014/main" id="{861ED96F-A1E4-7340-A5A1-2D7BC3C0728B}"/>
                </a:ext>
              </a:extLst>
            </p:cNvPr>
            <p:cNvSpPr txBox="1">
              <a:spLocks noChangeArrowheads="1"/>
            </p:cNvSpPr>
            <p:nvPr/>
          </p:nvSpPr>
          <p:spPr bwMode="auto">
            <a:xfrm>
              <a:off x="5626" y="279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87" name="Text Box 37">
              <a:extLst>
                <a:ext uri="{FF2B5EF4-FFF2-40B4-BE49-F238E27FC236}">
                  <a16:creationId xmlns:a16="http://schemas.microsoft.com/office/drawing/2014/main" id="{4402A194-39D3-5546-A43B-335656197B53}"/>
                </a:ext>
              </a:extLst>
            </p:cNvPr>
            <p:cNvSpPr txBox="1">
              <a:spLocks noChangeArrowheads="1"/>
            </p:cNvSpPr>
            <p:nvPr/>
          </p:nvSpPr>
          <p:spPr bwMode="auto">
            <a:xfrm>
              <a:off x="4601" y="3612"/>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f(v)</a:t>
              </a:r>
            </a:p>
          </p:txBody>
        </p:sp>
        <p:sp>
          <p:nvSpPr>
            <p:cNvPr id="88" name="Text Box 38">
              <a:extLst>
                <a:ext uri="{FF2B5EF4-FFF2-40B4-BE49-F238E27FC236}">
                  <a16:creationId xmlns:a16="http://schemas.microsoft.com/office/drawing/2014/main" id="{018483F8-93A2-0649-9677-499D48983E92}"/>
                </a:ext>
              </a:extLst>
            </p:cNvPr>
            <p:cNvSpPr txBox="1">
              <a:spLocks noChangeArrowheads="1"/>
            </p:cNvSpPr>
            <p:nvPr/>
          </p:nvSpPr>
          <p:spPr bwMode="auto">
            <a:xfrm>
              <a:off x="6065" y="3112"/>
              <a:ext cx="41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f(u)</a:t>
              </a:r>
            </a:p>
          </p:txBody>
        </p:sp>
        <p:sp>
          <p:nvSpPr>
            <p:cNvPr id="89" name="Rectangle 39">
              <a:extLst>
                <a:ext uri="{FF2B5EF4-FFF2-40B4-BE49-F238E27FC236}">
                  <a16:creationId xmlns:a16="http://schemas.microsoft.com/office/drawing/2014/main" id="{E8C726F7-0BE1-124B-8781-857975922EA3}"/>
                </a:ext>
              </a:extLst>
            </p:cNvPr>
            <p:cNvSpPr>
              <a:spLocks noChangeArrowheads="1"/>
            </p:cNvSpPr>
            <p:nvPr/>
          </p:nvSpPr>
          <p:spPr bwMode="auto">
            <a:xfrm>
              <a:off x="5082" y="361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z</a:t>
              </a:r>
            </a:p>
          </p:txBody>
        </p:sp>
        <p:sp>
          <p:nvSpPr>
            <p:cNvPr id="90" name="Text Box 40">
              <a:extLst>
                <a:ext uri="{FF2B5EF4-FFF2-40B4-BE49-F238E27FC236}">
                  <a16:creationId xmlns:a16="http://schemas.microsoft.com/office/drawing/2014/main" id="{14C71EBE-B7EC-AD4F-AD3C-CC11C3EC167F}"/>
                </a:ext>
              </a:extLst>
            </p:cNvPr>
            <p:cNvSpPr txBox="1">
              <a:spLocks noChangeArrowheads="1"/>
            </p:cNvSpPr>
            <p:nvPr/>
          </p:nvSpPr>
          <p:spPr bwMode="auto">
            <a:xfrm>
              <a:off x="5400" y="3567"/>
              <a:ext cx="3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f(z)</a:t>
              </a:r>
            </a:p>
          </p:txBody>
        </p:sp>
      </p:grpSp>
      <p:sp>
        <p:nvSpPr>
          <p:cNvPr id="42" name="TextBox 41">
            <a:extLst>
              <a:ext uri="{FF2B5EF4-FFF2-40B4-BE49-F238E27FC236}">
                <a16:creationId xmlns:a16="http://schemas.microsoft.com/office/drawing/2014/main" id="{CECCBE0E-29C9-E54D-B79E-1287EEB654CF}"/>
              </a:ext>
            </a:extLst>
          </p:cNvPr>
          <p:cNvSpPr txBox="1"/>
          <p:nvPr/>
        </p:nvSpPr>
        <p:spPr>
          <a:xfrm>
            <a:off x="1643855" y="6377390"/>
            <a:ext cx="1941466" cy="369332"/>
          </a:xfrm>
          <a:prstGeom prst="rect">
            <a:avLst/>
          </a:prstGeom>
          <a:noFill/>
          <a:ln w="19050">
            <a:solidFill>
              <a:srgbClr val="00B050"/>
            </a:solidFill>
          </a:ln>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cut-and-paste</a:t>
            </a:r>
            <a:r>
              <a:rPr lang="zh-CN" altLang="en-US" dirty="0">
                <a:solidFill>
                  <a:srgbClr val="FF0000"/>
                </a:solidFill>
                <a:latin typeface="Times New Roman" panose="02020603050405020304" pitchFamily="18" charset="0"/>
                <a:cs typeface="Times New Roman" panose="02020603050405020304" pitchFamily="18" charset="0"/>
              </a:rPr>
              <a:t>策略</a:t>
            </a:r>
            <a:endParaRPr lang="en-CN" dirty="0"/>
          </a:p>
        </p:txBody>
      </p:sp>
    </p:spTree>
    <p:extLst>
      <p:ext uri="{BB962C8B-B14F-4D97-AF65-F5344CB8AC3E}">
        <p14:creationId xmlns:p14="http://schemas.microsoft.com/office/powerpoint/2010/main" val="174795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
                                            <p:txEl>
                                              <p:pRg st="1" end="1"/>
                                            </p:txEl>
                                          </p:spTgt>
                                        </p:tgtEl>
                                        <p:attrNameLst>
                                          <p:attrName>style.visibility</p:attrName>
                                        </p:attrNameLst>
                                      </p:cBhvr>
                                      <p:to>
                                        <p:strVal val="visible"/>
                                      </p:to>
                                    </p:set>
                                    <p:animEffect transition="in" filter="wipe(down)">
                                      <p:cBhvr>
                                        <p:cTn id="7" dur="500"/>
                                        <p:tgtEl>
                                          <p:spTgt spid="5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3">
                                            <p:txEl>
                                              <p:pRg st="2" end="2"/>
                                            </p:txEl>
                                          </p:spTgt>
                                        </p:tgtEl>
                                        <p:attrNameLst>
                                          <p:attrName>style.visibility</p:attrName>
                                        </p:attrNameLst>
                                      </p:cBhvr>
                                      <p:to>
                                        <p:strVal val="visible"/>
                                      </p:to>
                                    </p:set>
                                    <p:animEffect transition="in" filter="wipe(up)">
                                      <p:cBhvr>
                                        <p:cTn id="12" dur="500"/>
                                        <p:tgtEl>
                                          <p:spTgt spid="53">
                                            <p:txEl>
                                              <p:pRg st="2" end="2"/>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53">
                                            <p:txEl>
                                              <p:pRg st="3" end="3"/>
                                            </p:txEl>
                                          </p:spTgt>
                                        </p:tgtEl>
                                        <p:attrNameLst>
                                          <p:attrName>style.visibility</p:attrName>
                                        </p:attrNameLst>
                                      </p:cBhvr>
                                      <p:to>
                                        <p:strVal val="visible"/>
                                      </p:to>
                                    </p:set>
                                    <p:animEffect transition="in" filter="wipe(up)">
                                      <p:cBhvr>
                                        <p:cTn id="15" dur="500"/>
                                        <p:tgtEl>
                                          <p:spTgt spid="53">
                                            <p:txEl>
                                              <p:pRg st="3" end="3"/>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53">
                                            <p:txEl>
                                              <p:pRg st="4" end="4"/>
                                            </p:txEl>
                                          </p:spTgt>
                                        </p:tgtEl>
                                        <p:attrNameLst>
                                          <p:attrName>style.visibility</p:attrName>
                                        </p:attrNameLst>
                                      </p:cBhvr>
                                      <p:to>
                                        <p:strVal val="visible"/>
                                      </p:to>
                                    </p:set>
                                    <p:animEffect transition="in" filter="wipe(up)">
                                      <p:cBhvr>
                                        <p:cTn id="18" dur="500"/>
                                        <p:tgtEl>
                                          <p:spTgt spid="53">
                                            <p:txEl>
                                              <p:pRg st="4" end="4"/>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53">
                                            <p:txEl>
                                              <p:pRg st="5" end="5"/>
                                            </p:txEl>
                                          </p:spTgt>
                                        </p:tgtEl>
                                        <p:attrNameLst>
                                          <p:attrName>style.visibility</p:attrName>
                                        </p:attrNameLst>
                                      </p:cBhvr>
                                      <p:to>
                                        <p:strVal val="visible"/>
                                      </p:to>
                                    </p:set>
                                    <p:animEffect transition="in" filter="wipe(up)">
                                      <p:cBhvr>
                                        <p:cTn id="21" dur="500"/>
                                        <p:tgtEl>
                                          <p:spTgt spid="5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3">
                                            <p:txEl>
                                              <p:pRg st="6" end="6"/>
                                            </p:txEl>
                                          </p:spTgt>
                                        </p:tgtEl>
                                        <p:attrNameLst>
                                          <p:attrName>style.visibility</p:attrName>
                                        </p:attrNameLst>
                                      </p:cBhvr>
                                      <p:to>
                                        <p:strVal val="visible"/>
                                      </p:to>
                                    </p:set>
                                    <p:animEffect transition="in" filter="wipe(down)">
                                      <p:cBhvr>
                                        <p:cTn id="26" dur="500"/>
                                        <p:tgtEl>
                                          <p:spTgt spid="5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3">
                                            <p:txEl>
                                              <p:pRg st="7" end="7"/>
                                            </p:txEl>
                                          </p:spTgt>
                                        </p:tgtEl>
                                        <p:attrNameLst>
                                          <p:attrName>style.visibility</p:attrName>
                                        </p:attrNameLst>
                                      </p:cBhvr>
                                      <p:to>
                                        <p:strVal val="visible"/>
                                      </p:to>
                                    </p:set>
                                    <p:animEffect transition="in" filter="wipe(down)">
                                      <p:cBhvr>
                                        <p:cTn id="31" dur="500"/>
                                        <p:tgtEl>
                                          <p:spTgt spid="5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53">
                                            <p:txEl>
                                              <p:pRg st="8" end="8"/>
                                            </p:txEl>
                                          </p:spTgt>
                                        </p:tgtEl>
                                        <p:attrNameLst>
                                          <p:attrName>style.visibility</p:attrName>
                                        </p:attrNameLst>
                                      </p:cBhvr>
                                      <p:to>
                                        <p:strVal val="visible"/>
                                      </p:to>
                                    </p:set>
                                    <p:anim calcmode="lin" valueType="num">
                                      <p:cBhvr additive="base">
                                        <p:cTn id="36" dur="500" fill="hold"/>
                                        <p:tgtEl>
                                          <p:spTgt spid="53">
                                            <p:txEl>
                                              <p:pRg st="8" end="8"/>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3">
                                            <p:txEl>
                                              <p:pRg st="10" end="10"/>
                                            </p:txEl>
                                          </p:spTgt>
                                        </p:tgtEl>
                                        <p:attrNameLst>
                                          <p:attrName>style.visibility</p:attrName>
                                        </p:attrNameLst>
                                      </p:cBhvr>
                                      <p:to>
                                        <p:strVal val="visible"/>
                                      </p:to>
                                    </p:set>
                                    <p:animEffect transition="in" filter="wipe(up)">
                                      <p:cBhvr>
                                        <p:cTn id="42" dur="500"/>
                                        <p:tgtEl>
                                          <p:spTgt spid="53">
                                            <p:txEl>
                                              <p:pRg st="10" end="10"/>
                                            </p:txEl>
                                          </p:spTgt>
                                        </p:tgtEl>
                                      </p:cBhvr>
                                    </p:animEffect>
                                  </p:childTnLst>
                                </p:cTn>
                              </p:par>
                              <p:par>
                                <p:cTn id="43" presetID="22" presetClass="entr" presetSubtype="1" fill="hold" nodeType="withEffect">
                                  <p:stCondLst>
                                    <p:cond delay="0"/>
                                  </p:stCondLst>
                                  <p:childTnLst>
                                    <p:set>
                                      <p:cBhvr>
                                        <p:cTn id="44" dur="1" fill="hold">
                                          <p:stCondLst>
                                            <p:cond delay="0"/>
                                          </p:stCondLst>
                                        </p:cTn>
                                        <p:tgtEl>
                                          <p:spTgt spid="53">
                                            <p:txEl>
                                              <p:pRg st="11" end="11"/>
                                            </p:txEl>
                                          </p:spTgt>
                                        </p:tgtEl>
                                        <p:attrNameLst>
                                          <p:attrName>style.visibility</p:attrName>
                                        </p:attrNameLst>
                                      </p:cBhvr>
                                      <p:to>
                                        <p:strVal val="visible"/>
                                      </p:to>
                                    </p:set>
                                    <p:animEffect transition="in" filter="wipe(up)">
                                      <p:cBhvr>
                                        <p:cTn id="45" dur="500"/>
                                        <p:tgtEl>
                                          <p:spTgt spid="5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3">
                                            <p:txEl>
                                              <p:pRg st="12" end="12"/>
                                            </p:txEl>
                                          </p:spTgt>
                                        </p:tgtEl>
                                        <p:attrNameLst>
                                          <p:attrName>style.visibility</p:attrName>
                                        </p:attrNameLst>
                                      </p:cBhvr>
                                      <p:to>
                                        <p:strVal val="visible"/>
                                      </p:to>
                                    </p:set>
                                    <p:animEffect transition="in" filter="wipe(up)">
                                      <p:cBhvr>
                                        <p:cTn id="50" dur="500"/>
                                        <p:tgtEl>
                                          <p:spTgt spid="53">
                                            <p:txEl>
                                              <p:pRg st="12" end="1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3">
                                            <p:txEl>
                                              <p:pRg st="13" end="13"/>
                                            </p:txEl>
                                          </p:spTgt>
                                        </p:tgtEl>
                                        <p:attrNameLst>
                                          <p:attrName>style.visibility</p:attrName>
                                        </p:attrNameLst>
                                      </p:cBhvr>
                                      <p:to>
                                        <p:strVal val="visible"/>
                                      </p:to>
                                    </p:set>
                                    <p:animEffect transition="in" filter="wipe(up)">
                                      <p:cBhvr>
                                        <p:cTn id="55" dur="500"/>
                                        <p:tgtEl>
                                          <p:spTgt spid="53">
                                            <p:txEl>
                                              <p:pRg st="13" end="13"/>
                                            </p:txEl>
                                          </p:spTgt>
                                        </p:tgtEl>
                                      </p:cBhvr>
                                    </p:animEffect>
                                  </p:childTnLst>
                                </p:cTn>
                              </p:par>
                              <p:par>
                                <p:cTn id="56" presetID="22" presetClass="entr" presetSubtype="1" fill="hold" nodeType="withEffect">
                                  <p:stCondLst>
                                    <p:cond delay="0"/>
                                  </p:stCondLst>
                                  <p:childTnLst>
                                    <p:set>
                                      <p:cBhvr>
                                        <p:cTn id="57" dur="1" fill="hold">
                                          <p:stCondLst>
                                            <p:cond delay="0"/>
                                          </p:stCondLst>
                                        </p:cTn>
                                        <p:tgtEl>
                                          <p:spTgt spid="53">
                                            <p:txEl>
                                              <p:pRg st="14" end="14"/>
                                            </p:txEl>
                                          </p:spTgt>
                                        </p:tgtEl>
                                        <p:attrNameLst>
                                          <p:attrName>style.visibility</p:attrName>
                                        </p:attrNameLst>
                                      </p:cBhvr>
                                      <p:to>
                                        <p:strVal val="visible"/>
                                      </p:to>
                                    </p:set>
                                    <p:animEffect transition="in" filter="wipe(up)">
                                      <p:cBhvr>
                                        <p:cTn id="58" dur="500"/>
                                        <p:tgtEl>
                                          <p:spTgt spid="53">
                                            <p:txEl>
                                              <p:pRg st="14" end="1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up)">
                                      <p:cBhvr>
                                        <p:cTn id="63" dur="500"/>
                                        <p:tgtEl>
                                          <p:spTgt spid="5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up)">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blinds(horizontal)">
                                      <p:cBhvr>
                                        <p:cTn id="7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B543-7882-534F-B439-EDFEE759AD26}"/>
              </a:ext>
            </a:extLst>
          </p:cNvPr>
          <p:cNvSpPr>
            <a:spLocks noGrp="1"/>
          </p:cNvSpPr>
          <p:nvPr>
            <p:ph type="title"/>
          </p:nvPr>
        </p:nvSpPr>
        <p:spPr/>
        <p:txBody>
          <a:bodyPr/>
          <a:lstStyle/>
          <a:p>
            <a:r>
              <a:rPr lang="en-US" dirty="0" err="1"/>
              <a:t>分析优化解的结构</a:t>
            </a:r>
            <a:endParaRPr lang="en-CN" dirty="0"/>
          </a:p>
        </p:txBody>
      </p:sp>
      <p:sp>
        <p:nvSpPr>
          <p:cNvPr id="4" name="Rectangle 3">
            <a:extLst>
              <a:ext uri="{FF2B5EF4-FFF2-40B4-BE49-F238E27FC236}">
                <a16:creationId xmlns:a16="http://schemas.microsoft.com/office/drawing/2014/main" id="{647AA8BD-9104-7440-87B0-7625543D25DB}"/>
              </a:ext>
            </a:extLst>
          </p:cNvPr>
          <p:cNvSpPr txBox="1">
            <a:spLocks noChangeArrowheads="1"/>
          </p:cNvSpPr>
          <p:nvPr/>
        </p:nvSpPr>
        <p:spPr>
          <a:xfrm>
            <a:off x="662874" y="4364950"/>
            <a:ext cx="6831012" cy="2336304"/>
          </a:xfrm>
          <a:prstGeom prst="rect">
            <a:avLst/>
          </a:prstGeom>
          <a:solidFill>
            <a:schemeClr val="bg1"/>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FontTx/>
              <a:buNone/>
              <a:defRPr/>
            </a:pP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代价为：</a:t>
            </a:r>
          </a:p>
          <a:p>
            <a:pPr algn="just" eaLnBrk="1" hangingPunct="1">
              <a:buFontTx/>
              <a:buNone/>
              <a:defRPr/>
            </a:pP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f(x)+f(y))(d</a:t>
            </a:r>
            <a:r>
              <a:rPr lang="en-US" altLang="zh-CN" sz="24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(z)+1)</a:t>
            </a:r>
          </a:p>
          <a:p>
            <a:pPr algn="just" eaLnBrk="1" hangingPunct="1">
              <a:buFontTx/>
              <a:buNone/>
              <a:defRPr/>
            </a:pP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 </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+f(z)d</a:t>
            </a:r>
            <a:r>
              <a:rPr lang="en-US" altLang="zh-CN" sz="24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(z)+(f(x)+f(y)) </a:t>
            </a:r>
          </a:p>
          <a:p>
            <a:pPr algn="just" eaLnBrk="1" hangingPunct="1">
              <a:buFontTx/>
              <a:buNone/>
              <a:defRPr/>
            </a:pPr>
            <a:r>
              <a:rPr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B(T’’)+f(x)+f(y)&lt;B(T’)+f(x)+f(y)= B(T)</a:t>
            </a:r>
          </a:p>
          <a:p>
            <a:pPr eaLnBrk="1" hangingPunct="1">
              <a:buFontTx/>
              <a:buNone/>
              <a:defRPr/>
            </a:pP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与</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是优化的矛盾，故</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的优化编码树。</a:t>
            </a:r>
            <a:endParaRPr lang="en-US" altLang="zh-CN"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5" name="Group 33">
            <a:extLst>
              <a:ext uri="{FF2B5EF4-FFF2-40B4-BE49-F238E27FC236}">
                <a16:creationId xmlns:a16="http://schemas.microsoft.com/office/drawing/2014/main" id="{5EEACF82-6902-EC46-8D56-250DF1428DE5}"/>
              </a:ext>
            </a:extLst>
          </p:cNvPr>
          <p:cNvGrpSpPr/>
          <p:nvPr/>
        </p:nvGrpSpPr>
        <p:grpSpPr>
          <a:xfrm>
            <a:off x="5661026" y="1124745"/>
            <a:ext cx="4095751" cy="3100389"/>
            <a:chOff x="1970" y="210"/>
            <a:chExt cx="2580" cy="1953"/>
          </a:xfrm>
        </p:grpSpPr>
        <p:sp>
          <p:nvSpPr>
            <p:cNvPr id="6" name="Rectangle 9">
              <a:extLst>
                <a:ext uri="{FF2B5EF4-FFF2-40B4-BE49-F238E27FC236}">
                  <a16:creationId xmlns:a16="http://schemas.microsoft.com/office/drawing/2014/main" id="{017F8DA3-D75A-E14C-BCCC-E12D94C192EB}"/>
                </a:ext>
              </a:extLst>
            </p:cNvPr>
            <p:cNvSpPr>
              <a:spLocks noChangeArrowheads="1"/>
            </p:cNvSpPr>
            <p:nvPr/>
          </p:nvSpPr>
          <p:spPr bwMode="auto">
            <a:xfrm>
              <a:off x="3815" y="845"/>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u</a:t>
              </a:r>
            </a:p>
          </p:txBody>
        </p:sp>
        <p:sp>
          <p:nvSpPr>
            <p:cNvPr id="7" name="Oval 10">
              <a:extLst>
                <a:ext uri="{FF2B5EF4-FFF2-40B4-BE49-F238E27FC236}">
                  <a16:creationId xmlns:a16="http://schemas.microsoft.com/office/drawing/2014/main" id="{2690D517-DB72-A747-93A2-A3F0681DAEEF}"/>
                </a:ext>
              </a:extLst>
            </p:cNvPr>
            <p:cNvSpPr/>
            <p:nvPr/>
          </p:nvSpPr>
          <p:spPr>
            <a:xfrm>
              <a:off x="2863" y="845"/>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8" name="Rectangle 12">
              <a:extLst>
                <a:ext uri="{FF2B5EF4-FFF2-40B4-BE49-F238E27FC236}">
                  <a16:creationId xmlns:a16="http://schemas.microsoft.com/office/drawing/2014/main" id="{7B14D633-CCDB-9740-A425-5A6F82A87EF8}"/>
                </a:ext>
              </a:extLst>
            </p:cNvPr>
            <p:cNvSpPr>
              <a:spLocks noChangeArrowheads="1"/>
            </p:cNvSpPr>
            <p:nvPr/>
          </p:nvSpPr>
          <p:spPr bwMode="auto">
            <a:xfrm>
              <a:off x="2318" y="1299"/>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v</a:t>
              </a:r>
            </a:p>
          </p:txBody>
        </p:sp>
        <p:sp>
          <p:nvSpPr>
            <p:cNvPr id="9" name="Rectangle 13">
              <a:extLst>
                <a:ext uri="{FF2B5EF4-FFF2-40B4-BE49-F238E27FC236}">
                  <a16:creationId xmlns:a16="http://schemas.microsoft.com/office/drawing/2014/main" id="{7DCBDBBE-DD68-554C-9FC2-8F1FEA6134F5}"/>
                </a:ext>
              </a:extLst>
            </p:cNvPr>
            <p:cNvSpPr>
              <a:spLocks noChangeArrowheads="1"/>
            </p:cNvSpPr>
            <p:nvPr/>
          </p:nvSpPr>
          <p:spPr bwMode="auto">
            <a:xfrm>
              <a:off x="2908" y="1888"/>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x</a:t>
              </a:r>
            </a:p>
          </p:txBody>
        </p:sp>
        <p:sp>
          <p:nvSpPr>
            <p:cNvPr id="10" name="Rectangle 14">
              <a:extLst>
                <a:ext uri="{FF2B5EF4-FFF2-40B4-BE49-F238E27FC236}">
                  <a16:creationId xmlns:a16="http://schemas.microsoft.com/office/drawing/2014/main" id="{7AB3D316-9D00-1D4F-A8E4-CD92260B9ECB}"/>
                </a:ext>
              </a:extLst>
            </p:cNvPr>
            <p:cNvSpPr>
              <a:spLocks noChangeArrowheads="1"/>
            </p:cNvSpPr>
            <p:nvPr/>
          </p:nvSpPr>
          <p:spPr bwMode="auto">
            <a:xfrm>
              <a:off x="3543" y="1888"/>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y</a:t>
              </a:r>
            </a:p>
          </p:txBody>
        </p:sp>
        <p:sp>
          <p:nvSpPr>
            <p:cNvPr id="11" name="Line 15">
              <a:extLst>
                <a:ext uri="{FF2B5EF4-FFF2-40B4-BE49-F238E27FC236}">
                  <a16:creationId xmlns:a16="http://schemas.microsoft.com/office/drawing/2014/main" id="{86F40836-0E91-C24C-BF1D-79325A6297FB}"/>
                </a:ext>
              </a:extLst>
            </p:cNvPr>
            <p:cNvSpPr/>
            <p:nvPr/>
          </p:nvSpPr>
          <p:spPr>
            <a:xfrm flipH="1">
              <a:off x="3044" y="573"/>
              <a:ext cx="363" cy="272"/>
            </a:xfrm>
            <a:prstGeom prst="line">
              <a:avLst/>
            </a:prstGeom>
            <a:ln w="28575" cap="sq" cmpd="sng">
              <a:solidFill>
                <a:schemeClr val="tx1"/>
              </a:solidFill>
              <a:prstDash val="solid"/>
              <a:miter/>
              <a:headEnd type="none" w="sm" len="sm"/>
              <a:tailEnd type="none" w="sm" len="sm"/>
            </a:ln>
          </p:spPr>
        </p:sp>
        <p:sp>
          <p:nvSpPr>
            <p:cNvPr id="12" name="Line 16">
              <a:extLst>
                <a:ext uri="{FF2B5EF4-FFF2-40B4-BE49-F238E27FC236}">
                  <a16:creationId xmlns:a16="http://schemas.microsoft.com/office/drawing/2014/main" id="{4171B989-CC83-374A-9057-EC7EC385DF12}"/>
                </a:ext>
              </a:extLst>
            </p:cNvPr>
            <p:cNvSpPr/>
            <p:nvPr/>
          </p:nvSpPr>
          <p:spPr>
            <a:xfrm>
              <a:off x="3589" y="573"/>
              <a:ext cx="317" cy="272"/>
            </a:xfrm>
            <a:prstGeom prst="line">
              <a:avLst/>
            </a:prstGeom>
            <a:ln w="28575" cap="sq" cmpd="sng">
              <a:solidFill>
                <a:schemeClr val="tx1"/>
              </a:solidFill>
              <a:prstDash val="solid"/>
              <a:miter/>
              <a:headEnd type="none" w="sm" len="sm"/>
              <a:tailEnd type="none" w="sm" len="sm"/>
            </a:ln>
          </p:spPr>
        </p:sp>
        <p:sp>
          <p:nvSpPr>
            <p:cNvPr id="13" name="Line 17">
              <a:extLst>
                <a:ext uri="{FF2B5EF4-FFF2-40B4-BE49-F238E27FC236}">
                  <a16:creationId xmlns:a16="http://schemas.microsoft.com/office/drawing/2014/main" id="{ABCC2A33-1DE6-834D-A2CB-470ACC027005}"/>
                </a:ext>
              </a:extLst>
            </p:cNvPr>
            <p:cNvSpPr/>
            <p:nvPr/>
          </p:nvSpPr>
          <p:spPr>
            <a:xfrm flipH="1">
              <a:off x="2545" y="981"/>
              <a:ext cx="318" cy="318"/>
            </a:xfrm>
            <a:prstGeom prst="line">
              <a:avLst/>
            </a:prstGeom>
            <a:ln w="28575" cap="sq" cmpd="sng">
              <a:solidFill>
                <a:schemeClr val="tx1"/>
              </a:solidFill>
              <a:prstDash val="solid"/>
              <a:miter/>
              <a:headEnd type="none" w="sm" len="sm"/>
              <a:tailEnd type="none" w="sm" len="sm"/>
            </a:ln>
          </p:spPr>
        </p:sp>
        <p:sp>
          <p:nvSpPr>
            <p:cNvPr id="14" name="Line 18">
              <a:extLst>
                <a:ext uri="{FF2B5EF4-FFF2-40B4-BE49-F238E27FC236}">
                  <a16:creationId xmlns:a16="http://schemas.microsoft.com/office/drawing/2014/main" id="{F62EA7BC-6EDF-F643-A1E6-BFE8681445EA}"/>
                </a:ext>
              </a:extLst>
            </p:cNvPr>
            <p:cNvSpPr/>
            <p:nvPr/>
          </p:nvSpPr>
          <p:spPr>
            <a:xfrm>
              <a:off x="3090" y="981"/>
              <a:ext cx="226" cy="318"/>
            </a:xfrm>
            <a:prstGeom prst="line">
              <a:avLst/>
            </a:prstGeom>
            <a:ln w="28575" cap="sq" cmpd="sng">
              <a:solidFill>
                <a:schemeClr val="tx1"/>
              </a:solidFill>
              <a:prstDash val="solid"/>
              <a:miter/>
              <a:headEnd type="none" w="sm" len="sm"/>
              <a:tailEnd type="none" w="sm" len="sm"/>
            </a:ln>
          </p:spPr>
        </p:sp>
        <p:sp>
          <p:nvSpPr>
            <p:cNvPr id="15" name="Line 19">
              <a:extLst>
                <a:ext uri="{FF2B5EF4-FFF2-40B4-BE49-F238E27FC236}">
                  <a16:creationId xmlns:a16="http://schemas.microsoft.com/office/drawing/2014/main" id="{BB19EA67-B722-7C44-980D-80C0E89D5E3F}"/>
                </a:ext>
              </a:extLst>
            </p:cNvPr>
            <p:cNvSpPr/>
            <p:nvPr/>
          </p:nvSpPr>
          <p:spPr>
            <a:xfrm flipH="1">
              <a:off x="3044" y="1480"/>
              <a:ext cx="272" cy="408"/>
            </a:xfrm>
            <a:prstGeom prst="line">
              <a:avLst/>
            </a:prstGeom>
            <a:ln w="28575" cap="sq" cmpd="sng">
              <a:solidFill>
                <a:schemeClr val="tx1"/>
              </a:solidFill>
              <a:prstDash val="solid"/>
              <a:miter/>
              <a:headEnd type="none" w="sm" len="sm"/>
              <a:tailEnd type="none" w="sm" len="sm"/>
            </a:ln>
          </p:spPr>
        </p:sp>
        <p:sp>
          <p:nvSpPr>
            <p:cNvPr id="16" name="Line 20">
              <a:extLst>
                <a:ext uri="{FF2B5EF4-FFF2-40B4-BE49-F238E27FC236}">
                  <a16:creationId xmlns:a16="http://schemas.microsoft.com/office/drawing/2014/main" id="{1612E277-392A-B847-A1D7-CD6802977A45}"/>
                </a:ext>
              </a:extLst>
            </p:cNvPr>
            <p:cNvSpPr/>
            <p:nvPr/>
          </p:nvSpPr>
          <p:spPr>
            <a:xfrm>
              <a:off x="3452" y="1480"/>
              <a:ext cx="227" cy="408"/>
            </a:xfrm>
            <a:prstGeom prst="line">
              <a:avLst/>
            </a:prstGeom>
            <a:ln w="28575" cap="sq" cmpd="sng">
              <a:solidFill>
                <a:schemeClr val="tx1"/>
              </a:solidFill>
              <a:prstDash val="solid"/>
              <a:miter/>
              <a:headEnd type="none" w="sm" len="sm"/>
              <a:tailEnd type="none" w="sm" len="sm"/>
            </a:ln>
          </p:spPr>
        </p:sp>
        <p:sp>
          <p:nvSpPr>
            <p:cNvPr id="17" name="Oval 21">
              <a:extLst>
                <a:ext uri="{FF2B5EF4-FFF2-40B4-BE49-F238E27FC236}">
                  <a16:creationId xmlns:a16="http://schemas.microsoft.com/office/drawing/2014/main" id="{F47942AA-8B02-C94A-BEB9-F388284DD1C3}"/>
                </a:ext>
              </a:extLst>
            </p:cNvPr>
            <p:cNvSpPr/>
            <p:nvPr/>
          </p:nvSpPr>
          <p:spPr>
            <a:xfrm>
              <a:off x="3407" y="437"/>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18" name="Text Box 22">
              <a:extLst>
                <a:ext uri="{FF2B5EF4-FFF2-40B4-BE49-F238E27FC236}">
                  <a16:creationId xmlns:a16="http://schemas.microsoft.com/office/drawing/2014/main" id="{9080DD80-AFF5-8D4E-A2FB-885B0A0AEEBF}"/>
                </a:ext>
              </a:extLst>
            </p:cNvPr>
            <p:cNvSpPr txBox="1">
              <a:spLocks noChangeArrowheads="1"/>
            </p:cNvSpPr>
            <p:nvPr/>
          </p:nvSpPr>
          <p:spPr bwMode="auto">
            <a:xfrm>
              <a:off x="3089" y="210"/>
              <a:ext cx="54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sp>
          <p:nvSpPr>
            <p:cNvPr id="19" name="Text Box 23">
              <a:extLst>
                <a:ext uri="{FF2B5EF4-FFF2-40B4-BE49-F238E27FC236}">
                  <a16:creationId xmlns:a16="http://schemas.microsoft.com/office/drawing/2014/main" id="{137B0ECE-14C9-4B4C-8FE6-973822B1400A}"/>
                </a:ext>
              </a:extLst>
            </p:cNvPr>
            <p:cNvSpPr txBox="1">
              <a:spLocks noChangeArrowheads="1"/>
            </p:cNvSpPr>
            <p:nvPr/>
          </p:nvSpPr>
          <p:spPr bwMode="auto">
            <a:xfrm>
              <a:off x="3013" y="527"/>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20" name="Text Box 24">
              <a:extLst>
                <a:ext uri="{FF2B5EF4-FFF2-40B4-BE49-F238E27FC236}">
                  <a16:creationId xmlns:a16="http://schemas.microsoft.com/office/drawing/2014/main" id="{506D10E9-3089-6040-A28D-A65F4724885B}"/>
                </a:ext>
              </a:extLst>
            </p:cNvPr>
            <p:cNvSpPr txBox="1">
              <a:spLocks noChangeArrowheads="1"/>
            </p:cNvSpPr>
            <p:nvPr/>
          </p:nvSpPr>
          <p:spPr bwMode="auto">
            <a:xfrm>
              <a:off x="2499" y="96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21" name="Text Box 25">
              <a:extLst>
                <a:ext uri="{FF2B5EF4-FFF2-40B4-BE49-F238E27FC236}">
                  <a16:creationId xmlns:a16="http://schemas.microsoft.com/office/drawing/2014/main" id="{426183E4-433C-BD4F-89C5-35AAF059124D}"/>
                </a:ext>
              </a:extLst>
            </p:cNvPr>
            <p:cNvSpPr txBox="1">
              <a:spLocks noChangeArrowheads="1"/>
            </p:cNvSpPr>
            <p:nvPr/>
          </p:nvSpPr>
          <p:spPr bwMode="auto">
            <a:xfrm>
              <a:off x="3044" y="1464"/>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22" name="Text Box 26">
              <a:extLst>
                <a:ext uri="{FF2B5EF4-FFF2-40B4-BE49-F238E27FC236}">
                  <a16:creationId xmlns:a16="http://schemas.microsoft.com/office/drawing/2014/main" id="{BBFE2E14-BE57-4445-95A1-A721E41269BF}"/>
                </a:ext>
              </a:extLst>
            </p:cNvPr>
            <p:cNvSpPr txBox="1">
              <a:spLocks noChangeArrowheads="1"/>
            </p:cNvSpPr>
            <p:nvPr/>
          </p:nvSpPr>
          <p:spPr bwMode="auto">
            <a:xfrm>
              <a:off x="3512" y="1434"/>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23" name="Text Box 27">
              <a:extLst>
                <a:ext uri="{FF2B5EF4-FFF2-40B4-BE49-F238E27FC236}">
                  <a16:creationId xmlns:a16="http://schemas.microsoft.com/office/drawing/2014/main" id="{340BA1FC-755C-8A47-8A6F-891C2F306361}"/>
                </a:ext>
              </a:extLst>
            </p:cNvPr>
            <p:cNvSpPr txBox="1">
              <a:spLocks noChangeArrowheads="1"/>
            </p:cNvSpPr>
            <p:nvPr/>
          </p:nvSpPr>
          <p:spPr bwMode="auto">
            <a:xfrm>
              <a:off x="3180" y="93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24" name="Text Box 28">
              <a:extLst>
                <a:ext uri="{FF2B5EF4-FFF2-40B4-BE49-F238E27FC236}">
                  <a16:creationId xmlns:a16="http://schemas.microsoft.com/office/drawing/2014/main" id="{FADF7DC1-F8CC-9245-962C-9C4F3A9AD4BC}"/>
                </a:ext>
              </a:extLst>
            </p:cNvPr>
            <p:cNvSpPr txBox="1">
              <a:spLocks noChangeArrowheads="1"/>
            </p:cNvSpPr>
            <p:nvPr/>
          </p:nvSpPr>
          <p:spPr bwMode="auto">
            <a:xfrm>
              <a:off x="3693" y="482"/>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25" name="Text Box 29">
              <a:extLst>
                <a:ext uri="{FF2B5EF4-FFF2-40B4-BE49-F238E27FC236}">
                  <a16:creationId xmlns:a16="http://schemas.microsoft.com/office/drawing/2014/main" id="{67EA1E66-8575-0D49-AA4A-316973176DA8}"/>
                </a:ext>
              </a:extLst>
            </p:cNvPr>
            <p:cNvSpPr txBox="1">
              <a:spLocks noChangeArrowheads="1"/>
            </p:cNvSpPr>
            <p:nvPr/>
          </p:nvSpPr>
          <p:spPr bwMode="auto">
            <a:xfrm>
              <a:off x="2560" y="1872"/>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f(x)</a:t>
              </a:r>
            </a:p>
          </p:txBody>
        </p:sp>
        <p:sp>
          <p:nvSpPr>
            <p:cNvPr id="26" name="Text Box 30">
              <a:extLst>
                <a:ext uri="{FF2B5EF4-FFF2-40B4-BE49-F238E27FC236}">
                  <a16:creationId xmlns:a16="http://schemas.microsoft.com/office/drawing/2014/main" id="{2BEC9A54-BD1B-2548-8E6C-F3AB1E9B1C38}"/>
                </a:ext>
              </a:extLst>
            </p:cNvPr>
            <p:cNvSpPr txBox="1">
              <a:spLocks noChangeArrowheads="1"/>
            </p:cNvSpPr>
            <p:nvPr/>
          </p:nvSpPr>
          <p:spPr bwMode="auto">
            <a:xfrm>
              <a:off x="1970" y="1237"/>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f(v)</a:t>
              </a:r>
            </a:p>
          </p:txBody>
        </p:sp>
        <p:sp>
          <p:nvSpPr>
            <p:cNvPr id="27" name="Text Box 31">
              <a:extLst>
                <a:ext uri="{FF2B5EF4-FFF2-40B4-BE49-F238E27FC236}">
                  <a16:creationId xmlns:a16="http://schemas.microsoft.com/office/drawing/2014/main" id="{0581DAB5-0085-0740-8609-E0A8956DAED4}"/>
                </a:ext>
              </a:extLst>
            </p:cNvPr>
            <p:cNvSpPr txBox="1">
              <a:spLocks noChangeArrowheads="1"/>
            </p:cNvSpPr>
            <p:nvPr/>
          </p:nvSpPr>
          <p:spPr bwMode="auto">
            <a:xfrm>
              <a:off x="3864" y="1843"/>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f(y)</a:t>
              </a:r>
            </a:p>
          </p:txBody>
        </p:sp>
        <p:sp>
          <p:nvSpPr>
            <p:cNvPr id="28" name="Text Box 32">
              <a:extLst>
                <a:ext uri="{FF2B5EF4-FFF2-40B4-BE49-F238E27FC236}">
                  <a16:creationId xmlns:a16="http://schemas.microsoft.com/office/drawing/2014/main" id="{96A312AB-C910-F545-96F0-121EE05EE775}"/>
                </a:ext>
              </a:extLst>
            </p:cNvPr>
            <p:cNvSpPr txBox="1">
              <a:spLocks noChangeArrowheads="1"/>
            </p:cNvSpPr>
            <p:nvPr/>
          </p:nvSpPr>
          <p:spPr bwMode="auto">
            <a:xfrm>
              <a:off x="4132" y="799"/>
              <a:ext cx="41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f(u)</a:t>
              </a:r>
            </a:p>
          </p:txBody>
        </p:sp>
        <p:sp>
          <p:nvSpPr>
            <p:cNvPr id="29" name="Oval 11">
              <a:extLst>
                <a:ext uri="{FF2B5EF4-FFF2-40B4-BE49-F238E27FC236}">
                  <a16:creationId xmlns:a16="http://schemas.microsoft.com/office/drawing/2014/main" id="{6F6EB27B-7874-3840-A3C2-45B97F524536}"/>
                </a:ext>
              </a:extLst>
            </p:cNvPr>
            <p:cNvSpPr>
              <a:spLocks noChangeArrowheads="1"/>
            </p:cNvSpPr>
            <p:nvPr/>
          </p:nvSpPr>
          <p:spPr bwMode="auto">
            <a:xfrm>
              <a:off x="3195" y="1253"/>
              <a:ext cx="363" cy="274"/>
            </a:xfrm>
            <a:prstGeom prst="ellipse">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400" b="1" i="1">
                  <a:effectLst>
                    <a:outerShdw blurRad="38100" dist="38100" dir="2700000" algn="tl">
                      <a:srgbClr val="FFFFFF"/>
                    </a:outerShdw>
                  </a:effectLst>
                  <a:latin typeface="Times New Roman" panose="02020603050405020304" pitchFamily="18" charset="0"/>
                </a:rPr>
                <a:t>z</a:t>
              </a:r>
            </a:p>
          </p:txBody>
        </p:sp>
      </p:grpSp>
      <p:sp>
        <p:nvSpPr>
          <p:cNvPr id="30" name="AutoShape 61">
            <a:extLst>
              <a:ext uri="{FF2B5EF4-FFF2-40B4-BE49-F238E27FC236}">
                <a16:creationId xmlns:a16="http://schemas.microsoft.com/office/drawing/2014/main" id="{CEDB8F50-780B-D444-B1DC-CC9D59DEA33B}"/>
              </a:ext>
            </a:extLst>
          </p:cNvPr>
          <p:cNvSpPr/>
          <p:nvPr/>
        </p:nvSpPr>
        <p:spPr>
          <a:xfrm>
            <a:off x="4672810" y="2596062"/>
            <a:ext cx="792163" cy="287339"/>
          </a:xfrm>
          <a:prstGeom prst="rightArrow">
            <a:avLst>
              <a:gd name="adj1" fmla="val 50000"/>
              <a:gd name="adj2" fmla="val 68922"/>
            </a:avLst>
          </a:prstGeom>
          <a:solidFill>
            <a:srgbClr val="FF0000"/>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nvGrpSpPr>
          <p:cNvPr id="31" name="Group 64">
            <a:extLst>
              <a:ext uri="{FF2B5EF4-FFF2-40B4-BE49-F238E27FC236}">
                <a16:creationId xmlns:a16="http://schemas.microsoft.com/office/drawing/2014/main" id="{4C37875D-F37A-1441-9197-5267FEC4E146}"/>
              </a:ext>
            </a:extLst>
          </p:cNvPr>
          <p:cNvGrpSpPr/>
          <p:nvPr/>
        </p:nvGrpSpPr>
        <p:grpSpPr>
          <a:xfrm>
            <a:off x="351633" y="1332295"/>
            <a:ext cx="4095751" cy="2160589"/>
            <a:chOff x="428" y="436"/>
            <a:chExt cx="2580" cy="1361"/>
          </a:xfrm>
        </p:grpSpPr>
        <p:sp>
          <p:nvSpPr>
            <p:cNvPr id="32" name="Rectangle 36">
              <a:extLst>
                <a:ext uri="{FF2B5EF4-FFF2-40B4-BE49-F238E27FC236}">
                  <a16:creationId xmlns:a16="http://schemas.microsoft.com/office/drawing/2014/main" id="{64C16B0D-3658-1D48-96EE-C192BF961958}"/>
                </a:ext>
              </a:extLst>
            </p:cNvPr>
            <p:cNvSpPr>
              <a:spLocks noChangeArrowheads="1"/>
            </p:cNvSpPr>
            <p:nvPr/>
          </p:nvSpPr>
          <p:spPr bwMode="auto">
            <a:xfrm>
              <a:off x="2273" y="1071"/>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u</a:t>
              </a:r>
            </a:p>
          </p:txBody>
        </p:sp>
        <p:sp>
          <p:nvSpPr>
            <p:cNvPr id="33" name="Oval 37">
              <a:extLst>
                <a:ext uri="{FF2B5EF4-FFF2-40B4-BE49-F238E27FC236}">
                  <a16:creationId xmlns:a16="http://schemas.microsoft.com/office/drawing/2014/main" id="{D198A1AF-EB75-E844-AA1A-FAB889F51306}"/>
                </a:ext>
              </a:extLst>
            </p:cNvPr>
            <p:cNvSpPr/>
            <p:nvPr/>
          </p:nvSpPr>
          <p:spPr>
            <a:xfrm>
              <a:off x="1321" y="107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34" name="Rectangle 38">
              <a:extLst>
                <a:ext uri="{FF2B5EF4-FFF2-40B4-BE49-F238E27FC236}">
                  <a16:creationId xmlns:a16="http://schemas.microsoft.com/office/drawing/2014/main" id="{FF36C701-6DB8-034B-85BA-B15822A49175}"/>
                </a:ext>
              </a:extLst>
            </p:cNvPr>
            <p:cNvSpPr>
              <a:spLocks noChangeArrowheads="1"/>
            </p:cNvSpPr>
            <p:nvPr/>
          </p:nvSpPr>
          <p:spPr bwMode="auto">
            <a:xfrm>
              <a:off x="776" y="1525"/>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v</a:t>
              </a:r>
            </a:p>
          </p:txBody>
        </p:sp>
        <p:sp>
          <p:nvSpPr>
            <p:cNvPr id="35" name="Line 41">
              <a:extLst>
                <a:ext uri="{FF2B5EF4-FFF2-40B4-BE49-F238E27FC236}">
                  <a16:creationId xmlns:a16="http://schemas.microsoft.com/office/drawing/2014/main" id="{55CEC159-A77A-1645-81E8-84AF482EDE01}"/>
                </a:ext>
              </a:extLst>
            </p:cNvPr>
            <p:cNvSpPr/>
            <p:nvPr/>
          </p:nvSpPr>
          <p:spPr>
            <a:xfrm flipH="1">
              <a:off x="1502" y="799"/>
              <a:ext cx="363" cy="272"/>
            </a:xfrm>
            <a:prstGeom prst="line">
              <a:avLst/>
            </a:prstGeom>
            <a:ln w="28575" cap="sq" cmpd="sng">
              <a:solidFill>
                <a:schemeClr val="tx1"/>
              </a:solidFill>
              <a:prstDash val="solid"/>
              <a:miter/>
              <a:headEnd type="none" w="sm" len="sm"/>
              <a:tailEnd type="none" w="sm" len="sm"/>
            </a:ln>
          </p:spPr>
        </p:sp>
        <p:sp>
          <p:nvSpPr>
            <p:cNvPr id="36" name="Line 42">
              <a:extLst>
                <a:ext uri="{FF2B5EF4-FFF2-40B4-BE49-F238E27FC236}">
                  <a16:creationId xmlns:a16="http://schemas.microsoft.com/office/drawing/2014/main" id="{A8401BA2-48D0-D247-944B-B06D646BBA1B}"/>
                </a:ext>
              </a:extLst>
            </p:cNvPr>
            <p:cNvSpPr/>
            <p:nvPr/>
          </p:nvSpPr>
          <p:spPr>
            <a:xfrm>
              <a:off x="2047" y="799"/>
              <a:ext cx="317" cy="272"/>
            </a:xfrm>
            <a:prstGeom prst="line">
              <a:avLst/>
            </a:prstGeom>
            <a:ln w="28575" cap="sq" cmpd="sng">
              <a:solidFill>
                <a:schemeClr val="tx1"/>
              </a:solidFill>
              <a:prstDash val="solid"/>
              <a:miter/>
              <a:headEnd type="none" w="sm" len="sm"/>
              <a:tailEnd type="none" w="sm" len="sm"/>
            </a:ln>
          </p:spPr>
        </p:sp>
        <p:sp>
          <p:nvSpPr>
            <p:cNvPr id="37" name="Line 43">
              <a:extLst>
                <a:ext uri="{FF2B5EF4-FFF2-40B4-BE49-F238E27FC236}">
                  <a16:creationId xmlns:a16="http://schemas.microsoft.com/office/drawing/2014/main" id="{657E3C95-812E-D246-A84F-D5DCA8E57E3F}"/>
                </a:ext>
              </a:extLst>
            </p:cNvPr>
            <p:cNvSpPr/>
            <p:nvPr/>
          </p:nvSpPr>
          <p:spPr>
            <a:xfrm flipH="1">
              <a:off x="1003" y="1207"/>
              <a:ext cx="318" cy="318"/>
            </a:xfrm>
            <a:prstGeom prst="line">
              <a:avLst/>
            </a:prstGeom>
            <a:ln w="28575" cap="sq" cmpd="sng">
              <a:solidFill>
                <a:schemeClr val="tx1"/>
              </a:solidFill>
              <a:prstDash val="solid"/>
              <a:miter/>
              <a:headEnd type="none" w="sm" len="sm"/>
              <a:tailEnd type="none" w="sm" len="sm"/>
            </a:ln>
          </p:spPr>
        </p:sp>
        <p:sp>
          <p:nvSpPr>
            <p:cNvPr id="38" name="Line 44">
              <a:extLst>
                <a:ext uri="{FF2B5EF4-FFF2-40B4-BE49-F238E27FC236}">
                  <a16:creationId xmlns:a16="http://schemas.microsoft.com/office/drawing/2014/main" id="{9E1578EC-4EFF-DA44-A98D-B31CE109C65C}"/>
                </a:ext>
              </a:extLst>
            </p:cNvPr>
            <p:cNvSpPr/>
            <p:nvPr/>
          </p:nvSpPr>
          <p:spPr>
            <a:xfrm>
              <a:off x="1548" y="1207"/>
              <a:ext cx="226" cy="318"/>
            </a:xfrm>
            <a:prstGeom prst="line">
              <a:avLst/>
            </a:prstGeom>
            <a:ln w="28575" cap="sq" cmpd="sng">
              <a:solidFill>
                <a:schemeClr val="tx1"/>
              </a:solidFill>
              <a:prstDash val="solid"/>
              <a:miter/>
              <a:headEnd type="none" w="sm" len="sm"/>
              <a:tailEnd type="none" w="sm" len="sm"/>
            </a:ln>
          </p:spPr>
        </p:sp>
        <p:sp>
          <p:nvSpPr>
            <p:cNvPr id="39" name="Oval 47">
              <a:extLst>
                <a:ext uri="{FF2B5EF4-FFF2-40B4-BE49-F238E27FC236}">
                  <a16:creationId xmlns:a16="http://schemas.microsoft.com/office/drawing/2014/main" id="{9CCC08CF-9431-5248-BFD8-C17E9045E897}"/>
                </a:ext>
              </a:extLst>
            </p:cNvPr>
            <p:cNvSpPr/>
            <p:nvPr/>
          </p:nvSpPr>
          <p:spPr>
            <a:xfrm>
              <a:off x="1865" y="66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40" name="Text Box 48">
              <a:extLst>
                <a:ext uri="{FF2B5EF4-FFF2-40B4-BE49-F238E27FC236}">
                  <a16:creationId xmlns:a16="http://schemas.microsoft.com/office/drawing/2014/main" id="{D1AEC742-8BAF-F14B-807F-E30074597D3F}"/>
                </a:ext>
              </a:extLst>
            </p:cNvPr>
            <p:cNvSpPr txBox="1">
              <a:spLocks noChangeArrowheads="1"/>
            </p:cNvSpPr>
            <p:nvPr/>
          </p:nvSpPr>
          <p:spPr bwMode="auto">
            <a:xfrm>
              <a:off x="1547" y="436"/>
              <a:ext cx="46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a:solidFill>
                    <a:srgbClr val="FF0000"/>
                  </a:solidFill>
                  <a:effectLst>
                    <a:outerShdw blurRad="38100" dist="38100" dir="2700000" algn="tl">
                      <a:srgbClr val="C0C0C0"/>
                    </a:outerShdw>
                  </a:effectLst>
                  <a:latin typeface="Times New Roman" panose="02020603050405020304" pitchFamily="18" charset="0"/>
                </a:rPr>
                <a:t>T’’</a:t>
              </a:r>
            </a:p>
          </p:txBody>
        </p:sp>
        <p:sp>
          <p:nvSpPr>
            <p:cNvPr id="41" name="Text Box 49">
              <a:extLst>
                <a:ext uri="{FF2B5EF4-FFF2-40B4-BE49-F238E27FC236}">
                  <a16:creationId xmlns:a16="http://schemas.microsoft.com/office/drawing/2014/main" id="{CAC7F337-147D-DA43-9C02-79A9DFC8A009}"/>
                </a:ext>
              </a:extLst>
            </p:cNvPr>
            <p:cNvSpPr txBox="1">
              <a:spLocks noChangeArrowheads="1"/>
            </p:cNvSpPr>
            <p:nvPr/>
          </p:nvSpPr>
          <p:spPr bwMode="auto">
            <a:xfrm>
              <a:off x="1471" y="753"/>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42" name="Text Box 50">
              <a:extLst>
                <a:ext uri="{FF2B5EF4-FFF2-40B4-BE49-F238E27FC236}">
                  <a16:creationId xmlns:a16="http://schemas.microsoft.com/office/drawing/2014/main" id="{7274CD47-13F1-B448-876B-901F695C14B9}"/>
                </a:ext>
              </a:extLst>
            </p:cNvPr>
            <p:cNvSpPr txBox="1">
              <a:spLocks noChangeArrowheads="1"/>
            </p:cNvSpPr>
            <p:nvPr/>
          </p:nvSpPr>
          <p:spPr bwMode="auto">
            <a:xfrm>
              <a:off x="957" y="1191"/>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0</a:t>
              </a:r>
            </a:p>
          </p:txBody>
        </p:sp>
        <p:sp>
          <p:nvSpPr>
            <p:cNvPr id="43" name="Text Box 53">
              <a:extLst>
                <a:ext uri="{FF2B5EF4-FFF2-40B4-BE49-F238E27FC236}">
                  <a16:creationId xmlns:a16="http://schemas.microsoft.com/office/drawing/2014/main" id="{99E4A3D9-E592-2349-8115-922A0910E6C6}"/>
                </a:ext>
              </a:extLst>
            </p:cNvPr>
            <p:cNvSpPr txBox="1">
              <a:spLocks noChangeArrowheads="1"/>
            </p:cNvSpPr>
            <p:nvPr/>
          </p:nvSpPr>
          <p:spPr bwMode="auto">
            <a:xfrm>
              <a:off x="1638" y="1161"/>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44" name="Text Box 54">
              <a:extLst>
                <a:ext uri="{FF2B5EF4-FFF2-40B4-BE49-F238E27FC236}">
                  <a16:creationId xmlns:a16="http://schemas.microsoft.com/office/drawing/2014/main" id="{4BB7618B-702B-B140-BE31-4DFA35243ED5}"/>
                </a:ext>
              </a:extLst>
            </p:cNvPr>
            <p:cNvSpPr txBox="1">
              <a:spLocks noChangeArrowheads="1"/>
            </p:cNvSpPr>
            <p:nvPr/>
          </p:nvSpPr>
          <p:spPr bwMode="auto">
            <a:xfrm>
              <a:off x="2151" y="708"/>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a:effectLst>
                    <a:outerShdw blurRad="38100" dist="38100" dir="2700000" algn="tl">
                      <a:srgbClr val="C0C0C0"/>
                    </a:outerShdw>
                  </a:effectLst>
                  <a:latin typeface="Times New Roman" panose="02020603050405020304" pitchFamily="18" charset="0"/>
                </a:rPr>
                <a:t>1</a:t>
              </a:r>
            </a:p>
          </p:txBody>
        </p:sp>
        <p:sp>
          <p:nvSpPr>
            <p:cNvPr id="45" name="Text Box 56">
              <a:extLst>
                <a:ext uri="{FF2B5EF4-FFF2-40B4-BE49-F238E27FC236}">
                  <a16:creationId xmlns:a16="http://schemas.microsoft.com/office/drawing/2014/main" id="{2AC6EFF9-18AA-8041-B0BA-280F4AECB648}"/>
                </a:ext>
              </a:extLst>
            </p:cNvPr>
            <p:cNvSpPr txBox="1">
              <a:spLocks noChangeArrowheads="1"/>
            </p:cNvSpPr>
            <p:nvPr/>
          </p:nvSpPr>
          <p:spPr bwMode="auto">
            <a:xfrm>
              <a:off x="428" y="1463"/>
              <a:ext cx="3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f(v)</a:t>
              </a:r>
            </a:p>
          </p:txBody>
        </p:sp>
        <p:sp>
          <p:nvSpPr>
            <p:cNvPr id="46" name="Text Box 58">
              <a:extLst>
                <a:ext uri="{FF2B5EF4-FFF2-40B4-BE49-F238E27FC236}">
                  <a16:creationId xmlns:a16="http://schemas.microsoft.com/office/drawing/2014/main" id="{31F8AE10-13A1-4E4D-9D06-71817D7E9FEE}"/>
                </a:ext>
              </a:extLst>
            </p:cNvPr>
            <p:cNvSpPr txBox="1">
              <a:spLocks noChangeArrowheads="1"/>
            </p:cNvSpPr>
            <p:nvPr/>
          </p:nvSpPr>
          <p:spPr bwMode="auto">
            <a:xfrm>
              <a:off x="2590" y="1025"/>
              <a:ext cx="41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f(u)</a:t>
              </a:r>
            </a:p>
          </p:txBody>
        </p:sp>
        <p:sp>
          <p:nvSpPr>
            <p:cNvPr id="47" name="Rectangle 62">
              <a:extLst>
                <a:ext uri="{FF2B5EF4-FFF2-40B4-BE49-F238E27FC236}">
                  <a16:creationId xmlns:a16="http://schemas.microsoft.com/office/drawing/2014/main" id="{C54F42B4-7864-484E-8DB4-79B3BEFAFC7F}"/>
                </a:ext>
              </a:extLst>
            </p:cNvPr>
            <p:cNvSpPr>
              <a:spLocks noChangeArrowheads="1"/>
            </p:cNvSpPr>
            <p:nvPr/>
          </p:nvSpPr>
          <p:spPr bwMode="auto">
            <a:xfrm>
              <a:off x="1607" y="1525"/>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dirty="0">
                  <a:effectLst>
                    <a:outerShdw blurRad="38100" dist="38100" dir="2700000" algn="tl">
                      <a:srgbClr val="FFFFFF"/>
                    </a:outerShdw>
                  </a:effectLst>
                  <a:latin typeface="Times New Roman" panose="02020603050405020304" pitchFamily="18" charset="0"/>
                </a:rPr>
                <a:t>z</a:t>
              </a:r>
            </a:p>
          </p:txBody>
        </p:sp>
        <p:sp>
          <p:nvSpPr>
            <p:cNvPr id="48" name="Text Box 63">
              <a:extLst>
                <a:ext uri="{FF2B5EF4-FFF2-40B4-BE49-F238E27FC236}">
                  <a16:creationId xmlns:a16="http://schemas.microsoft.com/office/drawing/2014/main" id="{6D5B11AE-8AE2-4F48-86F3-CF078478F4C8}"/>
                </a:ext>
              </a:extLst>
            </p:cNvPr>
            <p:cNvSpPr txBox="1">
              <a:spLocks noChangeArrowheads="1"/>
            </p:cNvSpPr>
            <p:nvPr/>
          </p:nvSpPr>
          <p:spPr bwMode="auto">
            <a:xfrm>
              <a:off x="1925" y="1480"/>
              <a:ext cx="3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2400" b="1" i="1">
                  <a:effectLst>
                    <a:outerShdw blurRad="38100" dist="38100" dir="2700000" algn="tl">
                      <a:srgbClr val="C0C0C0"/>
                    </a:outerShdw>
                  </a:effectLst>
                  <a:latin typeface="Times New Roman" panose="02020603050405020304" pitchFamily="18" charset="0"/>
                </a:rPr>
                <a:t>f(z)</a:t>
              </a:r>
            </a:p>
          </p:txBody>
        </p:sp>
      </p:grpSp>
    </p:spTree>
    <p:extLst>
      <p:ext uri="{BB962C8B-B14F-4D97-AF65-F5344CB8AC3E}">
        <p14:creationId xmlns:p14="http://schemas.microsoft.com/office/powerpoint/2010/main" val="6613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up)">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up)">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9ACB-264E-2947-96ED-09ABE49C5A1E}"/>
              </a:ext>
            </a:extLst>
          </p:cNvPr>
          <p:cNvSpPr>
            <a:spLocks noGrp="1"/>
          </p:cNvSpPr>
          <p:nvPr>
            <p:ph type="title"/>
          </p:nvPr>
        </p:nvSpPr>
        <p:spPr/>
        <p:txBody>
          <a:bodyPr/>
          <a:lstStyle/>
          <a:p>
            <a:r>
              <a:rPr lang="en-CN" dirty="0"/>
              <a:t>分析优化解的结构</a:t>
            </a:r>
          </a:p>
        </p:txBody>
      </p:sp>
      <p:sp>
        <p:nvSpPr>
          <p:cNvPr id="3" name="Content Placeholder 2">
            <a:extLst>
              <a:ext uri="{FF2B5EF4-FFF2-40B4-BE49-F238E27FC236}">
                <a16:creationId xmlns:a16="http://schemas.microsoft.com/office/drawing/2014/main" id="{7A5FD32D-ADB9-B541-B294-41465248F4A9}"/>
              </a:ext>
            </a:extLst>
          </p:cNvPr>
          <p:cNvSpPr>
            <a:spLocks noGrp="1"/>
          </p:cNvSpPr>
          <p:nvPr>
            <p:ph idx="1"/>
          </p:nvPr>
        </p:nvSpPr>
        <p:spPr/>
        <p:txBody>
          <a:bodyPr/>
          <a:lstStyle/>
          <a:p>
            <a:r>
              <a:rPr lang="en-CN" dirty="0"/>
              <a:t>贪心选择性</a:t>
            </a:r>
          </a:p>
        </p:txBody>
      </p:sp>
      <p:sp>
        <p:nvSpPr>
          <p:cNvPr id="4" name="Rectangle 3">
            <a:extLst>
              <a:ext uri="{FF2B5EF4-FFF2-40B4-BE49-F238E27FC236}">
                <a16:creationId xmlns:a16="http://schemas.microsoft.com/office/drawing/2014/main" id="{68CF6E5D-21C8-A14B-B2F7-E38F3E0C382D}"/>
              </a:ext>
            </a:extLst>
          </p:cNvPr>
          <p:cNvSpPr/>
          <p:nvPr/>
        </p:nvSpPr>
        <p:spPr>
          <a:xfrm>
            <a:off x="1111052" y="2102483"/>
            <a:ext cx="7920880" cy="1816395"/>
          </a:xfrm>
          <a:prstGeom prst="rect">
            <a:avLst/>
          </a:prstGeom>
        </p:spPr>
        <p:txBody>
          <a:bodyPr wrap="square">
            <a:spAutoFit/>
          </a:bodyPr>
          <a:lstStyle/>
          <a:p>
            <a:pPr marL="0" lvl="1" indent="-285773" algn="just">
              <a:spcBef>
                <a:spcPct val="20000"/>
              </a:spcBef>
              <a:defRPr/>
            </a:pP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引理</a:t>
            </a:r>
            <a:r>
              <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2.</a:t>
            </a:r>
            <a:r>
              <a:rPr lang="en-US" altLang="zh-CN" sz="2801" b="1" dirty="0">
                <a:solidFill>
                  <a:schemeClr val="accent1"/>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是字母表，</a:t>
            </a:r>
            <a:r>
              <a:rPr lang="zh-CN" altLang="en-US"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801"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2801"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801"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C，c</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具有频率</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f(c),</a:t>
            </a:r>
            <a:r>
              <a:rPr lang="en-US" altLang="zh-CN"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err="1">
                <a:solidFill>
                  <a:srgbClr val="0000CC"/>
                </a:solidFill>
                <a:latin typeface="Times New Roman" panose="02020603050405020304" pitchFamily="18" charset="0"/>
                <a:ea typeface="SimSun" panose="02010600030101010101" pitchFamily="2" charset="-122"/>
                <a:cs typeface="Times New Roman" panose="02020603050405020304" pitchFamily="18" charset="0"/>
              </a:rPr>
              <a:t>x、y</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中具有最小频率的两个字符，则</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存在</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一个</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的优化前缀树，</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与</a:t>
            </a:r>
            <a:r>
              <a:rPr lang="en-US" altLang="zh-CN" sz="2801"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lang="zh-CN" altLang="en-US"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的编码具有相同长度，且仅在最末一位不同</a:t>
            </a:r>
            <a:r>
              <a:rPr lang="en-US" altLang="zh-CN" sz="2801"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5" name="TextBox 4">
            <a:extLst>
              <a:ext uri="{FF2B5EF4-FFF2-40B4-BE49-F238E27FC236}">
                <a16:creationId xmlns:a16="http://schemas.microsoft.com/office/drawing/2014/main" id="{4CB82DFE-82D2-584C-84B7-C2EEB2E9B635}"/>
              </a:ext>
            </a:extLst>
          </p:cNvPr>
          <p:cNvSpPr txBox="1"/>
          <p:nvPr/>
        </p:nvSpPr>
        <p:spPr>
          <a:xfrm>
            <a:off x="2047156" y="4157190"/>
            <a:ext cx="5544615" cy="1569660"/>
          </a:xfrm>
          <a:prstGeom prst="rect">
            <a:avLst/>
          </a:prstGeom>
          <a:solidFill>
            <a:schemeClr val="bg1"/>
          </a:solidFill>
          <a:ln w="19050">
            <a:solidFill>
              <a:srgbClr val="00B050"/>
            </a:solidFill>
          </a:ln>
        </p:spPr>
        <p:txBody>
          <a:bodyPr wrap="square" rtlCol="0">
            <a:spAutoFit/>
          </a:bodyPr>
          <a:lstStyle/>
          <a:p>
            <a:pPr algn="just"/>
            <a:r>
              <a:rPr lang="zh-CN" altLang="en-US" sz="2400" b="1" dirty="0">
                <a:solidFill>
                  <a:srgbClr val="FF0000"/>
                </a:solidFill>
                <a:latin typeface="SimSun" panose="02010600030101010101" pitchFamily="2" charset="-122"/>
                <a:ea typeface="SimSun" panose="02010600030101010101" pitchFamily="2" charset="-122"/>
              </a:rPr>
              <a:t>其实后续证明了：存在一个优化前缀树，</a:t>
            </a:r>
            <a:r>
              <a:rPr lang="zh-CN" altLang="en-US"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频率最小的两个字符具有最大的深度，且是兄弟节点，即证明了通过贪心选择可以得到最优解。</a:t>
            </a:r>
            <a:endParaRPr lang="zh-CN" altLang="en-US" sz="2400" b="1" dirty="0">
              <a:solidFill>
                <a:srgbClr val="FF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031488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9ACB-264E-2947-96ED-09ABE49C5A1E}"/>
              </a:ext>
            </a:extLst>
          </p:cNvPr>
          <p:cNvSpPr>
            <a:spLocks noGrp="1"/>
          </p:cNvSpPr>
          <p:nvPr>
            <p:ph type="title"/>
          </p:nvPr>
        </p:nvSpPr>
        <p:spPr/>
        <p:txBody>
          <a:bodyPr/>
          <a:lstStyle/>
          <a:p>
            <a:r>
              <a:rPr lang="en-CN" dirty="0"/>
              <a:t>分析优化解的结构</a:t>
            </a:r>
          </a:p>
        </p:txBody>
      </p:sp>
      <p:sp>
        <p:nvSpPr>
          <p:cNvPr id="3" name="Content Placeholder 2">
            <a:extLst>
              <a:ext uri="{FF2B5EF4-FFF2-40B4-BE49-F238E27FC236}">
                <a16:creationId xmlns:a16="http://schemas.microsoft.com/office/drawing/2014/main" id="{7A5FD32D-ADB9-B541-B294-41465248F4A9}"/>
              </a:ext>
            </a:extLst>
          </p:cNvPr>
          <p:cNvSpPr>
            <a:spLocks noGrp="1"/>
          </p:cNvSpPr>
          <p:nvPr>
            <p:ph idx="1"/>
          </p:nvPr>
        </p:nvSpPr>
        <p:spPr/>
        <p:txBody>
          <a:bodyPr/>
          <a:lstStyle/>
          <a:p>
            <a:r>
              <a:rPr lang="en-CN" dirty="0"/>
              <a:t>贪心选择性</a:t>
            </a:r>
          </a:p>
        </p:txBody>
      </p:sp>
      <p:sp>
        <p:nvSpPr>
          <p:cNvPr id="5" name="Text Box 5">
            <a:extLst>
              <a:ext uri="{FF2B5EF4-FFF2-40B4-BE49-F238E27FC236}">
                <a16:creationId xmlns:a16="http://schemas.microsoft.com/office/drawing/2014/main" id="{581A7BF4-A926-1046-8ADF-595C6409BDA6}"/>
              </a:ext>
            </a:extLst>
          </p:cNvPr>
          <p:cNvSpPr txBox="1">
            <a:spLocks noChangeArrowheads="1"/>
          </p:cNvSpPr>
          <p:nvPr/>
        </p:nvSpPr>
        <p:spPr bwMode="auto">
          <a:xfrm>
            <a:off x="506377" y="5573490"/>
            <a:ext cx="8913119" cy="830997"/>
          </a:xfrm>
          <a:prstGeom prst="rect">
            <a:avLst/>
          </a:prstGeom>
          <a:solidFill>
            <a:schemeClr val="bg1"/>
          </a:solidFill>
          <a:ln>
            <a:noFill/>
          </a:ln>
          <a:effectLst/>
        </p:spPr>
        <p:txBody>
          <a:bodyPr wrap="square">
            <a:spAutoFit/>
          </a:bodyPr>
          <a:lstStyle/>
          <a:p>
            <a:pPr defTabSz="914477">
              <a:defRPr/>
            </a:pP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不失一般性，设</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f(b)</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f(c), f(x)</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f(y). </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因</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与</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是具有最低频率的字符</a:t>
            </a:r>
            <a:r>
              <a:rPr kumimoji="1" lang="en-US" altLang="zh-CN"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f(b)</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f(x), f(c)</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f(y)</a:t>
            </a:r>
            <a:r>
              <a:rPr kumimoji="1" lang="en-US" altLang="zh-CN"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交换</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和</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从</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构造</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，然后交换</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y</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和</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kumimoji="1" lang="zh-CN" altLang="en-US" sz="24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构造</a:t>
            </a:r>
            <a:r>
              <a:rPr kumimoji="1" lang="en-US" altLang="zh-CN"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T’’</a:t>
            </a:r>
            <a:r>
              <a:rPr kumimoji="1"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endParaRPr kumimoji="1" lang="zh-CN" altLang="en-US" sz="24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Text Box 6">
            <a:extLst>
              <a:ext uri="{FF2B5EF4-FFF2-40B4-BE49-F238E27FC236}">
                <a16:creationId xmlns:a16="http://schemas.microsoft.com/office/drawing/2014/main" id="{598241AF-8615-E14E-84C8-A0D171A5CDD4}"/>
              </a:ext>
            </a:extLst>
          </p:cNvPr>
          <p:cNvSpPr txBox="1">
            <a:spLocks noChangeArrowheads="1"/>
          </p:cNvSpPr>
          <p:nvPr/>
        </p:nvSpPr>
        <p:spPr bwMode="auto">
          <a:xfrm>
            <a:off x="-41275" y="1756989"/>
            <a:ext cx="99679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39" lvl="1" defTabSz="914477">
              <a:defRPr/>
            </a:pPr>
            <a:r>
              <a:rPr lang="zh-CN" altLang="en-US" sz="2400" b="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证</a:t>
            </a:r>
            <a:r>
              <a:rPr lang="en-US" altLang="zh-CN" sz="2400" b="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设</a:t>
            </a:r>
            <a:r>
              <a:rPr lang="en-US" altLang="zh-CN" sz="2400" b="1" i="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T</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是</a:t>
            </a:r>
            <a:r>
              <a:rPr lang="en-US" altLang="zh-CN" sz="2400" b="1" i="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的优化前缀树，且</a:t>
            </a:r>
            <a:r>
              <a:rPr lang="en-US" altLang="zh-CN" sz="2400" b="1" i="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b</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和</a:t>
            </a:r>
            <a:r>
              <a:rPr lang="en-US" altLang="zh-CN" sz="2400" b="1" i="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c</a:t>
            </a:r>
            <a:r>
              <a:rPr lang="zh-CN" altLang="en-US"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是具有最大深度的两个兄弟字符</a:t>
            </a:r>
            <a:r>
              <a:rPr lang="en-US" altLang="zh-CN" sz="2400"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7" name="Group 7">
            <a:extLst>
              <a:ext uri="{FF2B5EF4-FFF2-40B4-BE49-F238E27FC236}">
                <a16:creationId xmlns:a16="http://schemas.microsoft.com/office/drawing/2014/main" id="{50AD8FC0-47FD-4147-B2A9-95CB20767784}"/>
              </a:ext>
            </a:extLst>
          </p:cNvPr>
          <p:cNvGrpSpPr/>
          <p:nvPr/>
        </p:nvGrpSpPr>
        <p:grpSpPr>
          <a:xfrm>
            <a:off x="77792" y="2537484"/>
            <a:ext cx="2401412" cy="2550183"/>
            <a:chOff x="2106" y="1070"/>
            <a:chExt cx="1815" cy="1997"/>
          </a:xfrm>
        </p:grpSpPr>
        <p:grpSp>
          <p:nvGrpSpPr>
            <p:cNvPr id="8" name="Group 8">
              <a:extLst>
                <a:ext uri="{FF2B5EF4-FFF2-40B4-BE49-F238E27FC236}">
                  <a16:creationId xmlns:a16="http://schemas.microsoft.com/office/drawing/2014/main" id="{22483D24-5E50-E548-8EB5-68A32CE14B86}"/>
                </a:ext>
              </a:extLst>
            </p:cNvPr>
            <p:cNvGrpSpPr/>
            <p:nvPr/>
          </p:nvGrpSpPr>
          <p:grpSpPr>
            <a:xfrm>
              <a:off x="2106" y="1344"/>
              <a:ext cx="1815" cy="1723"/>
              <a:chOff x="2922" y="391"/>
              <a:chExt cx="1815" cy="1723"/>
            </a:xfrm>
          </p:grpSpPr>
          <p:sp>
            <p:nvSpPr>
              <p:cNvPr id="10" name="Rectangle 9">
                <a:extLst>
                  <a:ext uri="{FF2B5EF4-FFF2-40B4-BE49-F238E27FC236}">
                    <a16:creationId xmlns:a16="http://schemas.microsoft.com/office/drawing/2014/main" id="{FB5BD779-BDC7-D545-8508-4EDB88C88FBF}"/>
                  </a:ext>
                </a:extLst>
              </p:cNvPr>
              <p:cNvSpPr>
                <a:spLocks noChangeArrowheads="1"/>
              </p:cNvSpPr>
              <p:nvPr/>
            </p:nvSpPr>
            <p:spPr bwMode="auto">
              <a:xfrm>
                <a:off x="4419" y="799"/>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x</a:t>
                </a:r>
              </a:p>
            </p:txBody>
          </p:sp>
          <p:sp>
            <p:nvSpPr>
              <p:cNvPr id="11" name="Oval 10">
                <a:extLst>
                  <a:ext uri="{FF2B5EF4-FFF2-40B4-BE49-F238E27FC236}">
                    <a16:creationId xmlns:a16="http://schemas.microsoft.com/office/drawing/2014/main" id="{3E775685-6A5C-6C44-A4D3-0E12943E9970}"/>
                  </a:ext>
                </a:extLst>
              </p:cNvPr>
              <p:cNvSpPr/>
              <p:nvPr/>
            </p:nvSpPr>
            <p:spPr>
              <a:xfrm>
                <a:off x="3467" y="799"/>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12" name="Oval 11">
                <a:extLst>
                  <a:ext uri="{FF2B5EF4-FFF2-40B4-BE49-F238E27FC236}">
                    <a16:creationId xmlns:a16="http://schemas.microsoft.com/office/drawing/2014/main" id="{73FEB2BB-F565-8C41-9FAB-5F64CE044D97}"/>
                  </a:ext>
                </a:extLst>
              </p:cNvPr>
              <p:cNvSpPr/>
              <p:nvPr/>
            </p:nvSpPr>
            <p:spPr>
              <a:xfrm>
                <a:off x="3875" y="125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13" name="Rectangle 12">
                <a:extLst>
                  <a:ext uri="{FF2B5EF4-FFF2-40B4-BE49-F238E27FC236}">
                    <a16:creationId xmlns:a16="http://schemas.microsoft.com/office/drawing/2014/main" id="{4B3AD6C4-D1A8-4940-883E-A169F850617D}"/>
                  </a:ext>
                </a:extLst>
              </p:cNvPr>
              <p:cNvSpPr>
                <a:spLocks noChangeArrowheads="1"/>
              </p:cNvSpPr>
              <p:nvPr/>
            </p:nvSpPr>
            <p:spPr bwMode="auto">
              <a:xfrm>
                <a:off x="2922" y="1253"/>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y</a:t>
                </a:r>
              </a:p>
            </p:txBody>
          </p:sp>
          <p:sp>
            <p:nvSpPr>
              <p:cNvPr id="14" name="Rectangle 13">
                <a:extLst>
                  <a:ext uri="{FF2B5EF4-FFF2-40B4-BE49-F238E27FC236}">
                    <a16:creationId xmlns:a16="http://schemas.microsoft.com/office/drawing/2014/main" id="{072BB7FD-DB44-4F46-A5FB-03A1BC6ADA07}"/>
                  </a:ext>
                </a:extLst>
              </p:cNvPr>
              <p:cNvSpPr>
                <a:spLocks noChangeArrowheads="1"/>
              </p:cNvSpPr>
              <p:nvPr/>
            </p:nvSpPr>
            <p:spPr bwMode="auto">
              <a:xfrm>
                <a:off x="3512"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15" name="Rectangle 14">
                <a:extLst>
                  <a:ext uri="{FF2B5EF4-FFF2-40B4-BE49-F238E27FC236}">
                    <a16:creationId xmlns:a16="http://schemas.microsoft.com/office/drawing/2014/main" id="{623E274D-5C24-6042-9809-72F118E4A693}"/>
                  </a:ext>
                </a:extLst>
              </p:cNvPr>
              <p:cNvSpPr>
                <a:spLocks noChangeArrowheads="1"/>
              </p:cNvSpPr>
              <p:nvPr/>
            </p:nvSpPr>
            <p:spPr bwMode="auto">
              <a:xfrm>
                <a:off x="4147"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16" name="Line 15">
                <a:extLst>
                  <a:ext uri="{FF2B5EF4-FFF2-40B4-BE49-F238E27FC236}">
                    <a16:creationId xmlns:a16="http://schemas.microsoft.com/office/drawing/2014/main" id="{5BFC644D-D612-0A47-B248-030CD893F00C}"/>
                  </a:ext>
                </a:extLst>
              </p:cNvPr>
              <p:cNvSpPr/>
              <p:nvPr/>
            </p:nvSpPr>
            <p:spPr>
              <a:xfrm flipH="1">
                <a:off x="3648" y="527"/>
                <a:ext cx="363" cy="272"/>
              </a:xfrm>
              <a:prstGeom prst="line">
                <a:avLst/>
              </a:prstGeom>
              <a:ln w="28575" cap="sq" cmpd="sng">
                <a:solidFill>
                  <a:schemeClr val="tx1"/>
                </a:solidFill>
                <a:prstDash val="solid"/>
                <a:miter/>
                <a:headEnd type="none" w="sm" len="sm"/>
                <a:tailEnd type="none" w="sm" len="sm"/>
              </a:ln>
            </p:spPr>
          </p:sp>
          <p:sp>
            <p:nvSpPr>
              <p:cNvPr id="17" name="Line 16">
                <a:extLst>
                  <a:ext uri="{FF2B5EF4-FFF2-40B4-BE49-F238E27FC236}">
                    <a16:creationId xmlns:a16="http://schemas.microsoft.com/office/drawing/2014/main" id="{F69D6421-BD49-E748-BD2A-8725E08E6112}"/>
                  </a:ext>
                </a:extLst>
              </p:cNvPr>
              <p:cNvSpPr/>
              <p:nvPr/>
            </p:nvSpPr>
            <p:spPr>
              <a:xfrm>
                <a:off x="4193" y="527"/>
                <a:ext cx="317" cy="272"/>
              </a:xfrm>
              <a:prstGeom prst="line">
                <a:avLst/>
              </a:prstGeom>
              <a:ln w="28575" cap="sq" cmpd="sng">
                <a:solidFill>
                  <a:schemeClr val="tx1"/>
                </a:solidFill>
                <a:prstDash val="solid"/>
                <a:miter/>
                <a:headEnd type="none" w="sm" len="sm"/>
                <a:tailEnd type="none" w="sm" len="sm"/>
              </a:ln>
            </p:spPr>
          </p:sp>
          <p:sp>
            <p:nvSpPr>
              <p:cNvPr id="18" name="Line 17">
                <a:extLst>
                  <a:ext uri="{FF2B5EF4-FFF2-40B4-BE49-F238E27FC236}">
                    <a16:creationId xmlns:a16="http://schemas.microsoft.com/office/drawing/2014/main" id="{037128D4-AC9C-C946-B374-CE0396F27C51}"/>
                  </a:ext>
                </a:extLst>
              </p:cNvPr>
              <p:cNvSpPr/>
              <p:nvPr/>
            </p:nvSpPr>
            <p:spPr>
              <a:xfrm flipH="1">
                <a:off x="3149" y="935"/>
                <a:ext cx="318" cy="318"/>
              </a:xfrm>
              <a:prstGeom prst="line">
                <a:avLst/>
              </a:prstGeom>
              <a:ln w="28575" cap="sq" cmpd="sng">
                <a:solidFill>
                  <a:schemeClr val="tx1"/>
                </a:solidFill>
                <a:prstDash val="solid"/>
                <a:miter/>
                <a:headEnd type="none" w="sm" len="sm"/>
                <a:tailEnd type="none" w="sm" len="sm"/>
              </a:ln>
            </p:spPr>
          </p:sp>
          <p:sp>
            <p:nvSpPr>
              <p:cNvPr id="19" name="Line 18">
                <a:extLst>
                  <a:ext uri="{FF2B5EF4-FFF2-40B4-BE49-F238E27FC236}">
                    <a16:creationId xmlns:a16="http://schemas.microsoft.com/office/drawing/2014/main" id="{78809F8B-3FB0-964F-8657-6A47E47691BC}"/>
                  </a:ext>
                </a:extLst>
              </p:cNvPr>
              <p:cNvSpPr/>
              <p:nvPr/>
            </p:nvSpPr>
            <p:spPr>
              <a:xfrm>
                <a:off x="3694" y="935"/>
                <a:ext cx="226" cy="318"/>
              </a:xfrm>
              <a:prstGeom prst="line">
                <a:avLst/>
              </a:prstGeom>
              <a:ln w="28575" cap="sq" cmpd="sng">
                <a:solidFill>
                  <a:schemeClr val="tx1"/>
                </a:solidFill>
                <a:prstDash val="solid"/>
                <a:miter/>
                <a:headEnd type="none" w="sm" len="sm"/>
                <a:tailEnd type="none" w="sm" len="sm"/>
              </a:ln>
            </p:spPr>
          </p:sp>
          <p:sp>
            <p:nvSpPr>
              <p:cNvPr id="20" name="Line 19">
                <a:extLst>
                  <a:ext uri="{FF2B5EF4-FFF2-40B4-BE49-F238E27FC236}">
                    <a16:creationId xmlns:a16="http://schemas.microsoft.com/office/drawing/2014/main" id="{4FD434EC-88EA-C146-AD28-0650624E3CCF}"/>
                  </a:ext>
                </a:extLst>
              </p:cNvPr>
              <p:cNvSpPr/>
              <p:nvPr/>
            </p:nvSpPr>
            <p:spPr>
              <a:xfrm flipH="1">
                <a:off x="3648" y="1434"/>
                <a:ext cx="272" cy="408"/>
              </a:xfrm>
              <a:prstGeom prst="line">
                <a:avLst/>
              </a:prstGeom>
              <a:ln w="28575" cap="sq" cmpd="sng">
                <a:solidFill>
                  <a:schemeClr val="tx1"/>
                </a:solidFill>
                <a:prstDash val="solid"/>
                <a:miter/>
                <a:headEnd type="none" w="sm" len="sm"/>
                <a:tailEnd type="none" w="sm" len="sm"/>
              </a:ln>
            </p:spPr>
          </p:sp>
          <p:sp>
            <p:nvSpPr>
              <p:cNvPr id="21" name="Line 20">
                <a:extLst>
                  <a:ext uri="{FF2B5EF4-FFF2-40B4-BE49-F238E27FC236}">
                    <a16:creationId xmlns:a16="http://schemas.microsoft.com/office/drawing/2014/main" id="{FBBD7533-1F11-8141-9B9D-BD1E3272292E}"/>
                  </a:ext>
                </a:extLst>
              </p:cNvPr>
              <p:cNvSpPr/>
              <p:nvPr/>
            </p:nvSpPr>
            <p:spPr>
              <a:xfrm>
                <a:off x="4056" y="1434"/>
                <a:ext cx="227" cy="408"/>
              </a:xfrm>
              <a:prstGeom prst="line">
                <a:avLst/>
              </a:prstGeom>
              <a:ln w="28575" cap="sq" cmpd="sng">
                <a:solidFill>
                  <a:schemeClr val="tx1"/>
                </a:solidFill>
                <a:prstDash val="solid"/>
                <a:miter/>
                <a:headEnd type="none" w="sm" len="sm"/>
                <a:tailEnd type="none" w="sm" len="sm"/>
              </a:ln>
            </p:spPr>
          </p:sp>
          <p:sp>
            <p:nvSpPr>
              <p:cNvPr id="22" name="Oval 21">
                <a:extLst>
                  <a:ext uri="{FF2B5EF4-FFF2-40B4-BE49-F238E27FC236}">
                    <a16:creationId xmlns:a16="http://schemas.microsoft.com/office/drawing/2014/main" id="{44CF4346-69DC-E643-AD15-8651E6FCDD65}"/>
                  </a:ext>
                </a:extLst>
              </p:cNvPr>
              <p:cNvSpPr/>
              <p:nvPr/>
            </p:nvSpPr>
            <p:spPr>
              <a:xfrm>
                <a:off x="4011" y="39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9" name="Text Box 22">
              <a:extLst>
                <a:ext uri="{FF2B5EF4-FFF2-40B4-BE49-F238E27FC236}">
                  <a16:creationId xmlns:a16="http://schemas.microsoft.com/office/drawing/2014/main" id="{77D20F32-E677-4C4C-ADEA-C1811F6DEC4B}"/>
                </a:ext>
              </a:extLst>
            </p:cNvPr>
            <p:cNvSpPr txBox="1">
              <a:spLocks noChangeArrowheads="1"/>
            </p:cNvSpPr>
            <p:nvPr/>
          </p:nvSpPr>
          <p:spPr bwMode="auto">
            <a:xfrm>
              <a:off x="2812" y="1070"/>
              <a:ext cx="353" cy="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dirty="0">
                  <a:solidFill>
                    <a:srgbClr val="FF0000"/>
                  </a:solidFill>
                  <a:effectLst>
                    <a:outerShdw blurRad="38100" dist="38100" dir="2700000" algn="tl">
                      <a:srgbClr val="C0C0C0"/>
                    </a:outerShdw>
                  </a:effectLst>
                  <a:latin typeface="Times New Roman" panose="02020603050405020304" pitchFamily="18" charset="0"/>
                </a:rPr>
                <a:t>T</a:t>
              </a:r>
            </a:p>
          </p:txBody>
        </p:sp>
      </p:grpSp>
      <p:grpSp>
        <p:nvGrpSpPr>
          <p:cNvPr id="23" name="Group 5">
            <a:extLst>
              <a:ext uri="{FF2B5EF4-FFF2-40B4-BE49-F238E27FC236}">
                <a16:creationId xmlns:a16="http://schemas.microsoft.com/office/drawing/2014/main" id="{0C46CD31-DCD7-5B4E-B822-540038D56083}"/>
              </a:ext>
            </a:extLst>
          </p:cNvPr>
          <p:cNvGrpSpPr/>
          <p:nvPr/>
        </p:nvGrpSpPr>
        <p:grpSpPr>
          <a:xfrm>
            <a:off x="3847132" y="2623018"/>
            <a:ext cx="2376488" cy="2557481"/>
            <a:chOff x="2106" y="1117"/>
            <a:chExt cx="1815" cy="1950"/>
          </a:xfrm>
        </p:grpSpPr>
        <p:grpSp>
          <p:nvGrpSpPr>
            <p:cNvPr id="24" name="Group 6">
              <a:extLst>
                <a:ext uri="{FF2B5EF4-FFF2-40B4-BE49-F238E27FC236}">
                  <a16:creationId xmlns:a16="http://schemas.microsoft.com/office/drawing/2014/main" id="{05696581-CF95-1C45-9AB4-B82A97E57AC0}"/>
                </a:ext>
              </a:extLst>
            </p:cNvPr>
            <p:cNvGrpSpPr/>
            <p:nvPr/>
          </p:nvGrpSpPr>
          <p:grpSpPr>
            <a:xfrm>
              <a:off x="2106" y="1344"/>
              <a:ext cx="1815" cy="1723"/>
              <a:chOff x="2922" y="391"/>
              <a:chExt cx="1815" cy="1723"/>
            </a:xfrm>
          </p:grpSpPr>
          <p:sp>
            <p:nvSpPr>
              <p:cNvPr id="26" name="Rectangle 7">
                <a:extLst>
                  <a:ext uri="{FF2B5EF4-FFF2-40B4-BE49-F238E27FC236}">
                    <a16:creationId xmlns:a16="http://schemas.microsoft.com/office/drawing/2014/main" id="{DB0736A3-EBBB-FD4A-BE2F-29F71D579448}"/>
                  </a:ext>
                </a:extLst>
              </p:cNvPr>
              <p:cNvSpPr>
                <a:spLocks noChangeArrowheads="1"/>
              </p:cNvSpPr>
              <p:nvPr/>
            </p:nvSpPr>
            <p:spPr bwMode="auto">
              <a:xfrm>
                <a:off x="4419" y="799"/>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27" name="Oval 8">
                <a:extLst>
                  <a:ext uri="{FF2B5EF4-FFF2-40B4-BE49-F238E27FC236}">
                    <a16:creationId xmlns:a16="http://schemas.microsoft.com/office/drawing/2014/main" id="{625AB8FC-B98E-4749-A4E1-0CAEADFD49AC}"/>
                  </a:ext>
                </a:extLst>
              </p:cNvPr>
              <p:cNvSpPr/>
              <p:nvPr/>
            </p:nvSpPr>
            <p:spPr>
              <a:xfrm>
                <a:off x="3467" y="799"/>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8" name="Oval 9">
                <a:extLst>
                  <a:ext uri="{FF2B5EF4-FFF2-40B4-BE49-F238E27FC236}">
                    <a16:creationId xmlns:a16="http://schemas.microsoft.com/office/drawing/2014/main" id="{7153800A-04D7-834D-BD52-59E1B4A13D65}"/>
                  </a:ext>
                </a:extLst>
              </p:cNvPr>
              <p:cNvSpPr/>
              <p:nvPr/>
            </p:nvSpPr>
            <p:spPr>
              <a:xfrm>
                <a:off x="3875" y="125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29" name="Rectangle 10">
                <a:extLst>
                  <a:ext uri="{FF2B5EF4-FFF2-40B4-BE49-F238E27FC236}">
                    <a16:creationId xmlns:a16="http://schemas.microsoft.com/office/drawing/2014/main" id="{8B0C5D31-2315-0047-8538-6309BC0AB2E3}"/>
                  </a:ext>
                </a:extLst>
              </p:cNvPr>
              <p:cNvSpPr>
                <a:spLocks noChangeArrowheads="1"/>
              </p:cNvSpPr>
              <p:nvPr/>
            </p:nvSpPr>
            <p:spPr bwMode="auto">
              <a:xfrm>
                <a:off x="2922" y="1253"/>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y</a:t>
                </a:r>
              </a:p>
            </p:txBody>
          </p:sp>
          <p:sp>
            <p:nvSpPr>
              <p:cNvPr id="30" name="Rectangle 11">
                <a:extLst>
                  <a:ext uri="{FF2B5EF4-FFF2-40B4-BE49-F238E27FC236}">
                    <a16:creationId xmlns:a16="http://schemas.microsoft.com/office/drawing/2014/main" id="{F0045888-1209-8548-8F59-32D79DB135CA}"/>
                  </a:ext>
                </a:extLst>
              </p:cNvPr>
              <p:cNvSpPr>
                <a:spLocks noChangeArrowheads="1"/>
              </p:cNvSpPr>
              <p:nvPr/>
            </p:nvSpPr>
            <p:spPr bwMode="auto">
              <a:xfrm>
                <a:off x="3512"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x</a:t>
                </a:r>
              </a:p>
            </p:txBody>
          </p:sp>
          <p:sp>
            <p:nvSpPr>
              <p:cNvPr id="31" name="Rectangle 12">
                <a:extLst>
                  <a:ext uri="{FF2B5EF4-FFF2-40B4-BE49-F238E27FC236}">
                    <a16:creationId xmlns:a16="http://schemas.microsoft.com/office/drawing/2014/main" id="{8E5075E9-F2B7-6E4A-A428-328AA4B73D1F}"/>
                  </a:ext>
                </a:extLst>
              </p:cNvPr>
              <p:cNvSpPr>
                <a:spLocks noChangeArrowheads="1"/>
              </p:cNvSpPr>
              <p:nvPr/>
            </p:nvSpPr>
            <p:spPr bwMode="auto">
              <a:xfrm>
                <a:off x="4147"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32" name="Line 13">
                <a:extLst>
                  <a:ext uri="{FF2B5EF4-FFF2-40B4-BE49-F238E27FC236}">
                    <a16:creationId xmlns:a16="http://schemas.microsoft.com/office/drawing/2014/main" id="{CE83A78C-8071-6846-B387-DBE2B327F92D}"/>
                  </a:ext>
                </a:extLst>
              </p:cNvPr>
              <p:cNvSpPr/>
              <p:nvPr/>
            </p:nvSpPr>
            <p:spPr>
              <a:xfrm flipH="1">
                <a:off x="3648" y="527"/>
                <a:ext cx="363" cy="272"/>
              </a:xfrm>
              <a:prstGeom prst="line">
                <a:avLst/>
              </a:prstGeom>
              <a:ln w="28575" cap="sq" cmpd="sng">
                <a:solidFill>
                  <a:schemeClr val="tx1"/>
                </a:solidFill>
                <a:prstDash val="solid"/>
                <a:miter/>
                <a:headEnd type="none" w="sm" len="sm"/>
                <a:tailEnd type="none" w="sm" len="sm"/>
              </a:ln>
            </p:spPr>
          </p:sp>
          <p:sp>
            <p:nvSpPr>
              <p:cNvPr id="33" name="Line 14">
                <a:extLst>
                  <a:ext uri="{FF2B5EF4-FFF2-40B4-BE49-F238E27FC236}">
                    <a16:creationId xmlns:a16="http://schemas.microsoft.com/office/drawing/2014/main" id="{F863742C-4D3B-9543-92F6-5493FB2B2DE4}"/>
                  </a:ext>
                </a:extLst>
              </p:cNvPr>
              <p:cNvSpPr/>
              <p:nvPr/>
            </p:nvSpPr>
            <p:spPr>
              <a:xfrm>
                <a:off x="4193" y="527"/>
                <a:ext cx="317" cy="272"/>
              </a:xfrm>
              <a:prstGeom prst="line">
                <a:avLst/>
              </a:prstGeom>
              <a:ln w="28575" cap="sq" cmpd="sng">
                <a:solidFill>
                  <a:schemeClr val="tx1"/>
                </a:solidFill>
                <a:prstDash val="solid"/>
                <a:miter/>
                <a:headEnd type="none" w="sm" len="sm"/>
                <a:tailEnd type="none" w="sm" len="sm"/>
              </a:ln>
            </p:spPr>
          </p:sp>
          <p:sp>
            <p:nvSpPr>
              <p:cNvPr id="34" name="Line 15">
                <a:extLst>
                  <a:ext uri="{FF2B5EF4-FFF2-40B4-BE49-F238E27FC236}">
                    <a16:creationId xmlns:a16="http://schemas.microsoft.com/office/drawing/2014/main" id="{EB19743F-80FA-5E4A-AE41-F05B723919B8}"/>
                  </a:ext>
                </a:extLst>
              </p:cNvPr>
              <p:cNvSpPr/>
              <p:nvPr/>
            </p:nvSpPr>
            <p:spPr>
              <a:xfrm flipH="1">
                <a:off x="3149" y="935"/>
                <a:ext cx="318" cy="318"/>
              </a:xfrm>
              <a:prstGeom prst="line">
                <a:avLst/>
              </a:prstGeom>
              <a:ln w="28575" cap="sq" cmpd="sng">
                <a:solidFill>
                  <a:schemeClr val="tx1"/>
                </a:solidFill>
                <a:prstDash val="solid"/>
                <a:miter/>
                <a:headEnd type="none" w="sm" len="sm"/>
                <a:tailEnd type="none" w="sm" len="sm"/>
              </a:ln>
            </p:spPr>
          </p:sp>
          <p:sp>
            <p:nvSpPr>
              <p:cNvPr id="35" name="Line 16">
                <a:extLst>
                  <a:ext uri="{FF2B5EF4-FFF2-40B4-BE49-F238E27FC236}">
                    <a16:creationId xmlns:a16="http://schemas.microsoft.com/office/drawing/2014/main" id="{60BE16A9-024B-2649-8354-B46585C424EC}"/>
                  </a:ext>
                </a:extLst>
              </p:cNvPr>
              <p:cNvSpPr/>
              <p:nvPr/>
            </p:nvSpPr>
            <p:spPr>
              <a:xfrm>
                <a:off x="3694" y="935"/>
                <a:ext cx="226" cy="318"/>
              </a:xfrm>
              <a:prstGeom prst="line">
                <a:avLst/>
              </a:prstGeom>
              <a:ln w="28575" cap="sq" cmpd="sng">
                <a:solidFill>
                  <a:schemeClr val="tx1"/>
                </a:solidFill>
                <a:prstDash val="solid"/>
                <a:miter/>
                <a:headEnd type="none" w="sm" len="sm"/>
                <a:tailEnd type="none" w="sm" len="sm"/>
              </a:ln>
            </p:spPr>
          </p:sp>
          <p:sp>
            <p:nvSpPr>
              <p:cNvPr id="36" name="Line 17">
                <a:extLst>
                  <a:ext uri="{FF2B5EF4-FFF2-40B4-BE49-F238E27FC236}">
                    <a16:creationId xmlns:a16="http://schemas.microsoft.com/office/drawing/2014/main" id="{698DA1F4-49A1-8D40-BD21-B1B2FD99F433}"/>
                  </a:ext>
                </a:extLst>
              </p:cNvPr>
              <p:cNvSpPr/>
              <p:nvPr/>
            </p:nvSpPr>
            <p:spPr>
              <a:xfrm flipH="1">
                <a:off x="3648" y="1434"/>
                <a:ext cx="272" cy="408"/>
              </a:xfrm>
              <a:prstGeom prst="line">
                <a:avLst/>
              </a:prstGeom>
              <a:ln w="28575" cap="sq" cmpd="sng">
                <a:solidFill>
                  <a:schemeClr val="tx1"/>
                </a:solidFill>
                <a:prstDash val="solid"/>
                <a:miter/>
                <a:headEnd type="none" w="sm" len="sm"/>
                <a:tailEnd type="none" w="sm" len="sm"/>
              </a:ln>
            </p:spPr>
          </p:sp>
          <p:sp>
            <p:nvSpPr>
              <p:cNvPr id="37" name="Line 18">
                <a:extLst>
                  <a:ext uri="{FF2B5EF4-FFF2-40B4-BE49-F238E27FC236}">
                    <a16:creationId xmlns:a16="http://schemas.microsoft.com/office/drawing/2014/main" id="{F2E15CC0-CFB7-5D45-BA46-ADC3CFDF3455}"/>
                  </a:ext>
                </a:extLst>
              </p:cNvPr>
              <p:cNvSpPr/>
              <p:nvPr/>
            </p:nvSpPr>
            <p:spPr>
              <a:xfrm>
                <a:off x="4056" y="1434"/>
                <a:ext cx="227" cy="408"/>
              </a:xfrm>
              <a:prstGeom prst="line">
                <a:avLst/>
              </a:prstGeom>
              <a:ln w="28575" cap="sq" cmpd="sng">
                <a:solidFill>
                  <a:schemeClr val="tx1"/>
                </a:solidFill>
                <a:prstDash val="solid"/>
                <a:miter/>
                <a:headEnd type="none" w="sm" len="sm"/>
                <a:tailEnd type="none" w="sm" len="sm"/>
              </a:ln>
            </p:spPr>
          </p:sp>
          <p:sp>
            <p:nvSpPr>
              <p:cNvPr id="38" name="Oval 19">
                <a:extLst>
                  <a:ext uri="{FF2B5EF4-FFF2-40B4-BE49-F238E27FC236}">
                    <a16:creationId xmlns:a16="http://schemas.microsoft.com/office/drawing/2014/main" id="{0A998208-169D-8747-9188-C84633B27ADB}"/>
                  </a:ext>
                </a:extLst>
              </p:cNvPr>
              <p:cNvSpPr/>
              <p:nvPr/>
            </p:nvSpPr>
            <p:spPr>
              <a:xfrm>
                <a:off x="4011" y="39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25" name="Text Box 20">
              <a:extLst>
                <a:ext uri="{FF2B5EF4-FFF2-40B4-BE49-F238E27FC236}">
                  <a16:creationId xmlns:a16="http://schemas.microsoft.com/office/drawing/2014/main" id="{F67FC0DB-2F26-0F41-89F5-14CCECA6C3CC}"/>
                </a:ext>
              </a:extLst>
            </p:cNvPr>
            <p:cNvSpPr txBox="1">
              <a:spLocks noChangeArrowheads="1"/>
            </p:cNvSpPr>
            <p:nvPr/>
          </p:nvSpPr>
          <p:spPr bwMode="auto">
            <a:xfrm>
              <a:off x="2877" y="1117"/>
              <a:ext cx="474" cy="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dirty="0">
                  <a:solidFill>
                    <a:srgbClr val="FF0000"/>
                  </a:solidFill>
                  <a:effectLst>
                    <a:outerShdw blurRad="38100" dist="38100" dir="2700000" algn="tl">
                      <a:srgbClr val="C0C0C0"/>
                    </a:outerShdw>
                  </a:effectLst>
                  <a:latin typeface="Times New Roman" panose="02020603050405020304" pitchFamily="18" charset="0"/>
                </a:rPr>
                <a:t>T’</a:t>
              </a:r>
            </a:p>
          </p:txBody>
        </p:sp>
      </p:grpSp>
      <p:sp>
        <p:nvSpPr>
          <p:cNvPr id="39" name="AutoShape 21">
            <a:extLst>
              <a:ext uri="{FF2B5EF4-FFF2-40B4-BE49-F238E27FC236}">
                <a16:creationId xmlns:a16="http://schemas.microsoft.com/office/drawing/2014/main" id="{4879ED8A-1B5A-514A-B003-5DD321A3B79A}"/>
              </a:ext>
            </a:extLst>
          </p:cNvPr>
          <p:cNvSpPr>
            <a:spLocks noChangeArrowheads="1"/>
          </p:cNvSpPr>
          <p:nvPr/>
        </p:nvSpPr>
        <p:spPr bwMode="auto">
          <a:xfrm>
            <a:off x="6100192" y="3957019"/>
            <a:ext cx="1743254" cy="706244"/>
          </a:xfrm>
          <a:prstGeom prst="rightArrowCallout">
            <a:avLst>
              <a:gd name="adj1" fmla="val 25000"/>
              <a:gd name="adj2" fmla="val 25000"/>
              <a:gd name="adj3" fmla="val 42861"/>
              <a:gd name="adj4" fmla="val 6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交换</a:t>
            </a:r>
            <a:r>
              <a:rPr kumimoji="1"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和</a:t>
            </a:r>
            <a:r>
              <a:rPr kumimoji="1"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p>
          <a:p>
            <a:pPr algn="ctr" defTabSz="914477">
              <a:defRPr/>
            </a:pP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构造</a:t>
            </a:r>
            <a:r>
              <a:rPr kumimoji="1"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kumimoji="1"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endParaRPr lang="zh-CN" alt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40" name="Group 22">
            <a:extLst>
              <a:ext uri="{FF2B5EF4-FFF2-40B4-BE49-F238E27FC236}">
                <a16:creationId xmlns:a16="http://schemas.microsoft.com/office/drawing/2014/main" id="{AF64DC12-7457-EC41-A300-4AB5096FF518}"/>
              </a:ext>
            </a:extLst>
          </p:cNvPr>
          <p:cNvGrpSpPr/>
          <p:nvPr/>
        </p:nvGrpSpPr>
        <p:grpSpPr>
          <a:xfrm>
            <a:off x="7898137" y="2427438"/>
            <a:ext cx="2285924" cy="2715361"/>
            <a:chOff x="2106" y="1120"/>
            <a:chExt cx="1815" cy="1947"/>
          </a:xfrm>
        </p:grpSpPr>
        <p:grpSp>
          <p:nvGrpSpPr>
            <p:cNvPr id="41" name="Group 23">
              <a:extLst>
                <a:ext uri="{FF2B5EF4-FFF2-40B4-BE49-F238E27FC236}">
                  <a16:creationId xmlns:a16="http://schemas.microsoft.com/office/drawing/2014/main" id="{22A933BE-0091-9646-B9F2-84DB5A888CCD}"/>
                </a:ext>
              </a:extLst>
            </p:cNvPr>
            <p:cNvGrpSpPr/>
            <p:nvPr/>
          </p:nvGrpSpPr>
          <p:grpSpPr>
            <a:xfrm>
              <a:off x="2106" y="1344"/>
              <a:ext cx="1815" cy="1723"/>
              <a:chOff x="2922" y="391"/>
              <a:chExt cx="1815" cy="1723"/>
            </a:xfrm>
          </p:grpSpPr>
          <p:sp>
            <p:nvSpPr>
              <p:cNvPr id="43" name="Rectangle 24">
                <a:extLst>
                  <a:ext uri="{FF2B5EF4-FFF2-40B4-BE49-F238E27FC236}">
                    <a16:creationId xmlns:a16="http://schemas.microsoft.com/office/drawing/2014/main" id="{2A330298-0129-D640-8031-1D2231630D72}"/>
                  </a:ext>
                </a:extLst>
              </p:cNvPr>
              <p:cNvSpPr>
                <a:spLocks noChangeArrowheads="1"/>
              </p:cNvSpPr>
              <p:nvPr/>
            </p:nvSpPr>
            <p:spPr bwMode="auto">
              <a:xfrm>
                <a:off x="4419" y="799"/>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44" name="Oval 25">
                <a:extLst>
                  <a:ext uri="{FF2B5EF4-FFF2-40B4-BE49-F238E27FC236}">
                    <a16:creationId xmlns:a16="http://schemas.microsoft.com/office/drawing/2014/main" id="{5DDDDE68-298E-C948-82A5-A148F3C6D49C}"/>
                  </a:ext>
                </a:extLst>
              </p:cNvPr>
              <p:cNvSpPr/>
              <p:nvPr/>
            </p:nvSpPr>
            <p:spPr>
              <a:xfrm>
                <a:off x="3467" y="799"/>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45" name="Oval 26">
                <a:extLst>
                  <a:ext uri="{FF2B5EF4-FFF2-40B4-BE49-F238E27FC236}">
                    <a16:creationId xmlns:a16="http://schemas.microsoft.com/office/drawing/2014/main" id="{C2B7DABF-7108-8F4D-AD7F-902A306E8A74}"/>
                  </a:ext>
                </a:extLst>
              </p:cNvPr>
              <p:cNvSpPr/>
              <p:nvPr/>
            </p:nvSpPr>
            <p:spPr>
              <a:xfrm>
                <a:off x="3875" y="1253"/>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sp>
            <p:nvSpPr>
              <p:cNvPr id="46" name="Rectangle 27">
                <a:extLst>
                  <a:ext uri="{FF2B5EF4-FFF2-40B4-BE49-F238E27FC236}">
                    <a16:creationId xmlns:a16="http://schemas.microsoft.com/office/drawing/2014/main" id="{B4538E14-173B-804C-9786-41CCEB843156}"/>
                  </a:ext>
                </a:extLst>
              </p:cNvPr>
              <p:cNvSpPr>
                <a:spLocks noChangeArrowheads="1"/>
              </p:cNvSpPr>
              <p:nvPr/>
            </p:nvSpPr>
            <p:spPr bwMode="auto">
              <a:xfrm>
                <a:off x="2922" y="1253"/>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47" name="Rectangle 28">
                <a:extLst>
                  <a:ext uri="{FF2B5EF4-FFF2-40B4-BE49-F238E27FC236}">
                    <a16:creationId xmlns:a16="http://schemas.microsoft.com/office/drawing/2014/main" id="{C3125301-D9F7-0243-8C48-A9DD4E3BDC46}"/>
                  </a:ext>
                </a:extLst>
              </p:cNvPr>
              <p:cNvSpPr>
                <a:spLocks noChangeArrowheads="1"/>
              </p:cNvSpPr>
              <p:nvPr/>
            </p:nvSpPr>
            <p:spPr bwMode="auto">
              <a:xfrm>
                <a:off x="3512"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x</a:t>
                </a:r>
              </a:p>
            </p:txBody>
          </p:sp>
          <p:sp>
            <p:nvSpPr>
              <p:cNvPr id="48" name="Rectangle 29">
                <a:extLst>
                  <a:ext uri="{FF2B5EF4-FFF2-40B4-BE49-F238E27FC236}">
                    <a16:creationId xmlns:a16="http://schemas.microsoft.com/office/drawing/2014/main" id="{2D132696-A64F-8143-A3A4-61081AAFAC30}"/>
                  </a:ext>
                </a:extLst>
              </p:cNvPr>
              <p:cNvSpPr>
                <a:spLocks noChangeArrowheads="1"/>
              </p:cNvSpPr>
              <p:nvPr/>
            </p:nvSpPr>
            <p:spPr bwMode="auto">
              <a:xfrm>
                <a:off x="4147" y="1842"/>
                <a:ext cx="318" cy="272"/>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lang="en-US" altLang="zh-CN" sz="2801" b="1" i="1">
                    <a:effectLst>
                      <a:outerShdw blurRad="38100" dist="38100" dir="2700000" algn="tl">
                        <a:srgbClr val="FFFFFF"/>
                      </a:outerShdw>
                    </a:effectLst>
                    <a:latin typeface="Times New Roman" panose="02020603050405020304" pitchFamily="18" charset="0"/>
                  </a:rPr>
                  <a:t>y</a:t>
                </a:r>
              </a:p>
            </p:txBody>
          </p:sp>
          <p:sp>
            <p:nvSpPr>
              <p:cNvPr id="49" name="Line 30">
                <a:extLst>
                  <a:ext uri="{FF2B5EF4-FFF2-40B4-BE49-F238E27FC236}">
                    <a16:creationId xmlns:a16="http://schemas.microsoft.com/office/drawing/2014/main" id="{B17A24E4-F94E-1E49-AE6E-9EEA262EF29D}"/>
                  </a:ext>
                </a:extLst>
              </p:cNvPr>
              <p:cNvSpPr/>
              <p:nvPr/>
            </p:nvSpPr>
            <p:spPr>
              <a:xfrm flipH="1">
                <a:off x="3648" y="527"/>
                <a:ext cx="363" cy="272"/>
              </a:xfrm>
              <a:prstGeom prst="line">
                <a:avLst/>
              </a:prstGeom>
              <a:ln w="28575" cap="sq" cmpd="sng">
                <a:solidFill>
                  <a:schemeClr val="tx1"/>
                </a:solidFill>
                <a:prstDash val="solid"/>
                <a:miter/>
                <a:headEnd type="none" w="sm" len="sm"/>
                <a:tailEnd type="none" w="sm" len="sm"/>
              </a:ln>
            </p:spPr>
          </p:sp>
          <p:sp>
            <p:nvSpPr>
              <p:cNvPr id="50" name="Line 31">
                <a:extLst>
                  <a:ext uri="{FF2B5EF4-FFF2-40B4-BE49-F238E27FC236}">
                    <a16:creationId xmlns:a16="http://schemas.microsoft.com/office/drawing/2014/main" id="{7686F1B7-9635-BC47-BD65-29A002456AAD}"/>
                  </a:ext>
                </a:extLst>
              </p:cNvPr>
              <p:cNvSpPr/>
              <p:nvPr/>
            </p:nvSpPr>
            <p:spPr>
              <a:xfrm>
                <a:off x="4193" y="527"/>
                <a:ext cx="317" cy="272"/>
              </a:xfrm>
              <a:prstGeom prst="line">
                <a:avLst/>
              </a:prstGeom>
              <a:ln w="28575" cap="sq" cmpd="sng">
                <a:solidFill>
                  <a:schemeClr val="tx1"/>
                </a:solidFill>
                <a:prstDash val="solid"/>
                <a:miter/>
                <a:headEnd type="none" w="sm" len="sm"/>
                <a:tailEnd type="none" w="sm" len="sm"/>
              </a:ln>
            </p:spPr>
          </p:sp>
          <p:sp>
            <p:nvSpPr>
              <p:cNvPr id="51" name="Line 32">
                <a:extLst>
                  <a:ext uri="{FF2B5EF4-FFF2-40B4-BE49-F238E27FC236}">
                    <a16:creationId xmlns:a16="http://schemas.microsoft.com/office/drawing/2014/main" id="{9FC5CEC8-25F1-7146-8FCC-0E95F75E8246}"/>
                  </a:ext>
                </a:extLst>
              </p:cNvPr>
              <p:cNvSpPr/>
              <p:nvPr/>
            </p:nvSpPr>
            <p:spPr>
              <a:xfrm flipH="1">
                <a:off x="3149" y="935"/>
                <a:ext cx="318" cy="318"/>
              </a:xfrm>
              <a:prstGeom prst="line">
                <a:avLst/>
              </a:prstGeom>
              <a:ln w="28575" cap="sq" cmpd="sng">
                <a:solidFill>
                  <a:schemeClr val="tx1"/>
                </a:solidFill>
                <a:prstDash val="solid"/>
                <a:miter/>
                <a:headEnd type="none" w="sm" len="sm"/>
                <a:tailEnd type="none" w="sm" len="sm"/>
              </a:ln>
            </p:spPr>
          </p:sp>
          <p:sp>
            <p:nvSpPr>
              <p:cNvPr id="52" name="Line 33">
                <a:extLst>
                  <a:ext uri="{FF2B5EF4-FFF2-40B4-BE49-F238E27FC236}">
                    <a16:creationId xmlns:a16="http://schemas.microsoft.com/office/drawing/2014/main" id="{EC9BEF11-B977-2C4C-B8C3-3F639D7D6139}"/>
                  </a:ext>
                </a:extLst>
              </p:cNvPr>
              <p:cNvSpPr/>
              <p:nvPr/>
            </p:nvSpPr>
            <p:spPr>
              <a:xfrm>
                <a:off x="3694" y="935"/>
                <a:ext cx="226" cy="318"/>
              </a:xfrm>
              <a:prstGeom prst="line">
                <a:avLst/>
              </a:prstGeom>
              <a:ln w="28575" cap="sq" cmpd="sng">
                <a:solidFill>
                  <a:schemeClr val="tx1"/>
                </a:solidFill>
                <a:prstDash val="solid"/>
                <a:miter/>
                <a:headEnd type="none" w="sm" len="sm"/>
                <a:tailEnd type="none" w="sm" len="sm"/>
              </a:ln>
            </p:spPr>
          </p:sp>
          <p:sp>
            <p:nvSpPr>
              <p:cNvPr id="53" name="Line 34">
                <a:extLst>
                  <a:ext uri="{FF2B5EF4-FFF2-40B4-BE49-F238E27FC236}">
                    <a16:creationId xmlns:a16="http://schemas.microsoft.com/office/drawing/2014/main" id="{968A4921-E083-184A-9ED8-531359E2F9F3}"/>
                  </a:ext>
                </a:extLst>
              </p:cNvPr>
              <p:cNvSpPr/>
              <p:nvPr/>
            </p:nvSpPr>
            <p:spPr>
              <a:xfrm flipH="1">
                <a:off x="3648" y="1434"/>
                <a:ext cx="272" cy="408"/>
              </a:xfrm>
              <a:prstGeom prst="line">
                <a:avLst/>
              </a:prstGeom>
              <a:ln w="28575" cap="sq" cmpd="sng">
                <a:solidFill>
                  <a:schemeClr val="tx1"/>
                </a:solidFill>
                <a:prstDash val="solid"/>
                <a:miter/>
                <a:headEnd type="none" w="sm" len="sm"/>
                <a:tailEnd type="none" w="sm" len="sm"/>
              </a:ln>
            </p:spPr>
          </p:sp>
          <p:sp>
            <p:nvSpPr>
              <p:cNvPr id="54" name="Line 35">
                <a:extLst>
                  <a:ext uri="{FF2B5EF4-FFF2-40B4-BE49-F238E27FC236}">
                    <a16:creationId xmlns:a16="http://schemas.microsoft.com/office/drawing/2014/main" id="{6BEC05C5-7FAA-5E48-9529-04028D76E285}"/>
                  </a:ext>
                </a:extLst>
              </p:cNvPr>
              <p:cNvSpPr/>
              <p:nvPr/>
            </p:nvSpPr>
            <p:spPr>
              <a:xfrm>
                <a:off x="4056" y="1434"/>
                <a:ext cx="227" cy="408"/>
              </a:xfrm>
              <a:prstGeom prst="line">
                <a:avLst/>
              </a:prstGeom>
              <a:ln w="28575" cap="sq" cmpd="sng">
                <a:solidFill>
                  <a:schemeClr val="tx1"/>
                </a:solidFill>
                <a:prstDash val="solid"/>
                <a:miter/>
                <a:headEnd type="none" w="sm" len="sm"/>
                <a:tailEnd type="none" w="sm" len="sm"/>
              </a:ln>
            </p:spPr>
          </p:sp>
          <p:sp>
            <p:nvSpPr>
              <p:cNvPr id="55" name="Oval 36">
                <a:extLst>
                  <a:ext uri="{FF2B5EF4-FFF2-40B4-BE49-F238E27FC236}">
                    <a16:creationId xmlns:a16="http://schemas.microsoft.com/office/drawing/2014/main" id="{893F2B2A-EA8E-8248-BAA5-C835B0FE8A96}"/>
                  </a:ext>
                </a:extLst>
              </p:cNvPr>
              <p:cNvSpPr/>
              <p:nvPr/>
            </p:nvSpPr>
            <p:spPr>
              <a:xfrm>
                <a:off x="4011" y="391"/>
                <a:ext cx="227" cy="182"/>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eaLnBrk="1" hangingPunct="1">
                  <a:spcBef>
                    <a:spcPct val="0"/>
                  </a:spcBef>
                  <a:buNone/>
                </a:pPr>
                <a:endParaRPr lang="zh-CN" altLang="en-US" sz="1800" dirty="0">
                  <a:latin typeface="Arial" panose="020B0604020202020204" pitchFamily="34" charset="0"/>
                  <a:ea typeface="宋体" panose="02010600030101010101" pitchFamily="2" charset="-122"/>
                </a:endParaRPr>
              </a:p>
            </p:txBody>
          </p:sp>
        </p:grpSp>
        <p:sp>
          <p:nvSpPr>
            <p:cNvPr id="42" name="Text Box 37">
              <a:extLst>
                <a:ext uri="{FF2B5EF4-FFF2-40B4-BE49-F238E27FC236}">
                  <a16:creationId xmlns:a16="http://schemas.microsoft.com/office/drawing/2014/main" id="{9CB63391-A0D4-B541-BF9A-E7CFBEE7FBF0}"/>
                </a:ext>
              </a:extLst>
            </p:cNvPr>
            <p:cNvSpPr txBox="1">
              <a:spLocks noChangeArrowheads="1"/>
            </p:cNvSpPr>
            <p:nvPr/>
          </p:nvSpPr>
          <p:spPr bwMode="auto">
            <a:xfrm>
              <a:off x="2679" y="1120"/>
              <a:ext cx="588"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77">
                <a:defRPr/>
              </a:pPr>
              <a:r>
                <a:rPr lang="en-US" altLang="zh-CN" sz="3600" b="1" i="1" dirty="0">
                  <a:solidFill>
                    <a:srgbClr val="FF0000"/>
                  </a:solidFill>
                  <a:effectLst>
                    <a:outerShdw blurRad="38100" dist="38100" dir="2700000" algn="tl">
                      <a:srgbClr val="C0C0C0"/>
                    </a:outerShdw>
                  </a:effectLst>
                  <a:latin typeface="Times New Roman" panose="02020603050405020304" pitchFamily="18" charset="0"/>
                </a:rPr>
                <a:t>T’’</a:t>
              </a:r>
            </a:p>
          </p:txBody>
        </p:sp>
      </p:grpSp>
      <p:sp>
        <p:nvSpPr>
          <p:cNvPr id="56" name="AutoShape 21">
            <a:extLst>
              <a:ext uri="{FF2B5EF4-FFF2-40B4-BE49-F238E27FC236}">
                <a16:creationId xmlns:a16="http://schemas.microsoft.com/office/drawing/2014/main" id="{DBEDF38B-ECFE-3F4C-8C5A-B0AFDC621C55}"/>
              </a:ext>
            </a:extLst>
          </p:cNvPr>
          <p:cNvSpPr>
            <a:spLocks noChangeArrowheads="1"/>
          </p:cNvSpPr>
          <p:nvPr/>
        </p:nvSpPr>
        <p:spPr bwMode="auto">
          <a:xfrm>
            <a:off x="2051619" y="3900908"/>
            <a:ext cx="1743254" cy="706244"/>
          </a:xfrm>
          <a:prstGeom prst="rightArrowCallout">
            <a:avLst>
              <a:gd name="adj1" fmla="val 25000"/>
              <a:gd name="adj2" fmla="val 25000"/>
              <a:gd name="adj3" fmla="val 42861"/>
              <a:gd name="adj4" fmla="val 66667"/>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77">
              <a:defRPr/>
            </a:pP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交换</a:t>
            </a:r>
            <a:r>
              <a:rPr kumimoji="1"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和</a:t>
            </a:r>
            <a:r>
              <a:rPr kumimoji="1"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a:t>
            </a:r>
          </a:p>
          <a:p>
            <a:pPr algn="ctr" defTabSz="914477">
              <a:defRPr/>
            </a:pPr>
            <a:r>
              <a:rPr kumimoji="1"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构造</a:t>
            </a:r>
            <a:r>
              <a:rPr kumimoji="1"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kumimoji="1"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endParaRPr lang="zh-CN" alt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57" name="TextBox 56">
            <a:extLst>
              <a:ext uri="{FF2B5EF4-FFF2-40B4-BE49-F238E27FC236}">
                <a16:creationId xmlns:a16="http://schemas.microsoft.com/office/drawing/2014/main" id="{12632B5A-BF9C-794B-949C-CFC805C2A27D}"/>
              </a:ext>
            </a:extLst>
          </p:cNvPr>
          <p:cNvSpPr txBox="1"/>
          <p:nvPr/>
        </p:nvSpPr>
        <p:spPr>
          <a:xfrm>
            <a:off x="5570250" y="1070047"/>
            <a:ext cx="3737493" cy="646331"/>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构造的新树</a:t>
            </a:r>
            <a:r>
              <a:rPr lang="en-US" altLang="zh-CN"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，频率最小的两个字符具有最大的深度，且是兄弟节点</a:t>
            </a:r>
          </a:p>
        </p:txBody>
      </p:sp>
      <p:sp>
        <p:nvSpPr>
          <p:cNvPr id="58" name="TextBox 57">
            <a:extLst>
              <a:ext uri="{FF2B5EF4-FFF2-40B4-BE49-F238E27FC236}">
                <a16:creationId xmlns:a16="http://schemas.microsoft.com/office/drawing/2014/main" id="{D7F0D4CF-D15F-FF42-9DCF-7D989804F98B}"/>
              </a:ext>
            </a:extLst>
          </p:cNvPr>
          <p:cNvSpPr txBox="1"/>
          <p:nvPr/>
        </p:nvSpPr>
        <p:spPr>
          <a:xfrm>
            <a:off x="1936444" y="2132856"/>
            <a:ext cx="4993065" cy="646331"/>
          </a:xfrm>
          <a:prstGeom prst="rect">
            <a:avLst/>
          </a:prstGeom>
          <a:solidFill>
            <a:schemeClr val="bg1"/>
          </a:solidFill>
          <a:ln w="19050">
            <a:solidFill>
              <a:srgbClr val="00B050"/>
            </a:solidFill>
          </a:ln>
        </p:spPr>
        <p:txBody>
          <a:bodyPr wrap="square" rtlCol="0">
            <a:spAutoFit/>
          </a:bodyPr>
          <a:lstStyle/>
          <a:p>
            <a:pPr algn="just"/>
            <a:r>
              <a:rPr lang="zh-CN" altLang="en-US" sz="1200" b="1" dirty="0">
                <a:solidFill>
                  <a:srgbClr val="FF0000"/>
                </a:solidFill>
                <a:latin typeface="SimSun" panose="02010600030101010101" pitchFamily="2" charset="-122"/>
                <a:ea typeface="SimSun" panose="02010600030101010101" pitchFamily="2" charset="-122"/>
              </a:rPr>
              <a:t>有没有可能最大深度只有一个节点，没有兄弟节点？</a:t>
            </a:r>
            <a:endParaRPr lang="en-US" altLang="zh-CN" sz="1200" b="1" dirty="0">
              <a:solidFill>
                <a:srgbClr val="FF0000"/>
              </a:solidFill>
              <a:latin typeface="SimSun" panose="02010600030101010101" pitchFamily="2" charset="-122"/>
              <a:ea typeface="SimSun" panose="02010600030101010101" pitchFamily="2" charset="-122"/>
            </a:endParaRPr>
          </a:p>
          <a:p>
            <a:pPr algn="just"/>
            <a:r>
              <a:rPr lang="zh-CN" altLang="en-US" sz="1200" b="1" dirty="0">
                <a:solidFill>
                  <a:srgbClr val="FF0000"/>
                </a:solidFill>
                <a:latin typeface="SimSun" panose="02010600030101010101" pitchFamily="2" charset="-122"/>
                <a:ea typeface="SimSun" panose="02010600030101010101" pitchFamily="2" charset="-122"/>
                <a:cs typeface="Times New Roman" panose="02020603050405020304" pitchFamily="18" charset="0"/>
              </a:rPr>
              <a:t>如果只有一个孤立节点，没有兄弟节点，那么这个孤立节点可以删除，直接使用父亲节点作为叶子节点，编码更高效。</a:t>
            </a:r>
            <a:endParaRPr lang="zh-CN" altLang="en-US" sz="1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59" name="TextBox 58">
            <a:extLst>
              <a:ext uri="{FF2B5EF4-FFF2-40B4-BE49-F238E27FC236}">
                <a16:creationId xmlns:a16="http://schemas.microsoft.com/office/drawing/2014/main" id="{32AFAB29-E4F1-864C-BC74-04789324458C}"/>
              </a:ext>
            </a:extLst>
          </p:cNvPr>
          <p:cNvSpPr txBox="1"/>
          <p:nvPr/>
        </p:nvSpPr>
        <p:spPr>
          <a:xfrm>
            <a:off x="326695" y="158690"/>
            <a:ext cx="3199120"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要证明存在一个满足贪心选择的优化解，一种直观的思路即：通过任意一个优化解来构造满足贪心选择的优化解。</a:t>
            </a:r>
          </a:p>
        </p:txBody>
      </p:sp>
    </p:spTree>
    <p:extLst>
      <p:ext uri="{BB962C8B-B14F-4D97-AF65-F5344CB8AC3E}">
        <p14:creationId xmlns:p14="http://schemas.microsoft.com/office/powerpoint/2010/main" val="50876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heckerboard(across)">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checkerboard(across)">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blinds(horizontal)">
                                      <p:cBhvr>
                                        <p:cTn id="29" dur="500"/>
                                        <p:tgtEl>
                                          <p:spTgt spid="56"/>
                                        </p:tgtEl>
                                      </p:cBhvr>
                                    </p:animEffect>
                                  </p:childTnLst>
                                </p:cTn>
                              </p:par>
                              <p:par>
                                <p:cTn id="30" presetID="3" presetClass="entr" presetSubtype="1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linds(horizontal)">
                                      <p:cBhvr>
                                        <p:cTn id="37" dur="500"/>
                                        <p:tgtEl>
                                          <p:spTgt spid="39"/>
                                        </p:tgtEl>
                                      </p:cBhvr>
                                    </p:animEffect>
                                  </p:childTnLst>
                                </p:cTn>
                              </p:par>
                              <p:par>
                                <p:cTn id="38" presetID="3" presetClass="entr" presetSubtype="1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checkerboard(across)">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56" grpId="0" animBg="1"/>
      <p:bldP spid="57" grpId="0" animBg="1"/>
      <p:bldP spid="58" grpId="0" animBg="1"/>
      <p:bldP spid="5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9ACB-264E-2947-96ED-09ABE49C5A1E}"/>
              </a:ext>
            </a:extLst>
          </p:cNvPr>
          <p:cNvSpPr>
            <a:spLocks noGrp="1"/>
          </p:cNvSpPr>
          <p:nvPr>
            <p:ph type="title"/>
          </p:nvPr>
        </p:nvSpPr>
        <p:spPr/>
        <p:txBody>
          <a:bodyPr/>
          <a:lstStyle/>
          <a:p>
            <a:r>
              <a:rPr lang="en-CN" dirty="0"/>
              <a:t>分析优化解的结构</a:t>
            </a:r>
          </a:p>
        </p:txBody>
      </p:sp>
      <p:sp>
        <p:nvSpPr>
          <p:cNvPr id="3" name="Content Placeholder 2">
            <a:extLst>
              <a:ext uri="{FF2B5EF4-FFF2-40B4-BE49-F238E27FC236}">
                <a16:creationId xmlns:a16="http://schemas.microsoft.com/office/drawing/2014/main" id="{7A5FD32D-ADB9-B541-B294-41465248F4A9}"/>
              </a:ext>
            </a:extLst>
          </p:cNvPr>
          <p:cNvSpPr>
            <a:spLocks noGrp="1"/>
          </p:cNvSpPr>
          <p:nvPr>
            <p:ph idx="1"/>
          </p:nvPr>
        </p:nvSpPr>
        <p:spPr/>
        <p:txBody>
          <a:bodyPr/>
          <a:lstStyle/>
          <a:p>
            <a:r>
              <a:rPr lang="en-CN" dirty="0"/>
              <a:t>贪心选择性</a:t>
            </a:r>
          </a:p>
        </p:txBody>
      </p:sp>
      <p:sp>
        <p:nvSpPr>
          <p:cNvPr id="57" name="Rectangle 7">
            <a:extLst>
              <a:ext uri="{FF2B5EF4-FFF2-40B4-BE49-F238E27FC236}">
                <a16:creationId xmlns:a16="http://schemas.microsoft.com/office/drawing/2014/main" id="{F0BA0C0E-FD43-B84D-A493-238DF1D2A79F}"/>
              </a:ext>
            </a:extLst>
          </p:cNvPr>
          <p:cNvSpPr>
            <a:spLocks noChangeArrowheads="1"/>
          </p:cNvSpPr>
          <p:nvPr/>
        </p:nvSpPr>
        <p:spPr bwMode="auto">
          <a:xfrm>
            <a:off x="823022" y="1772819"/>
            <a:ext cx="6775673" cy="5112567"/>
          </a:xfrm>
          <a:prstGeom prst="rect">
            <a:avLst/>
          </a:prstGeom>
          <a:solidFill>
            <a:schemeClr val="bg1"/>
          </a:solidFill>
          <a:ln>
            <a:noFill/>
          </a:ln>
        </p:spPr>
        <p:txBody>
          <a:bodyPr/>
          <a:lstStyle/>
          <a:p>
            <a:pPr marL="342930" indent="-342930" algn="just" defTabSz="914477">
              <a:lnSpc>
                <a:spcPct val="120000"/>
              </a:lnSpc>
              <a:spcBef>
                <a:spcPct val="20000"/>
              </a:spcBef>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证</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是最优化前缀树.</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B(T)-B(T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 + f(b)d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 - 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 - f(b)d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 + f(b)d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 - 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 - f(b)d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(f(b)-f(x))(d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p>
          <a:p>
            <a:pPr marL="342930" indent="-342930" algn="just" defTabSz="914477">
              <a:lnSpc>
                <a:spcPct val="120000"/>
              </a:lnSpc>
              <a:spcBef>
                <a:spcPct val="20000"/>
              </a:spcBef>
              <a:defRPr/>
            </a:pP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f(b)</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f(x), 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d</a:t>
            </a:r>
            <a:r>
              <a:rPr lang="en-US" altLang="zh-CN" sz="2000" b="1" i="1" baseline="-30000"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 (</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因为</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的深度最大</a:t>
            </a:r>
            <a:r>
              <a:rPr lang="zh-CN" altLang="en-US"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a:t>
            </a:r>
          </a:p>
          <a:p>
            <a:pPr marL="342930" indent="-342930" algn="just" defTabSz="914477">
              <a:lnSpc>
                <a:spcPct val="120000"/>
              </a:lnSpc>
              <a:spcBef>
                <a:spcPct val="20000"/>
              </a:spcBef>
              <a:defRPr/>
            </a:pPr>
            <a:r>
              <a:rPr lang="zh-CN" altLang="en-US"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0, 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p>
          <a:p>
            <a:pPr marL="342930" indent="-342930" defTabSz="914477">
              <a:lnSpc>
                <a:spcPct val="120000"/>
              </a:lnSpc>
              <a:spcBef>
                <a:spcPct val="20000"/>
              </a:spcBef>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同理可证</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于是</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p>
          <a:p>
            <a:pPr marL="342930" indent="-342930" defTabSz="914477">
              <a:lnSpc>
                <a:spcPct val="120000"/>
              </a:lnSpc>
              <a:spcBef>
                <a:spcPct val="20000"/>
              </a:spcBef>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由于</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是最优化的，所以</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p>
          <a:p>
            <a:pPr marL="342930" indent="-342930" defTabSz="914477">
              <a:lnSpc>
                <a:spcPct val="120000"/>
              </a:lnSpc>
              <a:spcBef>
                <a:spcPct val="20000"/>
              </a:spcBef>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于是,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B(T)=B(T’’)，T’’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C</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的最优化前缀编码树. </a:t>
            </a:r>
          </a:p>
          <a:p>
            <a:pPr marL="342930" indent="-342930" defTabSz="914477">
              <a:lnSpc>
                <a:spcPct val="120000"/>
              </a:lnSpc>
              <a:spcBef>
                <a:spcPct val="20000"/>
              </a:spcBef>
              <a:defRPr/>
            </a:pP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在</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中, </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和</a:t>
            </a:r>
            <a:r>
              <a:rPr lang="en-US" altLang="zh-CN" sz="2000" b="1" i="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y</a:t>
            </a:r>
            <a:r>
              <a:rPr lang="zh-CN" altLang="en-US"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具有相同长度编码, 且仅最后一位不同。</a:t>
            </a:r>
            <a:r>
              <a:rPr lang="en-US" altLang="zh-CN" sz="20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rPr>
              <a:t> </a:t>
            </a:r>
          </a:p>
        </p:txBody>
      </p:sp>
      <p:graphicFrame>
        <p:nvGraphicFramePr>
          <p:cNvPr id="58" name="Object 5">
            <a:extLst>
              <a:ext uri="{FF2B5EF4-FFF2-40B4-BE49-F238E27FC236}">
                <a16:creationId xmlns:a16="http://schemas.microsoft.com/office/drawing/2014/main" id="{2DB78724-0C93-A945-8F45-431B6ED20C07}"/>
              </a:ext>
            </a:extLst>
          </p:cNvPr>
          <p:cNvGraphicFramePr>
            <a:graphicFrameLocks noChangeAspect="1"/>
          </p:cNvGraphicFramePr>
          <p:nvPr>
            <p:extLst>
              <p:ext uri="{D42A27DB-BD31-4B8C-83A1-F6EECF244321}">
                <p14:modId xmlns:p14="http://schemas.microsoft.com/office/powerpoint/2010/main" val="1125746827"/>
              </p:ext>
            </p:extLst>
          </p:nvPr>
        </p:nvGraphicFramePr>
        <p:xfrm>
          <a:off x="1183061" y="2636913"/>
          <a:ext cx="2160240" cy="413663"/>
        </p:xfrm>
        <a:graphic>
          <a:graphicData uri="http://schemas.openxmlformats.org/presentationml/2006/ole">
            <mc:AlternateContent xmlns:mc="http://schemas.openxmlformats.org/markup-compatibility/2006">
              <mc:Choice xmlns:v="urn:schemas-microsoft-com:vml" Requires="v">
                <p:oleObj r:id="rId2" imgW="1854200" imgH="342900" progId="Equation.3">
                  <p:embed/>
                </p:oleObj>
              </mc:Choice>
              <mc:Fallback>
                <p:oleObj r:id="rId2" imgW="1854200" imgH="342900" progId="Equation.3">
                  <p:embed/>
                  <p:pic>
                    <p:nvPicPr>
                      <p:cNvPr id="759813" name="Object 5"/>
                      <p:cNvPicPr/>
                      <p:nvPr/>
                    </p:nvPicPr>
                    <p:blipFill>
                      <a:blip r:embed="rId3"/>
                      <a:stretch>
                        <a:fillRect/>
                      </a:stretch>
                    </p:blipFill>
                    <p:spPr>
                      <a:xfrm>
                        <a:off x="1183061" y="2636913"/>
                        <a:ext cx="2160240" cy="413663"/>
                      </a:xfrm>
                      <a:prstGeom prst="rect">
                        <a:avLst/>
                      </a:prstGeom>
                      <a:solidFill>
                        <a:srgbClr val="FFFFFF"/>
                      </a:solidFill>
                      <a:ln w="38100">
                        <a:noFill/>
                        <a:miter/>
                      </a:ln>
                    </p:spPr>
                  </p:pic>
                </p:oleObj>
              </mc:Fallback>
            </mc:AlternateContent>
          </a:graphicData>
        </a:graphic>
      </p:graphicFrame>
      <p:sp>
        <p:nvSpPr>
          <p:cNvPr id="8" name="TextBox 7">
            <a:extLst>
              <a:ext uri="{FF2B5EF4-FFF2-40B4-BE49-F238E27FC236}">
                <a16:creationId xmlns:a16="http://schemas.microsoft.com/office/drawing/2014/main" id="{A233A398-A11C-CA42-8548-A316CFE163A8}"/>
              </a:ext>
            </a:extLst>
          </p:cNvPr>
          <p:cNvSpPr txBox="1"/>
          <p:nvPr/>
        </p:nvSpPr>
        <p:spPr>
          <a:xfrm>
            <a:off x="5870502" y="2060848"/>
            <a:ext cx="3737493" cy="646331"/>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构造的新树</a:t>
            </a:r>
            <a:r>
              <a:rPr lang="en-US" altLang="zh-CN"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，频率最小的两个字符具有最大的深度，且是兄弟节点</a:t>
            </a:r>
          </a:p>
        </p:txBody>
      </p:sp>
    </p:spTree>
    <p:extLst>
      <p:ext uri="{BB962C8B-B14F-4D97-AF65-F5344CB8AC3E}">
        <p14:creationId xmlns:p14="http://schemas.microsoft.com/office/powerpoint/2010/main" val="428928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xEl>
                                              <p:pRg st="1" end="1"/>
                                            </p:txEl>
                                          </p:spTgt>
                                        </p:tgtEl>
                                        <p:attrNameLst>
                                          <p:attrName>style.visibility</p:attrName>
                                        </p:attrNameLst>
                                      </p:cBhvr>
                                      <p:to>
                                        <p:strVal val="visible"/>
                                      </p:to>
                                    </p:set>
                                    <p:animEffect transition="in" filter="wipe(down)">
                                      <p:cBhvr>
                                        <p:cTn id="7" dur="500"/>
                                        <p:tgtEl>
                                          <p:spTgt spid="5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7">
                                            <p:txEl>
                                              <p:pRg st="2" end="2"/>
                                            </p:txEl>
                                          </p:spTgt>
                                        </p:tgtEl>
                                        <p:attrNameLst>
                                          <p:attrName>style.visibility</p:attrName>
                                        </p:attrNameLst>
                                      </p:cBhvr>
                                      <p:to>
                                        <p:strVal val="visible"/>
                                      </p:to>
                                    </p:set>
                                    <p:animEffect transition="in" filter="wipe(down)">
                                      <p:cBhvr>
                                        <p:cTn id="10" dur="500"/>
                                        <p:tgtEl>
                                          <p:spTgt spid="57">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7">
                                            <p:txEl>
                                              <p:pRg st="3" end="3"/>
                                            </p:txEl>
                                          </p:spTgt>
                                        </p:tgtEl>
                                        <p:attrNameLst>
                                          <p:attrName>style.visibility</p:attrName>
                                        </p:attrNameLst>
                                      </p:cBhvr>
                                      <p:to>
                                        <p:strVal val="visible"/>
                                      </p:to>
                                    </p:set>
                                    <p:animEffect transition="in" filter="wipe(left)">
                                      <p:cBhvr>
                                        <p:cTn id="18" dur="500"/>
                                        <p:tgtEl>
                                          <p:spTgt spid="5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7">
                                            <p:txEl>
                                              <p:pRg st="4" end="4"/>
                                            </p:txEl>
                                          </p:spTgt>
                                        </p:tgtEl>
                                        <p:attrNameLst>
                                          <p:attrName>style.visibility</p:attrName>
                                        </p:attrNameLst>
                                      </p:cBhvr>
                                      <p:to>
                                        <p:strVal val="visible"/>
                                      </p:to>
                                    </p:set>
                                    <p:animEffect transition="in" filter="wipe(left)">
                                      <p:cBhvr>
                                        <p:cTn id="23" dur="500"/>
                                        <p:tgtEl>
                                          <p:spTgt spid="5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7">
                                            <p:txEl>
                                              <p:pRg st="5" end="5"/>
                                            </p:txEl>
                                          </p:spTgt>
                                        </p:tgtEl>
                                        <p:attrNameLst>
                                          <p:attrName>style.visibility</p:attrName>
                                        </p:attrNameLst>
                                      </p:cBhvr>
                                      <p:to>
                                        <p:strVal val="visible"/>
                                      </p:to>
                                    </p:set>
                                    <p:animEffect transition="in" filter="wipe(left)">
                                      <p:cBhvr>
                                        <p:cTn id="28" dur="500"/>
                                        <p:tgtEl>
                                          <p:spTgt spid="5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7">
                                            <p:txEl>
                                              <p:pRg st="6" end="6"/>
                                            </p:txEl>
                                          </p:spTgt>
                                        </p:tgtEl>
                                        <p:attrNameLst>
                                          <p:attrName>style.visibility</p:attrName>
                                        </p:attrNameLst>
                                      </p:cBhvr>
                                      <p:to>
                                        <p:strVal val="visible"/>
                                      </p:to>
                                    </p:set>
                                    <p:animEffect transition="in" filter="wipe(left)">
                                      <p:cBhvr>
                                        <p:cTn id="33" dur="500"/>
                                        <p:tgtEl>
                                          <p:spTgt spid="5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7">
                                            <p:txEl>
                                              <p:pRg st="7" end="7"/>
                                            </p:txEl>
                                          </p:spTgt>
                                        </p:tgtEl>
                                        <p:attrNameLst>
                                          <p:attrName>style.visibility</p:attrName>
                                        </p:attrNameLst>
                                      </p:cBhvr>
                                      <p:to>
                                        <p:strVal val="visible"/>
                                      </p:to>
                                    </p:set>
                                    <p:animEffect transition="in" filter="wipe(left)">
                                      <p:cBhvr>
                                        <p:cTn id="38" dur="500"/>
                                        <p:tgtEl>
                                          <p:spTgt spid="57">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7">
                                            <p:txEl>
                                              <p:pRg st="8" end="8"/>
                                            </p:txEl>
                                          </p:spTgt>
                                        </p:tgtEl>
                                        <p:attrNameLst>
                                          <p:attrName>style.visibility</p:attrName>
                                        </p:attrNameLst>
                                      </p:cBhvr>
                                      <p:to>
                                        <p:strVal val="visible"/>
                                      </p:to>
                                    </p:set>
                                    <p:animEffect transition="in" filter="wipe(down)">
                                      <p:cBhvr>
                                        <p:cTn id="43" dur="500"/>
                                        <p:tgtEl>
                                          <p:spTgt spid="5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7">
                                            <p:txEl>
                                              <p:pRg st="9" end="9"/>
                                            </p:txEl>
                                          </p:spTgt>
                                        </p:tgtEl>
                                        <p:attrNameLst>
                                          <p:attrName>style.visibility</p:attrName>
                                        </p:attrNameLst>
                                      </p:cBhvr>
                                      <p:to>
                                        <p:strVal val="visible"/>
                                      </p:to>
                                    </p:set>
                                    <p:animEffect transition="in" filter="wipe(down)">
                                      <p:cBhvr>
                                        <p:cTn id="48" dur="500"/>
                                        <p:tgtEl>
                                          <p:spTgt spid="57">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7">
                                            <p:txEl>
                                              <p:pRg st="10" end="10"/>
                                            </p:txEl>
                                          </p:spTgt>
                                        </p:tgtEl>
                                        <p:attrNameLst>
                                          <p:attrName>style.visibility</p:attrName>
                                        </p:attrNameLst>
                                      </p:cBhvr>
                                      <p:to>
                                        <p:strVal val="visible"/>
                                      </p:to>
                                    </p:set>
                                    <p:animEffect transition="in" filter="wipe(down)">
                                      <p:cBhvr>
                                        <p:cTn id="53" dur="500"/>
                                        <p:tgtEl>
                                          <p:spTgt spid="57">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57">
                                            <p:txEl>
                                              <p:pRg st="11" end="11"/>
                                            </p:txEl>
                                          </p:spTgt>
                                        </p:tgtEl>
                                        <p:attrNameLst>
                                          <p:attrName>style.visibility</p:attrName>
                                        </p:attrNameLst>
                                      </p:cBhvr>
                                      <p:to>
                                        <p:strVal val="visible"/>
                                      </p:to>
                                    </p:set>
                                    <p:animEffect transition="in" filter="wipe(down)">
                                      <p:cBhvr>
                                        <p:cTn id="58" dur="500"/>
                                        <p:tgtEl>
                                          <p:spTgt spid="5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A84B-46C8-6B42-92E8-4E11AB85A929}"/>
              </a:ext>
            </a:extLst>
          </p:cNvPr>
          <p:cNvSpPr>
            <a:spLocks noGrp="1"/>
          </p:cNvSpPr>
          <p:nvPr>
            <p:ph type="title"/>
          </p:nvPr>
        </p:nvSpPr>
        <p:spPr/>
        <p:txBody>
          <a:bodyPr/>
          <a:lstStyle/>
          <a:p>
            <a:r>
              <a:rPr lang="en-CN" dirty="0"/>
              <a:t>贪心解法</a:t>
            </a:r>
          </a:p>
        </p:txBody>
      </p:sp>
      <p:sp>
        <p:nvSpPr>
          <p:cNvPr id="3" name="Content Placeholder 2">
            <a:extLst>
              <a:ext uri="{FF2B5EF4-FFF2-40B4-BE49-F238E27FC236}">
                <a16:creationId xmlns:a16="http://schemas.microsoft.com/office/drawing/2014/main" id="{C33AD1DE-9BA1-E142-B9E0-A177E66DD570}"/>
              </a:ext>
            </a:extLst>
          </p:cNvPr>
          <p:cNvSpPr>
            <a:spLocks noGrp="1"/>
          </p:cNvSpPr>
          <p:nvPr>
            <p:ph idx="1"/>
          </p:nvPr>
        </p:nvSpPr>
        <p:spPr/>
        <p:txBody>
          <a:bodyPr/>
          <a:lstStyle/>
          <a:p>
            <a:r>
              <a:rPr lang="en-CN" dirty="0"/>
              <a:t>正确性证明</a:t>
            </a:r>
          </a:p>
        </p:txBody>
      </p:sp>
      <p:sp>
        <p:nvSpPr>
          <p:cNvPr id="5" name="Rectangle 3">
            <a:extLst>
              <a:ext uri="{FF2B5EF4-FFF2-40B4-BE49-F238E27FC236}">
                <a16:creationId xmlns:a16="http://schemas.microsoft.com/office/drawing/2014/main" id="{733F163E-B4EF-DC4C-972A-E3767973B9B5}"/>
              </a:ext>
            </a:extLst>
          </p:cNvPr>
          <p:cNvSpPr txBox="1">
            <a:spLocks noChangeArrowheads="1"/>
          </p:cNvSpPr>
          <p:nvPr/>
        </p:nvSpPr>
        <p:spPr>
          <a:xfrm>
            <a:off x="600077" y="2420889"/>
            <a:ext cx="8575873" cy="2160240"/>
          </a:xfrm>
          <a:prstGeom prst="rect">
            <a:avLst/>
          </a:prstGeom>
          <a:solidFill>
            <a:srgbClr val="FFFFFF"/>
          </a:solid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buFontTx/>
              <a:buNone/>
              <a:defRPr/>
            </a:pP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定理.</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dirty="0">
                <a:solidFill>
                  <a:schemeClr val="tx2"/>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Huffman</a:t>
            </a:r>
            <a:r>
              <a:rPr lang="zh-CN" altLang="en-US" sz="2801" b="1" dirty="0">
                <a:solidFill>
                  <a:schemeClr val="tx2"/>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算法产生一个优化前缀编码树</a:t>
            </a:r>
          </a:p>
          <a:p>
            <a:pPr marL="0" algn="just" eaLnBrk="1" hangingPunct="1">
              <a:buNone/>
              <a:defRPr/>
            </a:pP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证</a:t>
            </a:r>
            <a:r>
              <a:rPr lang="en-US" altLang="zh-CN" sz="2801" b="1" dirty="0">
                <a:solidFill>
                  <a:srgbClr val="FF00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由于引理1、引理2成立,而且</a:t>
            </a:r>
            <a:r>
              <a:rPr lang="en-US" altLang="zh-CN"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Huffman</a:t>
            </a:r>
            <a:r>
              <a:rPr lang="zh-CN" altLang="en-US"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算法按照引理</a:t>
            </a:r>
            <a:r>
              <a:rPr lang="en-US" altLang="zh-CN"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的贪心选择性确定的规则进行局部优化选择，所以</a:t>
            </a:r>
            <a:r>
              <a:rPr lang="en-US" altLang="zh-CN"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Huffman</a:t>
            </a:r>
            <a:r>
              <a:rPr lang="zh-CN" altLang="en-US" sz="2801" b="1" dirty="0">
                <a:solidFill>
                  <a:srgbClr val="0000CC"/>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算法产生一个优化前缀编码树。</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837870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479677" y="2060578"/>
            <a:ext cx="5434013" cy="2189163"/>
          </a:xfrm>
        </p:spPr>
        <p:txBody>
          <a:bodyPr vert="horz" wrap="square" lIns="91440" tIns="45720" rIns="91440" bIns="45720" numCol="1" anchor="t" anchorCtr="0" compatLnSpc="1"/>
          <a:lstStyle/>
          <a:p>
            <a:pPr marL="0" indent="0" defTabSz="914477" eaLnBrk="1" hangingPunct="1">
              <a:buNone/>
              <a:defRPr/>
            </a:pPr>
            <a:r>
              <a:rPr lang="en-US" altLang="zh-CN" dirty="0"/>
              <a:t>5.1 </a:t>
            </a:r>
            <a:r>
              <a:rPr lang="zh-CN" altLang="zh-CN" dirty="0"/>
              <a:t>贪心法的基本原理</a:t>
            </a:r>
          </a:p>
          <a:p>
            <a:pPr marL="0" indent="0" defTabSz="914477" eaLnBrk="1" hangingPunct="1">
              <a:buNone/>
              <a:defRPr/>
            </a:pPr>
            <a:r>
              <a:rPr lang="en-US" altLang="zh-CN" dirty="0"/>
              <a:t>5.2 </a:t>
            </a:r>
            <a:r>
              <a:rPr lang="zh-CN" altLang="zh-CN" dirty="0"/>
              <a:t>任务安排问题</a:t>
            </a:r>
          </a:p>
          <a:p>
            <a:pPr marL="0" indent="0" defTabSz="914477" eaLnBrk="1" hangingPunct="1">
              <a:buNone/>
              <a:defRPr/>
            </a:pPr>
            <a:r>
              <a:rPr lang="en-US" altLang="zh-CN" dirty="0"/>
              <a:t>5.3 </a:t>
            </a:r>
            <a:r>
              <a:rPr lang="zh-CN" altLang="zh-CN" dirty="0"/>
              <a:t>哈夫曼编码问题</a:t>
            </a:r>
            <a:endParaRPr lang="en-US" altLang="zh-CN" dirty="0"/>
          </a:p>
          <a:p>
            <a:pPr marL="0" indent="0" defTabSz="914477" eaLnBrk="1" hangingPunct="1">
              <a:buNone/>
              <a:defRPr/>
            </a:pPr>
            <a:r>
              <a:rPr lang="en-US" altLang="zh-CN" dirty="0">
                <a:solidFill>
                  <a:srgbClr val="FF0000"/>
                </a:solidFill>
              </a:rPr>
              <a:t>5.4 </a:t>
            </a:r>
            <a:r>
              <a:rPr lang="zh-CN" altLang="en-US" dirty="0">
                <a:solidFill>
                  <a:srgbClr val="FF0000"/>
                </a:solidFill>
              </a:rPr>
              <a:t>最小生成树</a:t>
            </a:r>
            <a:endParaRPr lang="zh-CN" altLang="zh-CN" dirty="0">
              <a:solidFill>
                <a:srgbClr val="FF0000"/>
              </a:solidFill>
            </a:endParaRPr>
          </a:p>
          <a:p>
            <a:pPr defTabSz="914477" eaLnBrk="1" hangingPunct="1">
              <a:defRPr/>
            </a:pPr>
            <a:endParaRPr lang="zh-CN" altLang="en-US" dirty="0"/>
          </a:p>
        </p:txBody>
      </p:sp>
      <p:sp>
        <p:nvSpPr>
          <p:cNvPr id="4" name="Title 3">
            <a:extLst>
              <a:ext uri="{FF2B5EF4-FFF2-40B4-BE49-F238E27FC236}">
                <a16:creationId xmlns:a16="http://schemas.microsoft.com/office/drawing/2014/main" id="{DCE13777-93F0-B645-8977-779B53233B6E}"/>
              </a:ext>
            </a:extLst>
          </p:cNvPr>
          <p:cNvSpPr>
            <a:spLocks noGrp="1"/>
          </p:cNvSpPr>
          <p:nvPr>
            <p:ph type="title"/>
          </p:nvPr>
        </p:nvSpPr>
        <p:spPr/>
        <p:txBody>
          <a:bodyPr/>
          <a:lstStyle/>
          <a:p>
            <a:r>
              <a:rPr lang="en-US" dirty="0" err="1"/>
              <a:t>提纲</a:t>
            </a:r>
            <a:endParaRPr lang="en-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2BB4-AE9C-3A42-8EF5-CC4BF9DC9C57}"/>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C859BC6F-E765-024E-B0A6-829AFDD6C69D}"/>
              </a:ext>
            </a:extLst>
          </p:cNvPr>
          <p:cNvSpPr>
            <a:spLocks noGrp="1"/>
          </p:cNvSpPr>
          <p:nvPr>
            <p:ph idx="1"/>
          </p:nvPr>
        </p:nvSpPr>
        <p:spPr>
          <a:solidFill>
            <a:schemeClr val="bg1"/>
          </a:solidFill>
        </p:spPr>
        <p:txBody>
          <a:bodyPr/>
          <a:lstStyle/>
          <a:p>
            <a:r>
              <a:rPr lang="en-CN" dirty="0"/>
              <a:t>生成树</a:t>
            </a:r>
          </a:p>
          <a:p>
            <a:pPr lvl="1"/>
            <a:r>
              <a:rPr lang="zh-CN" altLang="en-US" dirty="0">
                <a:latin typeface="Times New Roman" panose="02020603050405020304" pitchFamily="18" charset="0"/>
                <a:cs typeface="Times New Roman" panose="02020603050405020304" pitchFamily="18" charset="0"/>
              </a:rPr>
              <a:t>设</a:t>
            </a:r>
            <a:r>
              <a:rPr lang="en-US" altLang="zh-CN" i="1" dirty="0">
                <a:latin typeface="Times New Roman" panose="02020603050405020304" pitchFamily="18" charset="0"/>
                <a:cs typeface="Times New Roman" panose="02020603050405020304" pitchFamily="18" charset="0"/>
              </a:rPr>
              <a:t>G=(V, E)</a:t>
            </a:r>
            <a:r>
              <a:rPr lang="zh-CN" altLang="en-US" dirty="0">
                <a:latin typeface="Times New Roman" panose="02020603050405020304" pitchFamily="18" charset="0"/>
                <a:cs typeface="Times New Roman" panose="02020603050405020304" pitchFamily="18" charset="0"/>
              </a:rPr>
              <a:t>是一个边加权无向连通图</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的生成树是无向树</a:t>
            </a:r>
            <a:r>
              <a:rPr lang="en-US" altLang="zh-CN" i="1" dirty="0">
                <a:latin typeface="Times New Roman" panose="02020603050405020304" pitchFamily="18" charset="0"/>
                <a:cs typeface="Times New Roman" panose="02020603050405020304" pitchFamily="18" charset="0"/>
              </a:rPr>
              <a:t>S=(V, T),</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rPr>
              <a:t>E, </a:t>
            </a:r>
            <a:r>
              <a:rPr lang="zh-CN" altLang="en-US" i="1" dirty="0">
                <a:latin typeface="Times New Roman" panose="02020603050405020304" pitchFamily="18" charset="0"/>
                <a:cs typeface="Times New Roman" panose="02020603050405020304" pitchFamily="18" charset="0"/>
              </a:rPr>
              <a:t>注意生成树包含了</a:t>
            </a:r>
            <a:r>
              <a:rPr lang="en-US" altLang="zh-CN" i="1" dirty="0">
                <a:latin typeface="Times New Roman" panose="02020603050405020304" pitchFamily="18" charset="0"/>
                <a:cs typeface="Times New Roman" panose="02020603050405020304" pitchFamily="18" charset="0"/>
              </a:rPr>
              <a:t>G</a:t>
            </a:r>
            <a:r>
              <a:rPr lang="zh-CN" altLang="en-US" i="1" dirty="0">
                <a:latin typeface="Times New Roman" panose="02020603050405020304" pitchFamily="18" charset="0"/>
                <a:cs typeface="Times New Roman" panose="02020603050405020304" pitchFamily="18" charset="0"/>
              </a:rPr>
              <a:t>的所有顶点，</a:t>
            </a:r>
            <a:r>
              <a:rPr lang="zh-CN" altLang="en-US" dirty="0">
                <a:latin typeface="Times New Roman" panose="02020603050405020304" pitchFamily="18" charset="0"/>
                <a:cs typeface="Times New Roman" panose="02020603050405020304" pitchFamily="18" charset="0"/>
              </a:rPr>
              <a:t>以下用</a:t>
            </a: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表示</a:t>
            </a:r>
            <a:r>
              <a:rPr lang="en-US" altLang="zh-CN" i="1" dirty="0">
                <a:latin typeface="Times New Roman" panose="02020603050405020304" pitchFamily="18" charset="0"/>
                <a:cs typeface="Times New Roman" panose="02020603050405020304" pitchFamily="18" charset="0"/>
              </a:rPr>
              <a:t>S</a:t>
            </a:r>
            <a:r>
              <a:rPr lang="zh-CN" altLang="en-US" i="1"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如果 </a:t>
            </a:r>
            <a:r>
              <a:rPr lang="en-US" altLang="zh-CN" i="1" dirty="0">
                <a:latin typeface="Times New Roman" panose="02020603050405020304" pitchFamily="18" charset="0"/>
                <a:cs typeface="Times New Roman" panose="02020603050405020304" pitchFamily="18" charset="0"/>
              </a:rPr>
              <a:t>W: E</a:t>
            </a:r>
            <a:r>
              <a:rPr lang="en-US" altLang="zh-CN"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dirty="0">
                <a:latin typeface="Times New Roman" panose="02020603050405020304" pitchFamily="18" charset="0"/>
                <a:cs typeface="Times New Roman" panose="02020603050405020304" pitchFamily="18" charset="0"/>
              </a:rPr>
              <a:t>{</a:t>
            </a:r>
            <a:r>
              <a:rPr lang="zh-CN" altLang="en-US" i="1" dirty="0">
                <a:latin typeface="Times New Roman" panose="02020603050405020304" pitchFamily="18" charset="0"/>
                <a:cs typeface="Times New Roman" panose="02020603050405020304" pitchFamily="18" charset="0"/>
              </a:rPr>
              <a:t>实数</a:t>
            </a:r>
            <a:r>
              <a:rPr lang="en-US" altLang="zh-CN" i="1" dirty="0">
                <a:latin typeface="Times New Roman" panose="02020603050405020304" pitchFamily="18" charset="0"/>
                <a:cs typeface="Times New Roman" panose="02020603050405020304" pitchFamily="18" charset="0"/>
              </a:rPr>
              <a:t>}</a:t>
            </a:r>
            <a:r>
              <a:rPr lang="zh-CN" altLang="en-US"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是</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的权函数</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的权值定义为</a:t>
            </a:r>
            <a:r>
              <a:rPr lang="en-US" altLang="zh-CN" i="1" dirty="0">
                <a:latin typeface="Times New Roman" panose="02020603050405020304" pitchFamily="18" charset="0"/>
                <a:cs typeface="Times New Roman" panose="02020603050405020304" pitchFamily="18" charset="0"/>
              </a:rPr>
              <a:t>W(T)</a:t>
            </a:r>
            <a:r>
              <a:rPr lang="en-US"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baseline="-250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baseline="-25000" dirty="0" err="1">
                <a:latin typeface="Times New Roman" panose="02020603050405020304" pitchFamily="18" charset="0"/>
                <a:cs typeface="Times New Roman" panose="02020603050405020304" pitchFamily="18" charset="0"/>
                <a:sym typeface="Symbol" panose="05050102010706020507" pitchFamily="18" charset="2"/>
              </a:rPr>
              <a:t>u,v</a:t>
            </a:r>
            <a:r>
              <a:rPr lang="en-US" altLang="zh-CN" i="1" baseline="-25000" dirty="0">
                <a:latin typeface="Times New Roman" panose="02020603050405020304" pitchFamily="18" charset="0"/>
                <a:cs typeface="Times New Roman" panose="02020603050405020304" pitchFamily="18" charset="0"/>
                <a:sym typeface="Symbol" panose="05050102010706020507" pitchFamily="18" charset="2"/>
              </a:rPr>
              <a:t>)T</a:t>
            </a:r>
            <a:r>
              <a:rPr lang="en-US" altLang="zh-CN" i="1" dirty="0">
                <a:latin typeface="Times New Roman" panose="02020603050405020304" pitchFamily="18" charset="0"/>
                <a:cs typeface="Times New Roman" panose="02020603050405020304" pitchFamily="18" charset="0"/>
              </a:rPr>
              <a:t>W(</a:t>
            </a:r>
            <a:r>
              <a:rPr lang="en-US" altLang="zh-CN" i="1" dirty="0" err="1">
                <a:latin typeface="Times New Roman" panose="02020603050405020304" pitchFamily="18" charset="0"/>
                <a:cs typeface="Times New Roman" panose="02020603050405020304" pitchFamily="18" charset="0"/>
              </a:rPr>
              <a:t>u,v</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即生成树中所有边的权重之和</a:t>
            </a:r>
            <a:r>
              <a:rPr lang="en-US" altLang="zh-CN" dirty="0">
                <a:latin typeface="Times New Roman" panose="02020603050405020304" pitchFamily="18" charset="0"/>
                <a:cs typeface="Times New Roman" panose="02020603050405020304" pitchFamily="18" charset="0"/>
              </a:rPr>
              <a:t> </a:t>
            </a:r>
            <a:endParaRPr lang="en-CN" dirty="0"/>
          </a:p>
          <a:p>
            <a:r>
              <a:rPr lang="en-US" dirty="0" err="1"/>
              <a:t>最小生成树</a:t>
            </a:r>
            <a:r>
              <a:rPr lang="zh-CN" altLang="en-US" dirty="0"/>
              <a:t>（</a:t>
            </a:r>
            <a:r>
              <a:rPr lang="en-US" altLang="zh-CN" dirty="0"/>
              <a:t>MST</a:t>
            </a:r>
            <a:r>
              <a:rPr lang="zh-CN" altLang="en-US" dirty="0"/>
              <a:t>：</a:t>
            </a:r>
            <a:r>
              <a:rPr lang="en-US" altLang="zh-CN" dirty="0"/>
              <a:t>Minimum</a:t>
            </a:r>
            <a:r>
              <a:rPr lang="zh-CN" altLang="en-US" dirty="0"/>
              <a:t> </a:t>
            </a:r>
            <a:r>
              <a:rPr lang="en-US" altLang="zh-CN" dirty="0"/>
              <a:t>Spanning</a:t>
            </a:r>
            <a:r>
              <a:rPr lang="zh-CN" altLang="en-US" dirty="0"/>
              <a:t> </a:t>
            </a:r>
            <a:r>
              <a:rPr lang="en-US" altLang="zh-CN" dirty="0"/>
              <a:t>Tree</a:t>
            </a:r>
            <a:r>
              <a:rPr lang="zh-CN" altLang="en-US" dirty="0"/>
              <a:t>）</a:t>
            </a:r>
            <a:endParaRPr lang="en-US" dirty="0"/>
          </a:p>
          <a:p>
            <a:pPr lvl="1"/>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的最小生成树是</a:t>
            </a:r>
            <a:r>
              <a:rPr lang="en-US" altLang="zh-CN" i="1" dirty="0">
                <a:latin typeface="Times New Roman" panose="02020603050405020304" pitchFamily="18" charset="0"/>
                <a:cs typeface="Times New Roman" panose="02020603050405020304" pitchFamily="18" charset="0"/>
              </a:rPr>
              <a:t>W(T)</a:t>
            </a:r>
            <a:r>
              <a:rPr lang="zh-CN" altLang="en-US" dirty="0">
                <a:latin typeface="Times New Roman" panose="02020603050405020304" pitchFamily="18" charset="0"/>
                <a:cs typeface="Times New Roman" panose="02020603050405020304" pitchFamily="18" charset="0"/>
              </a:rPr>
              <a:t>最小的</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之生成树</a:t>
            </a:r>
            <a:r>
              <a:rPr lang="en-US" altLang="zh-CN" dirty="0">
                <a:latin typeface="Times New Roman" panose="02020603050405020304" pitchFamily="18" charset="0"/>
                <a:cs typeface="Times New Roman" panose="02020603050405020304" pitchFamily="18" charset="0"/>
              </a:rPr>
              <a:t>.</a:t>
            </a:r>
          </a:p>
          <a:p>
            <a:r>
              <a:rPr lang="en-CN" dirty="0"/>
              <a:t>问题的定义</a:t>
            </a:r>
          </a:p>
          <a:p>
            <a:pPr marL="457239" lvl="1" indent="0" eaLnBrk="1" hangingPunct="1">
              <a:lnSpc>
                <a:spcPct val="100000"/>
              </a:lnSpc>
              <a:buClr>
                <a:srgbClr val="0000CC"/>
              </a:buClr>
              <a:buSzPct val="70000"/>
              <a:buNone/>
              <a:defRPr/>
            </a:pPr>
            <a:r>
              <a:rPr lang="zh-CN" altLang="en-US" dirty="0">
                <a:solidFill>
                  <a:srgbClr val="FF0000"/>
                </a:solidFill>
                <a:latin typeface="Times New Roman" panose="02020603050405020304" pitchFamily="18" charset="0"/>
                <a:cs typeface="Times New Roman" panose="02020603050405020304" pitchFamily="18" charset="0"/>
              </a:rPr>
              <a:t>输入</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无向连通图</a:t>
            </a:r>
            <a:r>
              <a:rPr lang="en-US" altLang="zh-CN" i="1" dirty="0">
                <a:latin typeface="Times New Roman" panose="02020603050405020304" pitchFamily="18" charset="0"/>
                <a:cs typeface="Times New Roman" panose="02020603050405020304" pitchFamily="18" charset="0"/>
              </a:rPr>
              <a:t>G=(V, 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权函数</a:t>
            </a:r>
            <a:r>
              <a:rPr lang="en-US" altLang="zh-CN" i="1" dirty="0">
                <a:latin typeface="Times New Roman" panose="02020603050405020304" pitchFamily="18" charset="0"/>
                <a:cs typeface="Times New Roman" panose="02020603050405020304" pitchFamily="18" charset="0"/>
              </a:rPr>
              <a:t>W</a:t>
            </a:r>
          </a:p>
          <a:p>
            <a:pPr marL="457239" lvl="1" indent="0" eaLnBrk="1" hangingPunct="1">
              <a:lnSpc>
                <a:spcPct val="100000"/>
              </a:lnSpc>
              <a:buClr>
                <a:srgbClr val="0000CC"/>
              </a:buClr>
              <a:buSzPct val="70000"/>
              <a:buNone/>
              <a:defRPr/>
            </a:pPr>
            <a:r>
              <a:rPr lang="zh-CN" altLang="en-US" dirty="0">
                <a:solidFill>
                  <a:srgbClr val="FF0000"/>
                </a:solidFill>
                <a:latin typeface="Times New Roman" panose="02020603050405020304" pitchFamily="18" charset="0"/>
                <a:cs typeface="Times New Roman" panose="02020603050405020304" pitchFamily="18" charset="0"/>
              </a:rPr>
              <a:t>输出</a:t>
            </a:r>
            <a:r>
              <a:rPr lang="en-US" altLang="zh-CN"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的最小生成树</a:t>
            </a:r>
            <a:endParaRPr lang="en-CN" dirty="0"/>
          </a:p>
        </p:txBody>
      </p:sp>
      <p:sp>
        <p:nvSpPr>
          <p:cNvPr id="4" name="TextBox 3">
            <a:extLst>
              <a:ext uri="{FF2B5EF4-FFF2-40B4-BE49-F238E27FC236}">
                <a16:creationId xmlns:a16="http://schemas.microsoft.com/office/drawing/2014/main" id="{7D77D54B-A23C-C244-BDB9-61D2A512E0A0}"/>
              </a:ext>
            </a:extLst>
          </p:cNvPr>
          <p:cNvSpPr txBox="1"/>
          <p:nvPr/>
        </p:nvSpPr>
        <p:spPr>
          <a:xfrm>
            <a:off x="7087716" y="1484784"/>
            <a:ext cx="1800200" cy="369332"/>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树：连通无回路</a:t>
            </a:r>
          </a:p>
        </p:txBody>
      </p:sp>
      <p:sp>
        <p:nvSpPr>
          <p:cNvPr id="5" name="TextBox 4">
            <a:extLst>
              <a:ext uri="{FF2B5EF4-FFF2-40B4-BE49-F238E27FC236}">
                <a16:creationId xmlns:a16="http://schemas.microsoft.com/office/drawing/2014/main" id="{8C2450FC-9CA2-064F-8071-C064EBE69ACF}"/>
              </a:ext>
            </a:extLst>
          </p:cNvPr>
          <p:cNvSpPr txBox="1"/>
          <p:nvPr/>
        </p:nvSpPr>
        <p:spPr>
          <a:xfrm>
            <a:off x="6594599" y="5057889"/>
            <a:ext cx="3434505" cy="1323439"/>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SimSun" panose="02010600030101010101" pitchFamily="2" charset="-122"/>
                <a:ea typeface="SimSun" panose="02010600030101010101" pitchFamily="2" charset="-122"/>
              </a:rPr>
              <a:t>应用：</a:t>
            </a:r>
            <a:endParaRPr lang="en-US" altLang="zh-CN" sz="1600" b="1" dirty="0">
              <a:solidFill>
                <a:srgbClr val="FF0000"/>
              </a:solidFill>
              <a:latin typeface="SimSun" panose="02010600030101010101" pitchFamily="2" charset="-122"/>
              <a:ea typeface="SimSun" panose="02010600030101010101" pitchFamily="2" charset="-122"/>
            </a:endParaRPr>
          </a:p>
          <a:p>
            <a:pPr algn="just"/>
            <a:r>
              <a:rPr lang="zh-CN" altLang="en-US" sz="1600" b="1" dirty="0">
                <a:solidFill>
                  <a:srgbClr val="FF0000"/>
                </a:solidFill>
                <a:latin typeface="SimSun" panose="02010600030101010101" pitchFamily="2" charset="-122"/>
                <a:ea typeface="SimSun" panose="02010600030101010101" pitchFamily="2" charset="-122"/>
              </a:rPr>
              <a:t>比如：道路铺设，每个节点是一个地点，边长代表两地之间道路的距离，铺设道路，使得铺设道路长度最短，同时又能连通所有地点。</a:t>
            </a:r>
          </a:p>
        </p:txBody>
      </p:sp>
      <p:sp>
        <p:nvSpPr>
          <p:cNvPr id="6" name="TextBox 5">
            <a:extLst>
              <a:ext uri="{FF2B5EF4-FFF2-40B4-BE49-F238E27FC236}">
                <a16:creationId xmlns:a16="http://schemas.microsoft.com/office/drawing/2014/main" id="{83A5EDF2-A536-8041-9E54-A2ACCFE2D4A0}"/>
              </a:ext>
            </a:extLst>
          </p:cNvPr>
          <p:cNvSpPr txBox="1"/>
          <p:nvPr/>
        </p:nvSpPr>
        <p:spPr>
          <a:xfrm>
            <a:off x="2983260" y="6309320"/>
            <a:ext cx="2520280" cy="369332"/>
          </a:xfrm>
          <a:prstGeom prst="rect">
            <a:avLst/>
          </a:prstGeom>
          <a:solidFill>
            <a:schemeClr val="bg1"/>
          </a:solidFill>
          <a:ln w="19050">
            <a:solidFill>
              <a:srgbClr val="00B050"/>
            </a:solidFill>
          </a:ln>
        </p:spPr>
        <p:txBody>
          <a:bodyPr wrap="square" rtlCol="0">
            <a:spAutoFit/>
          </a:bodyPr>
          <a:lstStyle/>
          <a:p>
            <a:r>
              <a:rPr lang="zh-CN" altLang="en-US" b="1" dirty="0">
                <a:solidFill>
                  <a:srgbClr val="FF0000"/>
                </a:solidFill>
                <a:latin typeface="SimSun" panose="02010600030101010101" pitchFamily="2" charset="-122"/>
                <a:ea typeface="SimSun" panose="02010600030101010101" pitchFamily="2" charset="-122"/>
              </a:rPr>
              <a:t>最小生成树可能不唯一</a:t>
            </a:r>
          </a:p>
        </p:txBody>
      </p:sp>
    </p:spTree>
    <p:extLst>
      <p:ext uri="{BB962C8B-B14F-4D97-AF65-F5344CB8AC3E}">
        <p14:creationId xmlns:p14="http://schemas.microsoft.com/office/powerpoint/2010/main" val="93043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DA44-3C75-6044-9EAD-7793AC0B385C}"/>
              </a:ext>
            </a:extLst>
          </p:cNvPr>
          <p:cNvSpPr>
            <a:spLocks noGrp="1"/>
          </p:cNvSpPr>
          <p:nvPr>
            <p:ph type="title"/>
          </p:nvPr>
        </p:nvSpPr>
        <p:spPr/>
        <p:txBody>
          <a:bodyPr/>
          <a:lstStyle/>
          <a:p>
            <a:r>
              <a:rPr lang="en-CN" dirty="0"/>
              <a:t>问题的定义</a:t>
            </a:r>
          </a:p>
        </p:txBody>
      </p:sp>
      <p:sp>
        <p:nvSpPr>
          <p:cNvPr id="3" name="Content Placeholder 2">
            <a:extLst>
              <a:ext uri="{FF2B5EF4-FFF2-40B4-BE49-F238E27FC236}">
                <a16:creationId xmlns:a16="http://schemas.microsoft.com/office/drawing/2014/main" id="{DA72C6F9-103E-B946-9F87-CC18DA73DF23}"/>
              </a:ext>
            </a:extLst>
          </p:cNvPr>
          <p:cNvSpPr>
            <a:spLocks noGrp="1"/>
          </p:cNvSpPr>
          <p:nvPr>
            <p:ph idx="1"/>
          </p:nvPr>
        </p:nvSpPr>
        <p:spPr/>
        <p:txBody>
          <a:bodyPr/>
          <a:lstStyle/>
          <a:p>
            <a:r>
              <a:rPr lang="en-CN" dirty="0"/>
              <a:t>实例</a:t>
            </a:r>
          </a:p>
        </p:txBody>
      </p:sp>
      <p:grpSp>
        <p:nvGrpSpPr>
          <p:cNvPr id="4" name="Group 5">
            <a:extLst>
              <a:ext uri="{FF2B5EF4-FFF2-40B4-BE49-F238E27FC236}">
                <a16:creationId xmlns:a16="http://schemas.microsoft.com/office/drawing/2014/main" id="{466AC72A-12EF-4747-881F-F9A7CEC75EC0}"/>
              </a:ext>
            </a:extLst>
          </p:cNvPr>
          <p:cNvGrpSpPr/>
          <p:nvPr/>
        </p:nvGrpSpPr>
        <p:grpSpPr>
          <a:xfrm>
            <a:off x="1220788" y="1814090"/>
            <a:ext cx="3851276" cy="2051051"/>
            <a:chOff x="1766" y="155"/>
            <a:chExt cx="2426" cy="1292"/>
          </a:xfrm>
        </p:grpSpPr>
        <p:sp>
          <p:nvSpPr>
            <p:cNvPr id="5" name="Oval 6">
              <a:extLst>
                <a:ext uri="{FF2B5EF4-FFF2-40B4-BE49-F238E27FC236}">
                  <a16:creationId xmlns:a16="http://schemas.microsoft.com/office/drawing/2014/main" id="{BDF6DF32-B76B-5640-9BD1-BB56F728A61C}"/>
                </a:ext>
              </a:extLst>
            </p:cNvPr>
            <p:cNvSpPr>
              <a:spLocks noChangeArrowheads="1"/>
            </p:cNvSpPr>
            <p:nvPr/>
          </p:nvSpPr>
          <p:spPr bwMode="auto">
            <a:xfrm>
              <a:off x="3059" y="164"/>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6" name="Oval 7">
              <a:extLst>
                <a:ext uri="{FF2B5EF4-FFF2-40B4-BE49-F238E27FC236}">
                  <a16:creationId xmlns:a16="http://schemas.microsoft.com/office/drawing/2014/main" id="{2E147D43-C3DD-E345-B4E4-8F75EF9DB07F}"/>
                </a:ext>
              </a:extLst>
            </p:cNvPr>
            <p:cNvSpPr>
              <a:spLocks noChangeArrowheads="1"/>
            </p:cNvSpPr>
            <p:nvPr/>
          </p:nvSpPr>
          <p:spPr bwMode="auto">
            <a:xfrm>
              <a:off x="3920" y="618"/>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7" name="Oval 8">
              <a:extLst>
                <a:ext uri="{FF2B5EF4-FFF2-40B4-BE49-F238E27FC236}">
                  <a16:creationId xmlns:a16="http://schemas.microsoft.com/office/drawing/2014/main" id="{A7535E92-10AB-254E-A6F9-DACE5D884902}"/>
                </a:ext>
              </a:extLst>
            </p:cNvPr>
            <p:cNvSpPr>
              <a:spLocks noChangeArrowheads="1"/>
            </p:cNvSpPr>
            <p:nvPr/>
          </p:nvSpPr>
          <p:spPr bwMode="auto">
            <a:xfrm>
              <a:off x="1970" y="210"/>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8" name="Oval 9">
              <a:extLst>
                <a:ext uri="{FF2B5EF4-FFF2-40B4-BE49-F238E27FC236}">
                  <a16:creationId xmlns:a16="http://schemas.microsoft.com/office/drawing/2014/main" id="{F3DA9889-A086-8C48-9D4F-FE30EF93CE46}"/>
                </a:ext>
              </a:extLst>
            </p:cNvPr>
            <p:cNvSpPr>
              <a:spLocks noChangeArrowheads="1"/>
            </p:cNvSpPr>
            <p:nvPr/>
          </p:nvSpPr>
          <p:spPr bwMode="auto">
            <a:xfrm>
              <a:off x="1970" y="1026"/>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9" name="Line 10">
              <a:extLst>
                <a:ext uri="{FF2B5EF4-FFF2-40B4-BE49-F238E27FC236}">
                  <a16:creationId xmlns:a16="http://schemas.microsoft.com/office/drawing/2014/main" id="{E26558AC-A36D-124E-BA0F-02B388173957}"/>
                </a:ext>
              </a:extLst>
            </p:cNvPr>
            <p:cNvSpPr/>
            <p:nvPr/>
          </p:nvSpPr>
          <p:spPr>
            <a:xfrm>
              <a:off x="3331" y="300"/>
              <a:ext cx="635" cy="363"/>
            </a:xfrm>
            <a:prstGeom prst="line">
              <a:avLst/>
            </a:prstGeom>
            <a:ln w="38100" cap="sq" cmpd="sng">
              <a:solidFill>
                <a:schemeClr val="tx1"/>
              </a:solidFill>
              <a:prstDash val="solid"/>
              <a:miter/>
              <a:headEnd type="none" w="sm" len="sm"/>
              <a:tailEnd type="none" w="sm" len="sm"/>
            </a:ln>
          </p:spPr>
        </p:sp>
        <p:sp>
          <p:nvSpPr>
            <p:cNvPr id="10" name="Line 11">
              <a:extLst>
                <a:ext uri="{FF2B5EF4-FFF2-40B4-BE49-F238E27FC236}">
                  <a16:creationId xmlns:a16="http://schemas.microsoft.com/office/drawing/2014/main" id="{A488B38C-7A53-FD4B-9250-8A92B6E03FDE}"/>
                </a:ext>
              </a:extLst>
            </p:cNvPr>
            <p:cNvSpPr/>
            <p:nvPr/>
          </p:nvSpPr>
          <p:spPr>
            <a:xfrm>
              <a:off x="3240" y="436"/>
              <a:ext cx="0" cy="590"/>
            </a:xfrm>
            <a:prstGeom prst="line">
              <a:avLst/>
            </a:prstGeom>
            <a:ln w="38100" cap="sq" cmpd="sng">
              <a:solidFill>
                <a:schemeClr val="tx1"/>
              </a:solidFill>
              <a:prstDash val="solid"/>
              <a:miter/>
              <a:headEnd type="none" w="sm" len="sm"/>
              <a:tailEnd type="none" w="sm" len="sm"/>
            </a:ln>
          </p:spPr>
        </p:sp>
        <p:sp>
          <p:nvSpPr>
            <p:cNvPr id="11" name="Line 12">
              <a:extLst>
                <a:ext uri="{FF2B5EF4-FFF2-40B4-BE49-F238E27FC236}">
                  <a16:creationId xmlns:a16="http://schemas.microsoft.com/office/drawing/2014/main" id="{E0AC374D-7052-A14D-AF59-7D285EE764D7}"/>
                </a:ext>
              </a:extLst>
            </p:cNvPr>
            <p:cNvSpPr/>
            <p:nvPr/>
          </p:nvSpPr>
          <p:spPr>
            <a:xfrm flipH="1">
              <a:off x="3331" y="845"/>
              <a:ext cx="635" cy="317"/>
            </a:xfrm>
            <a:prstGeom prst="line">
              <a:avLst/>
            </a:prstGeom>
            <a:ln w="38100" cap="sq" cmpd="sng">
              <a:solidFill>
                <a:schemeClr val="tx1"/>
              </a:solidFill>
              <a:prstDash val="solid"/>
              <a:miter/>
              <a:headEnd type="none" w="sm" len="sm"/>
              <a:tailEnd type="none" w="sm" len="sm"/>
            </a:ln>
          </p:spPr>
        </p:sp>
        <p:sp>
          <p:nvSpPr>
            <p:cNvPr id="12" name="Oval 13">
              <a:extLst>
                <a:ext uri="{FF2B5EF4-FFF2-40B4-BE49-F238E27FC236}">
                  <a16:creationId xmlns:a16="http://schemas.microsoft.com/office/drawing/2014/main" id="{6D553075-E542-4245-8CD7-4EE2D97FA02F}"/>
                </a:ext>
              </a:extLst>
            </p:cNvPr>
            <p:cNvSpPr>
              <a:spLocks noChangeArrowheads="1"/>
            </p:cNvSpPr>
            <p:nvPr/>
          </p:nvSpPr>
          <p:spPr bwMode="auto">
            <a:xfrm>
              <a:off x="3104" y="1026"/>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13" name="Line 14">
              <a:extLst>
                <a:ext uri="{FF2B5EF4-FFF2-40B4-BE49-F238E27FC236}">
                  <a16:creationId xmlns:a16="http://schemas.microsoft.com/office/drawing/2014/main" id="{70CE4AA4-3084-B747-A0CF-72242F271F0A}"/>
                </a:ext>
              </a:extLst>
            </p:cNvPr>
            <p:cNvSpPr/>
            <p:nvPr/>
          </p:nvSpPr>
          <p:spPr>
            <a:xfrm>
              <a:off x="2106" y="482"/>
              <a:ext cx="0" cy="544"/>
            </a:xfrm>
            <a:prstGeom prst="line">
              <a:avLst/>
            </a:prstGeom>
            <a:ln w="38100" cap="sq" cmpd="sng">
              <a:solidFill>
                <a:schemeClr val="tx1"/>
              </a:solidFill>
              <a:prstDash val="solid"/>
              <a:miter/>
              <a:headEnd type="none" w="sm" len="sm"/>
              <a:tailEnd type="none" w="sm" len="sm"/>
            </a:ln>
          </p:spPr>
        </p:sp>
        <p:sp>
          <p:nvSpPr>
            <p:cNvPr id="14" name="Line 15">
              <a:extLst>
                <a:ext uri="{FF2B5EF4-FFF2-40B4-BE49-F238E27FC236}">
                  <a16:creationId xmlns:a16="http://schemas.microsoft.com/office/drawing/2014/main" id="{05CC14EB-EAA8-5541-BF36-3BB0DD0C7178}"/>
                </a:ext>
              </a:extLst>
            </p:cNvPr>
            <p:cNvSpPr/>
            <p:nvPr/>
          </p:nvSpPr>
          <p:spPr>
            <a:xfrm>
              <a:off x="2242" y="1162"/>
              <a:ext cx="862" cy="0"/>
            </a:xfrm>
            <a:prstGeom prst="line">
              <a:avLst/>
            </a:prstGeom>
            <a:ln w="38100" cap="sq" cmpd="sng">
              <a:solidFill>
                <a:schemeClr val="tx1"/>
              </a:solidFill>
              <a:prstDash val="solid"/>
              <a:miter/>
              <a:headEnd type="none" w="sm" len="sm"/>
              <a:tailEnd type="none" w="sm" len="sm"/>
            </a:ln>
          </p:spPr>
        </p:sp>
        <p:sp>
          <p:nvSpPr>
            <p:cNvPr id="15" name="Line 16">
              <a:extLst>
                <a:ext uri="{FF2B5EF4-FFF2-40B4-BE49-F238E27FC236}">
                  <a16:creationId xmlns:a16="http://schemas.microsoft.com/office/drawing/2014/main" id="{B6B98327-7456-0B4F-BC23-2D12028C2887}"/>
                </a:ext>
              </a:extLst>
            </p:cNvPr>
            <p:cNvSpPr/>
            <p:nvPr/>
          </p:nvSpPr>
          <p:spPr>
            <a:xfrm flipV="1">
              <a:off x="2197" y="391"/>
              <a:ext cx="907" cy="680"/>
            </a:xfrm>
            <a:prstGeom prst="line">
              <a:avLst/>
            </a:prstGeom>
            <a:ln w="38100" cap="sq" cmpd="sng">
              <a:solidFill>
                <a:schemeClr val="tx1"/>
              </a:solidFill>
              <a:prstDash val="solid"/>
              <a:miter/>
              <a:headEnd type="none" w="sm" len="sm"/>
              <a:tailEnd type="none" w="sm" len="sm"/>
            </a:ln>
          </p:spPr>
        </p:sp>
        <p:sp>
          <p:nvSpPr>
            <p:cNvPr id="16" name="Line 17">
              <a:extLst>
                <a:ext uri="{FF2B5EF4-FFF2-40B4-BE49-F238E27FC236}">
                  <a16:creationId xmlns:a16="http://schemas.microsoft.com/office/drawing/2014/main" id="{03FD2071-3366-5A46-8322-E5220ED57DA1}"/>
                </a:ext>
              </a:extLst>
            </p:cNvPr>
            <p:cNvSpPr/>
            <p:nvPr/>
          </p:nvSpPr>
          <p:spPr>
            <a:xfrm>
              <a:off x="2197" y="436"/>
              <a:ext cx="952" cy="635"/>
            </a:xfrm>
            <a:prstGeom prst="line">
              <a:avLst/>
            </a:prstGeom>
            <a:ln w="38100" cap="sq" cmpd="sng">
              <a:solidFill>
                <a:schemeClr val="tx1"/>
              </a:solidFill>
              <a:prstDash val="solid"/>
              <a:miter/>
              <a:headEnd type="none" w="sm" len="sm"/>
              <a:tailEnd type="none" w="sm" len="sm"/>
            </a:ln>
          </p:spPr>
        </p:sp>
        <p:sp>
          <p:nvSpPr>
            <p:cNvPr id="17" name="Line 18">
              <a:extLst>
                <a:ext uri="{FF2B5EF4-FFF2-40B4-BE49-F238E27FC236}">
                  <a16:creationId xmlns:a16="http://schemas.microsoft.com/office/drawing/2014/main" id="{29D5AF07-500C-0446-B165-B680259FEB06}"/>
                </a:ext>
              </a:extLst>
            </p:cNvPr>
            <p:cNvSpPr/>
            <p:nvPr/>
          </p:nvSpPr>
          <p:spPr>
            <a:xfrm>
              <a:off x="2242" y="346"/>
              <a:ext cx="1678" cy="408"/>
            </a:xfrm>
            <a:prstGeom prst="line">
              <a:avLst/>
            </a:prstGeom>
            <a:ln w="38100" cap="sq" cmpd="sng">
              <a:solidFill>
                <a:schemeClr val="tx1"/>
              </a:solidFill>
              <a:prstDash val="solid"/>
              <a:miter/>
              <a:headEnd type="none" w="sm" len="sm"/>
              <a:tailEnd type="none" w="sm" len="sm"/>
            </a:ln>
          </p:spPr>
        </p:sp>
        <p:sp>
          <p:nvSpPr>
            <p:cNvPr id="18" name="Text Box 19">
              <a:extLst>
                <a:ext uri="{FF2B5EF4-FFF2-40B4-BE49-F238E27FC236}">
                  <a16:creationId xmlns:a16="http://schemas.microsoft.com/office/drawing/2014/main" id="{CA9222D6-0283-3F42-A04E-4BAD4356890B}"/>
                </a:ext>
              </a:extLst>
            </p:cNvPr>
            <p:cNvSpPr txBox="1">
              <a:spLocks noChangeArrowheads="1"/>
            </p:cNvSpPr>
            <p:nvPr/>
          </p:nvSpPr>
          <p:spPr bwMode="auto">
            <a:xfrm>
              <a:off x="3535" y="200"/>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19" name="Text Box 20">
              <a:extLst>
                <a:ext uri="{FF2B5EF4-FFF2-40B4-BE49-F238E27FC236}">
                  <a16:creationId xmlns:a16="http://schemas.microsoft.com/office/drawing/2014/main" id="{D94FD582-6C96-304C-B63B-7A8D483339D6}"/>
                </a:ext>
              </a:extLst>
            </p:cNvPr>
            <p:cNvSpPr txBox="1">
              <a:spLocks noChangeArrowheads="1"/>
            </p:cNvSpPr>
            <p:nvPr/>
          </p:nvSpPr>
          <p:spPr bwMode="auto">
            <a:xfrm>
              <a:off x="3580" y="926"/>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60</a:t>
              </a:r>
            </a:p>
          </p:txBody>
        </p:sp>
        <p:sp>
          <p:nvSpPr>
            <p:cNvPr id="20" name="Text Box 21">
              <a:extLst>
                <a:ext uri="{FF2B5EF4-FFF2-40B4-BE49-F238E27FC236}">
                  <a16:creationId xmlns:a16="http://schemas.microsoft.com/office/drawing/2014/main" id="{459C88A5-5057-7540-BCBC-B2A59263FA58}"/>
                </a:ext>
              </a:extLst>
            </p:cNvPr>
            <p:cNvSpPr txBox="1">
              <a:spLocks noChangeArrowheads="1"/>
            </p:cNvSpPr>
            <p:nvPr/>
          </p:nvSpPr>
          <p:spPr bwMode="auto">
            <a:xfrm>
              <a:off x="2174" y="482"/>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80</a:t>
              </a:r>
            </a:p>
          </p:txBody>
        </p:sp>
        <p:sp>
          <p:nvSpPr>
            <p:cNvPr id="21" name="Text Box 22">
              <a:extLst>
                <a:ext uri="{FF2B5EF4-FFF2-40B4-BE49-F238E27FC236}">
                  <a16:creationId xmlns:a16="http://schemas.microsoft.com/office/drawing/2014/main" id="{57618FB3-F07D-E345-B7DE-96940028CE00}"/>
                </a:ext>
              </a:extLst>
            </p:cNvPr>
            <p:cNvSpPr txBox="1">
              <a:spLocks noChangeArrowheads="1"/>
            </p:cNvSpPr>
            <p:nvPr/>
          </p:nvSpPr>
          <p:spPr bwMode="auto">
            <a:xfrm>
              <a:off x="1766" y="618"/>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50</a:t>
              </a:r>
            </a:p>
          </p:txBody>
        </p:sp>
        <p:sp>
          <p:nvSpPr>
            <p:cNvPr id="22" name="Text Box 23">
              <a:extLst>
                <a:ext uri="{FF2B5EF4-FFF2-40B4-BE49-F238E27FC236}">
                  <a16:creationId xmlns:a16="http://schemas.microsoft.com/office/drawing/2014/main" id="{1AEE3BD8-4D9D-DB47-B300-252D7116DBA7}"/>
                </a:ext>
              </a:extLst>
            </p:cNvPr>
            <p:cNvSpPr txBox="1">
              <a:spLocks noChangeArrowheads="1"/>
            </p:cNvSpPr>
            <p:nvPr/>
          </p:nvSpPr>
          <p:spPr bwMode="auto">
            <a:xfrm>
              <a:off x="2537" y="1117"/>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90</a:t>
              </a:r>
            </a:p>
          </p:txBody>
        </p:sp>
        <p:sp>
          <p:nvSpPr>
            <p:cNvPr id="23" name="Text Box 24">
              <a:extLst>
                <a:ext uri="{FF2B5EF4-FFF2-40B4-BE49-F238E27FC236}">
                  <a16:creationId xmlns:a16="http://schemas.microsoft.com/office/drawing/2014/main" id="{AE62C773-7F91-C649-86B6-A59E5DC6B0BC}"/>
                </a:ext>
              </a:extLst>
            </p:cNvPr>
            <p:cNvSpPr txBox="1">
              <a:spLocks noChangeArrowheads="1"/>
            </p:cNvSpPr>
            <p:nvPr/>
          </p:nvSpPr>
          <p:spPr bwMode="auto">
            <a:xfrm>
              <a:off x="3195" y="699"/>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75</a:t>
              </a:r>
            </a:p>
          </p:txBody>
        </p:sp>
        <p:sp>
          <p:nvSpPr>
            <p:cNvPr id="24" name="Text Box 25">
              <a:extLst>
                <a:ext uri="{FF2B5EF4-FFF2-40B4-BE49-F238E27FC236}">
                  <a16:creationId xmlns:a16="http://schemas.microsoft.com/office/drawing/2014/main" id="{74B39A74-ABD1-3E4B-8E48-F8595D9DD9C0}"/>
                </a:ext>
              </a:extLst>
            </p:cNvPr>
            <p:cNvSpPr txBox="1">
              <a:spLocks noChangeArrowheads="1"/>
            </p:cNvSpPr>
            <p:nvPr/>
          </p:nvSpPr>
          <p:spPr bwMode="auto">
            <a:xfrm>
              <a:off x="2395" y="155"/>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300</a:t>
              </a:r>
            </a:p>
          </p:txBody>
        </p:sp>
        <p:sp>
          <p:nvSpPr>
            <p:cNvPr id="25" name="Text Box 26">
              <a:extLst>
                <a:ext uri="{FF2B5EF4-FFF2-40B4-BE49-F238E27FC236}">
                  <a16:creationId xmlns:a16="http://schemas.microsoft.com/office/drawing/2014/main" id="{6ED3A574-C755-6542-93ED-10BA17D1ED62}"/>
                </a:ext>
              </a:extLst>
            </p:cNvPr>
            <p:cNvSpPr txBox="1">
              <a:spLocks noChangeArrowheads="1"/>
            </p:cNvSpPr>
            <p:nvPr/>
          </p:nvSpPr>
          <p:spPr bwMode="auto">
            <a:xfrm>
              <a:off x="2348" y="790"/>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200</a:t>
              </a:r>
            </a:p>
          </p:txBody>
        </p:sp>
      </p:grpSp>
      <p:grpSp>
        <p:nvGrpSpPr>
          <p:cNvPr id="26" name="Group 27">
            <a:extLst>
              <a:ext uri="{FF2B5EF4-FFF2-40B4-BE49-F238E27FC236}">
                <a16:creationId xmlns:a16="http://schemas.microsoft.com/office/drawing/2014/main" id="{B4C82B6C-D35B-8A4F-8990-C4BF39B4EA9F}"/>
              </a:ext>
            </a:extLst>
          </p:cNvPr>
          <p:cNvGrpSpPr/>
          <p:nvPr/>
        </p:nvGrpSpPr>
        <p:grpSpPr>
          <a:xfrm>
            <a:off x="1219201" y="4365205"/>
            <a:ext cx="3851276" cy="2051051"/>
            <a:chOff x="42" y="2387"/>
            <a:chExt cx="2426" cy="1292"/>
          </a:xfrm>
        </p:grpSpPr>
        <p:sp>
          <p:nvSpPr>
            <p:cNvPr id="27" name="Oval 28">
              <a:extLst>
                <a:ext uri="{FF2B5EF4-FFF2-40B4-BE49-F238E27FC236}">
                  <a16:creationId xmlns:a16="http://schemas.microsoft.com/office/drawing/2014/main" id="{3B223783-66A5-BA40-A1A3-7C5174421BD6}"/>
                </a:ext>
              </a:extLst>
            </p:cNvPr>
            <p:cNvSpPr>
              <a:spLocks noChangeArrowheads="1"/>
            </p:cNvSpPr>
            <p:nvPr/>
          </p:nvSpPr>
          <p:spPr bwMode="auto">
            <a:xfrm>
              <a:off x="1335" y="2396"/>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28" name="Oval 29">
              <a:extLst>
                <a:ext uri="{FF2B5EF4-FFF2-40B4-BE49-F238E27FC236}">
                  <a16:creationId xmlns:a16="http://schemas.microsoft.com/office/drawing/2014/main" id="{58180D41-4C62-C448-8439-66E928F06CB6}"/>
                </a:ext>
              </a:extLst>
            </p:cNvPr>
            <p:cNvSpPr>
              <a:spLocks noChangeArrowheads="1"/>
            </p:cNvSpPr>
            <p:nvPr/>
          </p:nvSpPr>
          <p:spPr bwMode="auto">
            <a:xfrm>
              <a:off x="2196" y="2850"/>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29" name="Oval 30">
              <a:extLst>
                <a:ext uri="{FF2B5EF4-FFF2-40B4-BE49-F238E27FC236}">
                  <a16:creationId xmlns:a16="http://schemas.microsoft.com/office/drawing/2014/main" id="{38348657-9314-B448-8A13-D5C8FAC4CAAF}"/>
                </a:ext>
              </a:extLst>
            </p:cNvPr>
            <p:cNvSpPr>
              <a:spLocks noChangeArrowheads="1"/>
            </p:cNvSpPr>
            <p:nvPr/>
          </p:nvSpPr>
          <p:spPr bwMode="auto">
            <a:xfrm>
              <a:off x="246" y="2442"/>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30" name="Oval 31">
              <a:extLst>
                <a:ext uri="{FF2B5EF4-FFF2-40B4-BE49-F238E27FC236}">
                  <a16:creationId xmlns:a16="http://schemas.microsoft.com/office/drawing/2014/main" id="{DB584286-5B69-8846-8327-FD2E04C06FDE}"/>
                </a:ext>
              </a:extLst>
            </p:cNvPr>
            <p:cNvSpPr>
              <a:spLocks noChangeArrowheads="1"/>
            </p:cNvSpPr>
            <p:nvPr/>
          </p:nvSpPr>
          <p:spPr bwMode="auto">
            <a:xfrm>
              <a:off x="246" y="3258"/>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31" name="Line 32">
              <a:extLst>
                <a:ext uri="{FF2B5EF4-FFF2-40B4-BE49-F238E27FC236}">
                  <a16:creationId xmlns:a16="http://schemas.microsoft.com/office/drawing/2014/main" id="{1CA5A965-22A3-1542-AA52-E7B9FCB1E2B0}"/>
                </a:ext>
              </a:extLst>
            </p:cNvPr>
            <p:cNvSpPr/>
            <p:nvPr/>
          </p:nvSpPr>
          <p:spPr>
            <a:xfrm>
              <a:off x="1607" y="2532"/>
              <a:ext cx="635" cy="363"/>
            </a:xfrm>
            <a:prstGeom prst="line">
              <a:avLst/>
            </a:prstGeom>
            <a:ln w="38100" cap="sq" cmpd="sng">
              <a:solidFill>
                <a:schemeClr val="tx1"/>
              </a:solidFill>
              <a:prstDash val="solid"/>
              <a:miter/>
              <a:headEnd type="none" w="sm" len="sm"/>
              <a:tailEnd type="none" w="sm" len="sm"/>
            </a:ln>
          </p:spPr>
        </p:sp>
        <p:sp>
          <p:nvSpPr>
            <p:cNvPr id="32" name="Oval 33">
              <a:extLst>
                <a:ext uri="{FF2B5EF4-FFF2-40B4-BE49-F238E27FC236}">
                  <a16:creationId xmlns:a16="http://schemas.microsoft.com/office/drawing/2014/main" id="{1CFB1E98-E7FF-C74F-8CD6-9F2754A2593B}"/>
                </a:ext>
              </a:extLst>
            </p:cNvPr>
            <p:cNvSpPr>
              <a:spLocks noChangeArrowheads="1"/>
            </p:cNvSpPr>
            <p:nvPr/>
          </p:nvSpPr>
          <p:spPr bwMode="auto">
            <a:xfrm>
              <a:off x="1380" y="3258"/>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33" name="Line 34">
              <a:extLst>
                <a:ext uri="{FF2B5EF4-FFF2-40B4-BE49-F238E27FC236}">
                  <a16:creationId xmlns:a16="http://schemas.microsoft.com/office/drawing/2014/main" id="{914EBDE2-1DCE-F84E-9BAF-E5D1E9766DFE}"/>
                </a:ext>
              </a:extLst>
            </p:cNvPr>
            <p:cNvSpPr/>
            <p:nvPr/>
          </p:nvSpPr>
          <p:spPr>
            <a:xfrm>
              <a:off x="382" y="2714"/>
              <a:ext cx="0" cy="544"/>
            </a:xfrm>
            <a:prstGeom prst="line">
              <a:avLst/>
            </a:prstGeom>
            <a:ln w="38100" cap="sq" cmpd="sng">
              <a:solidFill>
                <a:schemeClr val="tx1"/>
              </a:solidFill>
              <a:prstDash val="solid"/>
              <a:miter/>
              <a:headEnd type="none" w="sm" len="sm"/>
              <a:tailEnd type="none" w="sm" len="sm"/>
            </a:ln>
          </p:spPr>
        </p:sp>
        <p:sp>
          <p:nvSpPr>
            <p:cNvPr id="34" name="Line 35">
              <a:extLst>
                <a:ext uri="{FF2B5EF4-FFF2-40B4-BE49-F238E27FC236}">
                  <a16:creationId xmlns:a16="http://schemas.microsoft.com/office/drawing/2014/main" id="{C0E39FCC-1875-034C-844F-F12849907FD6}"/>
                </a:ext>
              </a:extLst>
            </p:cNvPr>
            <p:cNvSpPr/>
            <p:nvPr/>
          </p:nvSpPr>
          <p:spPr>
            <a:xfrm>
              <a:off x="518" y="3394"/>
              <a:ext cx="862" cy="0"/>
            </a:xfrm>
            <a:prstGeom prst="line">
              <a:avLst/>
            </a:prstGeom>
            <a:ln w="38100" cap="sq" cmpd="sng">
              <a:solidFill>
                <a:schemeClr val="tx1"/>
              </a:solidFill>
              <a:prstDash val="solid"/>
              <a:miter/>
              <a:headEnd type="none" w="sm" len="sm"/>
              <a:tailEnd type="none" w="sm" len="sm"/>
            </a:ln>
          </p:spPr>
        </p:sp>
        <p:sp>
          <p:nvSpPr>
            <p:cNvPr id="35" name="Line 36">
              <a:extLst>
                <a:ext uri="{FF2B5EF4-FFF2-40B4-BE49-F238E27FC236}">
                  <a16:creationId xmlns:a16="http://schemas.microsoft.com/office/drawing/2014/main" id="{E3D15456-C0DB-B440-BE7A-BCBC587230F6}"/>
                </a:ext>
              </a:extLst>
            </p:cNvPr>
            <p:cNvSpPr/>
            <p:nvPr/>
          </p:nvSpPr>
          <p:spPr>
            <a:xfrm>
              <a:off x="518" y="2578"/>
              <a:ext cx="1678" cy="408"/>
            </a:xfrm>
            <a:prstGeom prst="line">
              <a:avLst/>
            </a:prstGeom>
            <a:ln w="38100" cap="sq" cmpd="sng">
              <a:solidFill>
                <a:schemeClr val="tx1"/>
              </a:solidFill>
              <a:prstDash val="solid"/>
              <a:miter/>
              <a:headEnd type="none" w="sm" len="sm"/>
              <a:tailEnd type="none" w="sm" len="sm"/>
            </a:ln>
          </p:spPr>
        </p:sp>
        <p:sp>
          <p:nvSpPr>
            <p:cNvPr id="36" name="Text Box 37">
              <a:extLst>
                <a:ext uri="{FF2B5EF4-FFF2-40B4-BE49-F238E27FC236}">
                  <a16:creationId xmlns:a16="http://schemas.microsoft.com/office/drawing/2014/main" id="{293F6981-2764-E045-8A05-55419E618BFB}"/>
                </a:ext>
              </a:extLst>
            </p:cNvPr>
            <p:cNvSpPr txBox="1">
              <a:spLocks noChangeArrowheads="1"/>
            </p:cNvSpPr>
            <p:nvPr/>
          </p:nvSpPr>
          <p:spPr bwMode="auto">
            <a:xfrm>
              <a:off x="1811" y="2432"/>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37" name="Text Box 38">
              <a:extLst>
                <a:ext uri="{FF2B5EF4-FFF2-40B4-BE49-F238E27FC236}">
                  <a16:creationId xmlns:a16="http://schemas.microsoft.com/office/drawing/2014/main" id="{2DA9B28E-5861-9041-8FE7-1389B8076045}"/>
                </a:ext>
              </a:extLst>
            </p:cNvPr>
            <p:cNvSpPr txBox="1">
              <a:spLocks noChangeArrowheads="1"/>
            </p:cNvSpPr>
            <p:nvPr/>
          </p:nvSpPr>
          <p:spPr bwMode="auto">
            <a:xfrm>
              <a:off x="42" y="2850"/>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50</a:t>
              </a:r>
            </a:p>
          </p:txBody>
        </p:sp>
        <p:sp>
          <p:nvSpPr>
            <p:cNvPr id="38" name="Text Box 39">
              <a:extLst>
                <a:ext uri="{FF2B5EF4-FFF2-40B4-BE49-F238E27FC236}">
                  <a16:creationId xmlns:a16="http://schemas.microsoft.com/office/drawing/2014/main" id="{94E5B6A2-BE44-A14F-9225-731CBBC03CE7}"/>
                </a:ext>
              </a:extLst>
            </p:cNvPr>
            <p:cNvSpPr txBox="1">
              <a:spLocks noChangeArrowheads="1"/>
            </p:cNvSpPr>
            <p:nvPr/>
          </p:nvSpPr>
          <p:spPr bwMode="auto">
            <a:xfrm>
              <a:off x="813" y="3349"/>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90</a:t>
              </a:r>
            </a:p>
          </p:txBody>
        </p:sp>
        <p:sp>
          <p:nvSpPr>
            <p:cNvPr id="39" name="Text Box 40">
              <a:extLst>
                <a:ext uri="{FF2B5EF4-FFF2-40B4-BE49-F238E27FC236}">
                  <a16:creationId xmlns:a16="http://schemas.microsoft.com/office/drawing/2014/main" id="{FB46D210-E2E2-7C45-BC5D-CFAF52C7A0D6}"/>
                </a:ext>
              </a:extLst>
            </p:cNvPr>
            <p:cNvSpPr txBox="1">
              <a:spLocks noChangeArrowheads="1"/>
            </p:cNvSpPr>
            <p:nvPr/>
          </p:nvSpPr>
          <p:spPr bwMode="auto">
            <a:xfrm>
              <a:off x="671" y="2387"/>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300</a:t>
              </a:r>
            </a:p>
          </p:txBody>
        </p:sp>
      </p:grpSp>
      <p:grpSp>
        <p:nvGrpSpPr>
          <p:cNvPr id="40" name="Group 41">
            <a:extLst>
              <a:ext uri="{FF2B5EF4-FFF2-40B4-BE49-F238E27FC236}">
                <a16:creationId xmlns:a16="http://schemas.microsoft.com/office/drawing/2014/main" id="{1E394F5C-0299-824F-A106-51426FAF27B3}"/>
              </a:ext>
            </a:extLst>
          </p:cNvPr>
          <p:cNvGrpSpPr/>
          <p:nvPr/>
        </p:nvGrpSpPr>
        <p:grpSpPr>
          <a:xfrm>
            <a:off x="5900738" y="4263605"/>
            <a:ext cx="3851276" cy="1814513"/>
            <a:chOff x="2583" y="2323"/>
            <a:chExt cx="2426" cy="1143"/>
          </a:xfrm>
        </p:grpSpPr>
        <p:sp>
          <p:nvSpPr>
            <p:cNvPr id="41" name="Oval 42">
              <a:extLst>
                <a:ext uri="{FF2B5EF4-FFF2-40B4-BE49-F238E27FC236}">
                  <a16:creationId xmlns:a16="http://schemas.microsoft.com/office/drawing/2014/main" id="{87EC81D6-7AE6-7844-8745-23C02E255BC0}"/>
                </a:ext>
              </a:extLst>
            </p:cNvPr>
            <p:cNvSpPr>
              <a:spLocks noChangeArrowheads="1"/>
            </p:cNvSpPr>
            <p:nvPr/>
          </p:nvSpPr>
          <p:spPr bwMode="auto">
            <a:xfrm>
              <a:off x="3876" y="2332"/>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42" name="Oval 43">
              <a:extLst>
                <a:ext uri="{FF2B5EF4-FFF2-40B4-BE49-F238E27FC236}">
                  <a16:creationId xmlns:a16="http://schemas.microsoft.com/office/drawing/2014/main" id="{DB7C58F3-E2DE-C54C-9468-F576EFA034AE}"/>
                </a:ext>
              </a:extLst>
            </p:cNvPr>
            <p:cNvSpPr>
              <a:spLocks noChangeArrowheads="1"/>
            </p:cNvSpPr>
            <p:nvPr/>
          </p:nvSpPr>
          <p:spPr bwMode="auto">
            <a:xfrm>
              <a:off x="4737" y="2786"/>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43" name="Oval 44">
              <a:extLst>
                <a:ext uri="{FF2B5EF4-FFF2-40B4-BE49-F238E27FC236}">
                  <a16:creationId xmlns:a16="http://schemas.microsoft.com/office/drawing/2014/main" id="{0321EB70-41A3-4640-906C-855D51F7E4C3}"/>
                </a:ext>
              </a:extLst>
            </p:cNvPr>
            <p:cNvSpPr>
              <a:spLocks noChangeArrowheads="1"/>
            </p:cNvSpPr>
            <p:nvPr/>
          </p:nvSpPr>
          <p:spPr bwMode="auto">
            <a:xfrm>
              <a:off x="2787" y="2378"/>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44" name="Oval 45">
              <a:extLst>
                <a:ext uri="{FF2B5EF4-FFF2-40B4-BE49-F238E27FC236}">
                  <a16:creationId xmlns:a16="http://schemas.microsoft.com/office/drawing/2014/main" id="{9C087686-C4D4-0847-9F8B-09884506BCF2}"/>
                </a:ext>
              </a:extLst>
            </p:cNvPr>
            <p:cNvSpPr>
              <a:spLocks noChangeArrowheads="1"/>
            </p:cNvSpPr>
            <p:nvPr/>
          </p:nvSpPr>
          <p:spPr bwMode="auto">
            <a:xfrm>
              <a:off x="2787" y="3194"/>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45" name="Line 46">
              <a:extLst>
                <a:ext uri="{FF2B5EF4-FFF2-40B4-BE49-F238E27FC236}">
                  <a16:creationId xmlns:a16="http://schemas.microsoft.com/office/drawing/2014/main" id="{AE62DB1E-43FB-F644-B5D1-F62B4748360C}"/>
                </a:ext>
              </a:extLst>
            </p:cNvPr>
            <p:cNvSpPr/>
            <p:nvPr/>
          </p:nvSpPr>
          <p:spPr>
            <a:xfrm>
              <a:off x="4148" y="2468"/>
              <a:ext cx="635" cy="363"/>
            </a:xfrm>
            <a:prstGeom prst="line">
              <a:avLst/>
            </a:prstGeom>
            <a:ln w="38100" cap="sq" cmpd="sng">
              <a:solidFill>
                <a:schemeClr val="tx1"/>
              </a:solidFill>
              <a:prstDash val="solid"/>
              <a:miter/>
              <a:headEnd type="none" w="sm" len="sm"/>
              <a:tailEnd type="none" w="sm" len="sm"/>
            </a:ln>
          </p:spPr>
        </p:sp>
        <p:sp>
          <p:nvSpPr>
            <p:cNvPr id="46" name="Oval 47">
              <a:extLst>
                <a:ext uri="{FF2B5EF4-FFF2-40B4-BE49-F238E27FC236}">
                  <a16:creationId xmlns:a16="http://schemas.microsoft.com/office/drawing/2014/main" id="{A0105DBA-7A59-114B-87D6-6D3EB67770E5}"/>
                </a:ext>
              </a:extLst>
            </p:cNvPr>
            <p:cNvSpPr>
              <a:spLocks noChangeArrowheads="1"/>
            </p:cNvSpPr>
            <p:nvPr/>
          </p:nvSpPr>
          <p:spPr bwMode="auto">
            <a:xfrm>
              <a:off x="3921" y="3194"/>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47" name="Line 48">
              <a:extLst>
                <a:ext uri="{FF2B5EF4-FFF2-40B4-BE49-F238E27FC236}">
                  <a16:creationId xmlns:a16="http://schemas.microsoft.com/office/drawing/2014/main" id="{82D0C5EB-18F5-8C4F-AF89-2BADA582C6F5}"/>
                </a:ext>
              </a:extLst>
            </p:cNvPr>
            <p:cNvSpPr/>
            <p:nvPr/>
          </p:nvSpPr>
          <p:spPr>
            <a:xfrm>
              <a:off x="2923" y="2650"/>
              <a:ext cx="0" cy="544"/>
            </a:xfrm>
            <a:prstGeom prst="line">
              <a:avLst/>
            </a:prstGeom>
            <a:ln w="38100" cap="sq" cmpd="sng">
              <a:solidFill>
                <a:schemeClr val="tx1"/>
              </a:solidFill>
              <a:prstDash val="solid"/>
              <a:miter/>
              <a:headEnd type="none" w="sm" len="sm"/>
              <a:tailEnd type="none" w="sm" len="sm"/>
            </a:ln>
          </p:spPr>
        </p:sp>
        <p:sp>
          <p:nvSpPr>
            <p:cNvPr id="48" name="Line 49">
              <a:extLst>
                <a:ext uri="{FF2B5EF4-FFF2-40B4-BE49-F238E27FC236}">
                  <a16:creationId xmlns:a16="http://schemas.microsoft.com/office/drawing/2014/main" id="{DD980813-685C-1542-AA81-46F5F73049F3}"/>
                </a:ext>
              </a:extLst>
            </p:cNvPr>
            <p:cNvSpPr/>
            <p:nvPr/>
          </p:nvSpPr>
          <p:spPr>
            <a:xfrm>
              <a:off x="3014" y="2604"/>
              <a:ext cx="952" cy="635"/>
            </a:xfrm>
            <a:prstGeom prst="line">
              <a:avLst/>
            </a:prstGeom>
            <a:ln w="38100" cap="sq" cmpd="sng">
              <a:solidFill>
                <a:schemeClr val="tx1"/>
              </a:solidFill>
              <a:prstDash val="solid"/>
              <a:miter/>
              <a:headEnd type="none" w="sm" len="sm"/>
              <a:tailEnd type="none" w="sm" len="sm"/>
            </a:ln>
          </p:spPr>
        </p:sp>
        <p:sp>
          <p:nvSpPr>
            <p:cNvPr id="49" name="Line 50">
              <a:extLst>
                <a:ext uri="{FF2B5EF4-FFF2-40B4-BE49-F238E27FC236}">
                  <a16:creationId xmlns:a16="http://schemas.microsoft.com/office/drawing/2014/main" id="{FB968314-2447-9740-AE1B-CF3E756DC40D}"/>
                </a:ext>
              </a:extLst>
            </p:cNvPr>
            <p:cNvSpPr/>
            <p:nvPr/>
          </p:nvSpPr>
          <p:spPr>
            <a:xfrm>
              <a:off x="3059" y="2514"/>
              <a:ext cx="1678" cy="408"/>
            </a:xfrm>
            <a:prstGeom prst="line">
              <a:avLst/>
            </a:prstGeom>
            <a:ln w="38100" cap="sq" cmpd="sng">
              <a:solidFill>
                <a:schemeClr val="tx1"/>
              </a:solidFill>
              <a:prstDash val="solid"/>
              <a:miter/>
              <a:headEnd type="none" w="sm" len="sm"/>
              <a:tailEnd type="none" w="sm" len="sm"/>
            </a:ln>
          </p:spPr>
        </p:sp>
        <p:sp>
          <p:nvSpPr>
            <p:cNvPr id="50" name="Text Box 51">
              <a:extLst>
                <a:ext uri="{FF2B5EF4-FFF2-40B4-BE49-F238E27FC236}">
                  <a16:creationId xmlns:a16="http://schemas.microsoft.com/office/drawing/2014/main" id="{4204A6AD-079B-E648-8279-DBAA767C09DE}"/>
                </a:ext>
              </a:extLst>
            </p:cNvPr>
            <p:cNvSpPr txBox="1">
              <a:spLocks noChangeArrowheads="1"/>
            </p:cNvSpPr>
            <p:nvPr/>
          </p:nvSpPr>
          <p:spPr bwMode="auto">
            <a:xfrm>
              <a:off x="4352" y="2368"/>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51" name="Text Box 52">
              <a:extLst>
                <a:ext uri="{FF2B5EF4-FFF2-40B4-BE49-F238E27FC236}">
                  <a16:creationId xmlns:a16="http://schemas.microsoft.com/office/drawing/2014/main" id="{C299F82B-A41C-4143-BA9A-7E8241DA8481}"/>
                </a:ext>
              </a:extLst>
            </p:cNvPr>
            <p:cNvSpPr txBox="1">
              <a:spLocks noChangeArrowheads="1"/>
            </p:cNvSpPr>
            <p:nvPr/>
          </p:nvSpPr>
          <p:spPr bwMode="auto">
            <a:xfrm>
              <a:off x="2991" y="2650"/>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80</a:t>
              </a:r>
            </a:p>
          </p:txBody>
        </p:sp>
        <p:sp>
          <p:nvSpPr>
            <p:cNvPr id="52" name="Text Box 53">
              <a:extLst>
                <a:ext uri="{FF2B5EF4-FFF2-40B4-BE49-F238E27FC236}">
                  <a16:creationId xmlns:a16="http://schemas.microsoft.com/office/drawing/2014/main" id="{825C3A69-C356-E347-A457-DEB3A2281142}"/>
                </a:ext>
              </a:extLst>
            </p:cNvPr>
            <p:cNvSpPr txBox="1">
              <a:spLocks noChangeArrowheads="1"/>
            </p:cNvSpPr>
            <p:nvPr/>
          </p:nvSpPr>
          <p:spPr bwMode="auto">
            <a:xfrm>
              <a:off x="2583" y="2786"/>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50</a:t>
              </a:r>
            </a:p>
          </p:txBody>
        </p:sp>
        <p:sp>
          <p:nvSpPr>
            <p:cNvPr id="53" name="Text Box 54">
              <a:extLst>
                <a:ext uri="{FF2B5EF4-FFF2-40B4-BE49-F238E27FC236}">
                  <a16:creationId xmlns:a16="http://schemas.microsoft.com/office/drawing/2014/main" id="{347582AC-5A64-7445-91C0-48F368E7BF2E}"/>
                </a:ext>
              </a:extLst>
            </p:cNvPr>
            <p:cNvSpPr txBox="1">
              <a:spLocks noChangeArrowheads="1"/>
            </p:cNvSpPr>
            <p:nvPr/>
          </p:nvSpPr>
          <p:spPr bwMode="auto">
            <a:xfrm>
              <a:off x="3212" y="2323"/>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300</a:t>
              </a:r>
            </a:p>
          </p:txBody>
        </p:sp>
      </p:grpSp>
      <p:grpSp>
        <p:nvGrpSpPr>
          <p:cNvPr id="54" name="Group 55">
            <a:extLst>
              <a:ext uri="{FF2B5EF4-FFF2-40B4-BE49-F238E27FC236}">
                <a16:creationId xmlns:a16="http://schemas.microsoft.com/office/drawing/2014/main" id="{459A2C31-AA9E-5549-A376-3BF29E556555}"/>
              </a:ext>
            </a:extLst>
          </p:cNvPr>
          <p:cNvGrpSpPr/>
          <p:nvPr/>
        </p:nvGrpSpPr>
        <p:grpSpPr>
          <a:xfrm>
            <a:off x="5829301" y="1772817"/>
            <a:ext cx="3849688" cy="1800225"/>
            <a:chOff x="4035" y="1061"/>
            <a:chExt cx="2426" cy="1134"/>
          </a:xfrm>
        </p:grpSpPr>
        <p:sp>
          <p:nvSpPr>
            <p:cNvPr id="55" name="Oval 56">
              <a:extLst>
                <a:ext uri="{FF2B5EF4-FFF2-40B4-BE49-F238E27FC236}">
                  <a16:creationId xmlns:a16="http://schemas.microsoft.com/office/drawing/2014/main" id="{978EE7C0-CB9E-3F48-96C1-BC28236D1589}"/>
                </a:ext>
              </a:extLst>
            </p:cNvPr>
            <p:cNvSpPr>
              <a:spLocks noChangeArrowheads="1"/>
            </p:cNvSpPr>
            <p:nvPr/>
          </p:nvSpPr>
          <p:spPr bwMode="auto">
            <a:xfrm>
              <a:off x="5328" y="1061"/>
              <a:ext cx="272" cy="272"/>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56" name="Oval 57">
              <a:extLst>
                <a:ext uri="{FF2B5EF4-FFF2-40B4-BE49-F238E27FC236}">
                  <a16:creationId xmlns:a16="http://schemas.microsoft.com/office/drawing/2014/main" id="{3D24A0B1-6206-7247-A5CB-92E940F3C134}"/>
                </a:ext>
              </a:extLst>
            </p:cNvPr>
            <p:cNvSpPr>
              <a:spLocks noChangeArrowheads="1"/>
            </p:cNvSpPr>
            <p:nvPr/>
          </p:nvSpPr>
          <p:spPr bwMode="auto">
            <a:xfrm>
              <a:off x="6189" y="1515"/>
              <a:ext cx="272" cy="272"/>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57" name="Oval 58">
              <a:extLst>
                <a:ext uri="{FF2B5EF4-FFF2-40B4-BE49-F238E27FC236}">
                  <a16:creationId xmlns:a16="http://schemas.microsoft.com/office/drawing/2014/main" id="{7D044A7F-D4E4-CD4D-B9B9-02311897F4B6}"/>
                </a:ext>
              </a:extLst>
            </p:cNvPr>
            <p:cNvSpPr>
              <a:spLocks noChangeArrowheads="1"/>
            </p:cNvSpPr>
            <p:nvPr/>
          </p:nvSpPr>
          <p:spPr bwMode="auto">
            <a:xfrm>
              <a:off x="4239" y="1107"/>
              <a:ext cx="272" cy="272"/>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58" name="Oval 59">
              <a:extLst>
                <a:ext uri="{FF2B5EF4-FFF2-40B4-BE49-F238E27FC236}">
                  <a16:creationId xmlns:a16="http://schemas.microsoft.com/office/drawing/2014/main" id="{B791ED98-E2BC-3A41-A060-28195B78F372}"/>
                </a:ext>
              </a:extLst>
            </p:cNvPr>
            <p:cNvSpPr>
              <a:spLocks noChangeArrowheads="1"/>
            </p:cNvSpPr>
            <p:nvPr/>
          </p:nvSpPr>
          <p:spPr bwMode="auto">
            <a:xfrm>
              <a:off x="4239" y="1923"/>
              <a:ext cx="272" cy="272"/>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59" name="Line 60">
              <a:extLst>
                <a:ext uri="{FF2B5EF4-FFF2-40B4-BE49-F238E27FC236}">
                  <a16:creationId xmlns:a16="http://schemas.microsoft.com/office/drawing/2014/main" id="{93596FE2-5614-6742-80F8-2B7326EE7ECB}"/>
                </a:ext>
              </a:extLst>
            </p:cNvPr>
            <p:cNvSpPr/>
            <p:nvPr/>
          </p:nvSpPr>
          <p:spPr>
            <a:xfrm>
              <a:off x="5600" y="1197"/>
              <a:ext cx="635" cy="363"/>
            </a:xfrm>
            <a:prstGeom prst="line">
              <a:avLst/>
            </a:prstGeom>
            <a:ln w="38100" cap="sq" cmpd="sng">
              <a:solidFill>
                <a:schemeClr val="tx1"/>
              </a:solidFill>
              <a:prstDash val="solid"/>
              <a:miter/>
              <a:headEnd type="none" w="sm" len="sm"/>
              <a:tailEnd type="none" w="sm" len="sm"/>
            </a:ln>
          </p:spPr>
        </p:sp>
        <p:sp>
          <p:nvSpPr>
            <p:cNvPr id="60" name="Line 61">
              <a:extLst>
                <a:ext uri="{FF2B5EF4-FFF2-40B4-BE49-F238E27FC236}">
                  <a16:creationId xmlns:a16="http://schemas.microsoft.com/office/drawing/2014/main" id="{CD6725F5-C7BF-AA42-89B4-883DC292C07E}"/>
                </a:ext>
              </a:extLst>
            </p:cNvPr>
            <p:cNvSpPr/>
            <p:nvPr/>
          </p:nvSpPr>
          <p:spPr>
            <a:xfrm flipH="1">
              <a:off x="5600" y="1742"/>
              <a:ext cx="635" cy="317"/>
            </a:xfrm>
            <a:prstGeom prst="line">
              <a:avLst/>
            </a:prstGeom>
            <a:ln w="38100" cap="sq" cmpd="sng">
              <a:solidFill>
                <a:schemeClr val="tx1"/>
              </a:solidFill>
              <a:prstDash val="solid"/>
              <a:miter/>
              <a:headEnd type="none" w="sm" len="sm"/>
              <a:tailEnd type="none" w="sm" len="sm"/>
            </a:ln>
          </p:spPr>
        </p:sp>
        <p:sp>
          <p:nvSpPr>
            <p:cNvPr id="61" name="Oval 62">
              <a:extLst>
                <a:ext uri="{FF2B5EF4-FFF2-40B4-BE49-F238E27FC236}">
                  <a16:creationId xmlns:a16="http://schemas.microsoft.com/office/drawing/2014/main" id="{D2F56D69-D6A7-2A4B-8696-62EC9D3A2924}"/>
                </a:ext>
              </a:extLst>
            </p:cNvPr>
            <p:cNvSpPr>
              <a:spLocks noChangeArrowheads="1"/>
            </p:cNvSpPr>
            <p:nvPr/>
          </p:nvSpPr>
          <p:spPr bwMode="auto">
            <a:xfrm>
              <a:off x="5373" y="1923"/>
              <a:ext cx="272" cy="272"/>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62" name="Line 63">
              <a:extLst>
                <a:ext uri="{FF2B5EF4-FFF2-40B4-BE49-F238E27FC236}">
                  <a16:creationId xmlns:a16="http://schemas.microsoft.com/office/drawing/2014/main" id="{D3F0DD6A-73C6-784B-9196-830E2B1BBFF2}"/>
                </a:ext>
              </a:extLst>
            </p:cNvPr>
            <p:cNvSpPr/>
            <p:nvPr/>
          </p:nvSpPr>
          <p:spPr>
            <a:xfrm>
              <a:off x="4375" y="1379"/>
              <a:ext cx="0" cy="544"/>
            </a:xfrm>
            <a:prstGeom prst="line">
              <a:avLst/>
            </a:prstGeom>
            <a:ln w="38100" cap="sq" cmpd="sng">
              <a:solidFill>
                <a:schemeClr val="tx1"/>
              </a:solidFill>
              <a:prstDash val="solid"/>
              <a:miter/>
              <a:headEnd type="none" w="sm" len="sm"/>
              <a:tailEnd type="none" w="sm" len="sm"/>
            </a:ln>
          </p:spPr>
        </p:sp>
        <p:sp>
          <p:nvSpPr>
            <p:cNvPr id="63" name="Line 64">
              <a:extLst>
                <a:ext uri="{FF2B5EF4-FFF2-40B4-BE49-F238E27FC236}">
                  <a16:creationId xmlns:a16="http://schemas.microsoft.com/office/drawing/2014/main" id="{599E41A0-96A5-A240-978F-04F5044428A9}"/>
                </a:ext>
              </a:extLst>
            </p:cNvPr>
            <p:cNvSpPr/>
            <p:nvPr/>
          </p:nvSpPr>
          <p:spPr>
            <a:xfrm>
              <a:off x="4466" y="1333"/>
              <a:ext cx="952" cy="635"/>
            </a:xfrm>
            <a:prstGeom prst="line">
              <a:avLst/>
            </a:prstGeom>
            <a:ln w="38100" cap="sq" cmpd="sng">
              <a:solidFill>
                <a:schemeClr val="tx1"/>
              </a:solidFill>
              <a:prstDash val="solid"/>
              <a:miter/>
              <a:headEnd type="none" w="sm" len="sm"/>
              <a:tailEnd type="none" w="sm" len="sm"/>
            </a:ln>
          </p:spPr>
        </p:sp>
        <p:sp>
          <p:nvSpPr>
            <p:cNvPr id="64" name="Text Box 65">
              <a:extLst>
                <a:ext uri="{FF2B5EF4-FFF2-40B4-BE49-F238E27FC236}">
                  <a16:creationId xmlns:a16="http://schemas.microsoft.com/office/drawing/2014/main" id="{FB5A581E-C015-8C49-A51C-A5BED26216A6}"/>
                </a:ext>
              </a:extLst>
            </p:cNvPr>
            <p:cNvSpPr txBox="1">
              <a:spLocks noChangeArrowheads="1"/>
            </p:cNvSpPr>
            <p:nvPr/>
          </p:nvSpPr>
          <p:spPr bwMode="auto">
            <a:xfrm>
              <a:off x="5804" y="1097"/>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65" name="Text Box 66">
              <a:extLst>
                <a:ext uri="{FF2B5EF4-FFF2-40B4-BE49-F238E27FC236}">
                  <a16:creationId xmlns:a16="http://schemas.microsoft.com/office/drawing/2014/main" id="{43EBAE02-CFE1-C24A-87B5-7DB87055AEF6}"/>
                </a:ext>
              </a:extLst>
            </p:cNvPr>
            <p:cNvSpPr txBox="1">
              <a:spLocks noChangeArrowheads="1"/>
            </p:cNvSpPr>
            <p:nvPr/>
          </p:nvSpPr>
          <p:spPr bwMode="auto">
            <a:xfrm>
              <a:off x="5849" y="1823"/>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60</a:t>
              </a:r>
            </a:p>
          </p:txBody>
        </p:sp>
        <p:sp>
          <p:nvSpPr>
            <p:cNvPr id="66" name="Text Box 67">
              <a:extLst>
                <a:ext uri="{FF2B5EF4-FFF2-40B4-BE49-F238E27FC236}">
                  <a16:creationId xmlns:a16="http://schemas.microsoft.com/office/drawing/2014/main" id="{303C641B-7110-F842-9E04-D49E6BD99F9A}"/>
                </a:ext>
              </a:extLst>
            </p:cNvPr>
            <p:cNvSpPr txBox="1">
              <a:spLocks noChangeArrowheads="1"/>
            </p:cNvSpPr>
            <p:nvPr/>
          </p:nvSpPr>
          <p:spPr bwMode="auto">
            <a:xfrm>
              <a:off x="4443" y="1379"/>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80</a:t>
              </a:r>
            </a:p>
          </p:txBody>
        </p:sp>
        <p:sp>
          <p:nvSpPr>
            <p:cNvPr id="67" name="Text Box 68">
              <a:extLst>
                <a:ext uri="{FF2B5EF4-FFF2-40B4-BE49-F238E27FC236}">
                  <a16:creationId xmlns:a16="http://schemas.microsoft.com/office/drawing/2014/main" id="{4A4C1100-AC7A-8245-804E-E235DD7EE42D}"/>
                </a:ext>
              </a:extLst>
            </p:cNvPr>
            <p:cNvSpPr txBox="1">
              <a:spLocks noChangeArrowheads="1"/>
            </p:cNvSpPr>
            <p:nvPr/>
          </p:nvSpPr>
          <p:spPr bwMode="auto">
            <a:xfrm>
              <a:off x="4035" y="1515"/>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50</a:t>
              </a:r>
            </a:p>
          </p:txBody>
        </p:sp>
      </p:grpSp>
    </p:spTree>
    <p:extLst>
      <p:ext uri="{BB962C8B-B14F-4D97-AF65-F5344CB8AC3E}">
        <p14:creationId xmlns:p14="http://schemas.microsoft.com/office/powerpoint/2010/main" val="34923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additive="base">
                                        <p:cTn id="19" dur="500" fill="hold"/>
                                        <p:tgtEl>
                                          <p:spTgt spid="54"/>
                                        </p:tgtEl>
                                        <p:attrNameLst>
                                          <p:attrName>ppt_x</p:attrName>
                                        </p:attrNameLst>
                                      </p:cBhvr>
                                      <p:tavLst>
                                        <p:tav tm="0">
                                          <p:val>
                                            <p:strVal val="1+#ppt_w/2"/>
                                          </p:val>
                                        </p:tav>
                                        <p:tav tm="100000">
                                          <p:val>
                                            <p:strVal val="#ppt_x"/>
                                          </p:val>
                                        </p:tav>
                                      </p:tavLst>
                                    </p:anim>
                                    <p:anim calcmode="lin" valueType="num">
                                      <p:cBhvr additive="base">
                                        <p:cTn id="20"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9339-62B1-1D47-BADC-3FF67015CE70}"/>
              </a:ext>
            </a:extLst>
          </p:cNvPr>
          <p:cNvSpPr>
            <a:spLocks noGrp="1"/>
          </p:cNvSpPr>
          <p:nvPr>
            <p:ph type="title"/>
          </p:nvPr>
        </p:nvSpPr>
        <p:spPr/>
        <p:txBody>
          <a:bodyPr/>
          <a:lstStyle/>
          <a:p>
            <a:r>
              <a:rPr lang="en-CN" dirty="0"/>
              <a:t>贪心算法的基本概念</a:t>
            </a:r>
          </a:p>
        </p:txBody>
      </p:sp>
      <p:sp>
        <p:nvSpPr>
          <p:cNvPr id="6" name="Rectangle 3">
            <a:extLst>
              <a:ext uri="{FF2B5EF4-FFF2-40B4-BE49-F238E27FC236}">
                <a16:creationId xmlns:a16="http://schemas.microsoft.com/office/drawing/2014/main" id="{C9311BA3-E666-9640-A9CA-C9BD603A6A58}"/>
              </a:ext>
            </a:extLst>
          </p:cNvPr>
          <p:cNvSpPr txBox="1">
            <a:spLocks noChangeArrowheads="1"/>
          </p:cNvSpPr>
          <p:nvPr/>
        </p:nvSpPr>
        <p:spPr>
          <a:xfrm>
            <a:off x="1543051" y="1773240"/>
            <a:ext cx="7992937" cy="3960813"/>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3600" dirty="0"/>
              <a:t>贪心选择性</a:t>
            </a:r>
          </a:p>
          <a:p>
            <a:pPr algn="just" eaLnBrk="1" hangingPunct="1">
              <a:buFontTx/>
              <a:buNone/>
              <a:defRPr/>
            </a:pPr>
            <a:r>
              <a:rPr lang="en-US" altLang="zh-CN" sz="3201" dirty="0">
                <a:solidFill>
                  <a:srgbClr val="0000FF"/>
                </a:solidFill>
              </a:rPr>
              <a:t>	</a:t>
            </a:r>
            <a:r>
              <a:rPr lang="zh-CN" altLang="en-US" sz="3201" dirty="0">
                <a:solidFill>
                  <a:srgbClr val="0033CC"/>
                </a:solidFill>
              </a:rPr>
              <a:t>若一个优化问题的全局优化解可以通过局部优化选择得到，则该问题称为具有贪心选择性</a:t>
            </a:r>
            <a:r>
              <a:rPr lang="en-US" altLang="zh-CN" sz="3201" dirty="0">
                <a:solidFill>
                  <a:srgbClr val="0033CC"/>
                </a:solidFill>
              </a:rPr>
              <a:t>.</a:t>
            </a:r>
          </a:p>
          <a:p>
            <a:pPr algn="just" eaLnBrk="1" hangingPunct="1">
              <a:defRPr/>
            </a:pPr>
            <a:r>
              <a:rPr lang="zh-CN" altLang="en-US" sz="3600" dirty="0"/>
              <a:t>一个问题是否具有贪心选择性需证明</a:t>
            </a:r>
          </a:p>
        </p:txBody>
      </p:sp>
    </p:spTree>
    <p:extLst>
      <p:ext uri="{BB962C8B-B14F-4D97-AF65-F5344CB8AC3E}">
        <p14:creationId xmlns:p14="http://schemas.microsoft.com/office/powerpoint/2010/main" val="2888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DA44-3C75-6044-9EAD-7793AC0B385C}"/>
              </a:ext>
            </a:extLst>
          </p:cNvPr>
          <p:cNvSpPr>
            <a:spLocks noGrp="1"/>
          </p:cNvSpPr>
          <p:nvPr>
            <p:ph type="title"/>
          </p:nvPr>
        </p:nvSpPr>
        <p:spPr/>
        <p:txBody>
          <a:bodyPr/>
          <a:lstStyle/>
          <a:p>
            <a:r>
              <a:rPr lang="en-CN" dirty="0"/>
              <a:t>问题的定义</a:t>
            </a:r>
          </a:p>
        </p:txBody>
      </p:sp>
      <p:sp>
        <p:nvSpPr>
          <p:cNvPr id="70" name="Rectangle 69">
            <a:extLst>
              <a:ext uri="{FF2B5EF4-FFF2-40B4-BE49-F238E27FC236}">
                <a16:creationId xmlns:a16="http://schemas.microsoft.com/office/drawing/2014/main" id="{32F110A1-FAD2-AB4C-8E51-77C10A044474}"/>
              </a:ext>
            </a:extLst>
          </p:cNvPr>
          <p:cNvSpPr/>
          <p:nvPr/>
        </p:nvSpPr>
        <p:spPr>
          <a:xfrm>
            <a:off x="1097335" y="2492896"/>
            <a:ext cx="7920880" cy="2062103"/>
          </a:xfrm>
          <a:prstGeom prst="rect">
            <a:avLst/>
          </a:prstGeom>
        </p:spPr>
        <p:txBody>
          <a:bodyPr wrap="square">
            <a:spAutoFit/>
          </a:bodyPr>
          <a:lstStyle/>
          <a:p>
            <a:pPr marL="0" lvl="1" indent="-285773" algn="just">
              <a:spcBef>
                <a:spcPct val="20000"/>
              </a:spcBef>
              <a:defRPr/>
            </a:pPr>
            <a:r>
              <a:rPr lang="en-US" altLang="zh-CN"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离散数学</a:t>
            </a:r>
            <a:r>
              <a:rPr lang="en-US" altLang="zh-CN"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中学习了最小生成树的算法，比如</a:t>
            </a:r>
            <a:r>
              <a:rPr lang="en-US" altLang="zh-CN"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Kruskal</a:t>
            </a:r>
            <a:r>
              <a:rPr lang="zh-CN" altLang="en-US"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算法和</a:t>
            </a:r>
            <a:r>
              <a:rPr lang="en-US" altLang="zh-CN"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Prim</a:t>
            </a:r>
            <a:r>
              <a:rPr lang="zh-CN" altLang="en-US" sz="3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算法，但是没有从算法的角度研究为什么这些算法可以产生最优解。</a:t>
            </a:r>
            <a:endParaRPr lang="en-US" altLang="zh-CN" sz="3200" b="1" dirty="0">
              <a:solidFill>
                <a:srgbClr val="0000CC"/>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01645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28DC-7502-1545-81EE-E02DC11D9A3B}"/>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K</a:t>
            </a:r>
            <a:r>
              <a:rPr lang="en-US" altLang="zh-CN" dirty="0" err="1">
                <a:latin typeface="Times New Roman" panose="02020603050405020304" pitchFamily="18" charset="0"/>
                <a:cs typeface="Times New Roman" panose="02020603050405020304" pitchFamily="18" charset="0"/>
              </a:rPr>
              <a:t>ruskal</a:t>
            </a:r>
            <a:r>
              <a:rPr lang="zh-CN" altLang="en-US" dirty="0"/>
              <a:t>算法</a:t>
            </a:r>
            <a:endParaRPr lang="en-CN" dirty="0"/>
          </a:p>
        </p:txBody>
      </p:sp>
      <p:sp>
        <p:nvSpPr>
          <p:cNvPr id="3" name="Content Placeholder 2">
            <a:extLst>
              <a:ext uri="{FF2B5EF4-FFF2-40B4-BE49-F238E27FC236}">
                <a16:creationId xmlns:a16="http://schemas.microsoft.com/office/drawing/2014/main" id="{87C60E67-8BB8-6449-980A-A4EC0489334F}"/>
              </a:ext>
            </a:extLst>
          </p:cNvPr>
          <p:cNvSpPr>
            <a:spLocks noGrp="1"/>
          </p:cNvSpPr>
          <p:nvPr>
            <p:ph idx="1"/>
          </p:nvPr>
        </p:nvSpPr>
        <p:spPr/>
        <p:txBody>
          <a:bodyPr/>
          <a:lstStyle/>
          <a:p>
            <a:pPr lvl="1" algn="just"/>
            <a:r>
              <a:rPr lang="en-CN" dirty="0"/>
              <a:t>初始</a:t>
            </a:r>
            <a:r>
              <a:rPr lang="zh-CN" altLang="en-US" dirty="0"/>
              <a:t>：由图</a:t>
            </a:r>
            <a:r>
              <a:rPr lang="en-US" altLang="zh-CN" dirty="0"/>
              <a:t>G</a:t>
            </a:r>
            <a:r>
              <a:rPr lang="zh-CN" altLang="en-US" dirty="0"/>
              <a:t>中的所有结点组成的森林，不含任何边。</a:t>
            </a:r>
            <a:endParaRPr lang="en-US" altLang="zh-CN" dirty="0"/>
          </a:p>
          <a:p>
            <a:pPr lvl="1" algn="just"/>
            <a:r>
              <a:rPr lang="zh-CN" altLang="en-US" dirty="0"/>
              <a:t>贪心思想：每次从剩余边中选择权重最小的，且</a:t>
            </a:r>
            <a:r>
              <a:rPr lang="zh-CN" altLang="en-US" dirty="0">
                <a:solidFill>
                  <a:srgbClr val="FF0000"/>
                </a:solidFill>
              </a:rPr>
              <a:t>连接森林中两个不同连通分量的边</a:t>
            </a:r>
            <a:r>
              <a:rPr lang="zh-CN" altLang="en-US" dirty="0"/>
              <a:t>，加入到森林中。</a:t>
            </a:r>
            <a:endParaRPr lang="en-US" altLang="zh-CN" dirty="0"/>
          </a:p>
          <a:p>
            <a:pPr lvl="1" algn="just"/>
            <a:r>
              <a:rPr lang="zh-CN" altLang="en-US" dirty="0"/>
              <a:t>直到森林变成一棵树，即是最小生成树。</a:t>
            </a:r>
            <a:endParaRPr lang="en-CN" dirty="0"/>
          </a:p>
        </p:txBody>
      </p:sp>
      <p:grpSp>
        <p:nvGrpSpPr>
          <p:cNvPr id="5" name="Group 5">
            <a:extLst>
              <a:ext uri="{FF2B5EF4-FFF2-40B4-BE49-F238E27FC236}">
                <a16:creationId xmlns:a16="http://schemas.microsoft.com/office/drawing/2014/main" id="{E7836D25-3670-6343-8250-FC11B8F720E4}"/>
              </a:ext>
            </a:extLst>
          </p:cNvPr>
          <p:cNvGrpSpPr/>
          <p:nvPr/>
        </p:nvGrpSpPr>
        <p:grpSpPr>
          <a:xfrm>
            <a:off x="570559" y="3682206"/>
            <a:ext cx="3852863" cy="2051051"/>
            <a:chOff x="1766" y="155"/>
            <a:chExt cx="2426" cy="1292"/>
          </a:xfrm>
        </p:grpSpPr>
        <p:sp>
          <p:nvSpPr>
            <p:cNvPr id="6" name="Oval 6">
              <a:extLst>
                <a:ext uri="{FF2B5EF4-FFF2-40B4-BE49-F238E27FC236}">
                  <a16:creationId xmlns:a16="http://schemas.microsoft.com/office/drawing/2014/main" id="{EB11D496-E396-894B-9A1D-24A3F8B2B8F9}"/>
                </a:ext>
              </a:extLst>
            </p:cNvPr>
            <p:cNvSpPr>
              <a:spLocks noChangeArrowheads="1"/>
            </p:cNvSpPr>
            <p:nvPr/>
          </p:nvSpPr>
          <p:spPr bwMode="auto">
            <a:xfrm>
              <a:off x="3059" y="164"/>
              <a:ext cx="271"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7" name="Oval 7">
              <a:extLst>
                <a:ext uri="{FF2B5EF4-FFF2-40B4-BE49-F238E27FC236}">
                  <a16:creationId xmlns:a16="http://schemas.microsoft.com/office/drawing/2014/main" id="{56422DC4-F8B8-504E-BF05-0FEEDBF0063C}"/>
                </a:ext>
              </a:extLst>
            </p:cNvPr>
            <p:cNvSpPr>
              <a:spLocks noChangeArrowheads="1"/>
            </p:cNvSpPr>
            <p:nvPr/>
          </p:nvSpPr>
          <p:spPr bwMode="auto">
            <a:xfrm>
              <a:off x="3920" y="618"/>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8" name="Oval 8">
              <a:extLst>
                <a:ext uri="{FF2B5EF4-FFF2-40B4-BE49-F238E27FC236}">
                  <a16:creationId xmlns:a16="http://schemas.microsoft.com/office/drawing/2014/main" id="{5654AAB4-333C-0642-A625-B7E6667962A5}"/>
                </a:ext>
              </a:extLst>
            </p:cNvPr>
            <p:cNvSpPr>
              <a:spLocks noChangeArrowheads="1"/>
            </p:cNvSpPr>
            <p:nvPr/>
          </p:nvSpPr>
          <p:spPr bwMode="auto">
            <a:xfrm>
              <a:off x="1970" y="210"/>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9" name="Oval 9">
              <a:extLst>
                <a:ext uri="{FF2B5EF4-FFF2-40B4-BE49-F238E27FC236}">
                  <a16:creationId xmlns:a16="http://schemas.microsoft.com/office/drawing/2014/main" id="{CEE75E17-3020-CC47-8849-79C4C5C53A07}"/>
                </a:ext>
              </a:extLst>
            </p:cNvPr>
            <p:cNvSpPr>
              <a:spLocks noChangeArrowheads="1"/>
            </p:cNvSpPr>
            <p:nvPr/>
          </p:nvSpPr>
          <p:spPr bwMode="auto">
            <a:xfrm>
              <a:off x="1970" y="1026"/>
              <a:ext cx="272"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10" name="Line 10">
              <a:extLst>
                <a:ext uri="{FF2B5EF4-FFF2-40B4-BE49-F238E27FC236}">
                  <a16:creationId xmlns:a16="http://schemas.microsoft.com/office/drawing/2014/main" id="{F07BDFFA-4701-4E4E-86DA-ABB354487C46}"/>
                </a:ext>
              </a:extLst>
            </p:cNvPr>
            <p:cNvSpPr/>
            <p:nvPr/>
          </p:nvSpPr>
          <p:spPr>
            <a:xfrm>
              <a:off x="3331" y="300"/>
              <a:ext cx="635" cy="363"/>
            </a:xfrm>
            <a:prstGeom prst="line">
              <a:avLst/>
            </a:prstGeom>
            <a:ln w="38100" cap="sq" cmpd="sng">
              <a:solidFill>
                <a:schemeClr val="tx1"/>
              </a:solidFill>
              <a:prstDash val="solid"/>
              <a:miter/>
              <a:headEnd type="none" w="sm" len="sm"/>
              <a:tailEnd type="none" w="sm" len="sm"/>
            </a:ln>
          </p:spPr>
        </p:sp>
        <p:sp>
          <p:nvSpPr>
            <p:cNvPr id="11" name="Line 11">
              <a:extLst>
                <a:ext uri="{FF2B5EF4-FFF2-40B4-BE49-F238E27FC236}">
                  <a16:creationId xmlns:a16="http://schemas.microsoft.com/office/drawing/2014/main" id="{C464AEC7-D562-B348-A68D-A4D029157CFE}"/>
                </a:ext>
              </a:extLst>
            </p:cNvPr>
            <p:cNvSpPr/>
            <p:nvPr/>
          </p:nvSpPr>
          <p:spPr>
            <a:xfrm>
              <a:off x="3240" y="436"/>
              <a:ext cx="0" cy="590"/>
            </a:xfrm>
            <a:prstGeom prst="line">
              <a:avLst/>
            </a:prstGeom>
            <a:ln w="38100" cap="sq" cmpd="sng">
              <a:solidFill>
                <a:schemeClr val="tx1"/>
              </a:solidFill>
              <a:prstDash val="solid"/>
              <a:miter/>
              <a:headEnd type="none" w="sm" len="sm"/>
              <a:tailEnd type="none" w="sm" len="sm"/>
            </a:ln>
          </p:spPr>
        </p:sp>
        <p:sp>
          <p:nvSpPr>
            <p:cNvPr id="12" name="Line 12">
              <a:extLst>
                <a:ext uri="{FF2B5EF4-FFF2-40B4-BE49-F238E27FC236}">
                  <a16:creationId xmlns:a16="http://schemas.microsoft.com/office/drawing/2014/main" id="{B94E963A-F11D-DA4E-895A-076BB4AA7FF9}"/>
                </a:ext>
              </a:extLst>
            </p:cNvPr>
            <p:cNvSpPr/>
            <p:nvPr/>
          </p:nvSpPr>
          <p:spPr>
            <a:xfrm flipH="1">
              <a:off x="3331" y="845"/>
              <a:ext cx="635" cy="317"/>
            </a:xfrm>
            <a:prstGeom prst="line">
              <a:avLst/>
            </a:prstGeom>
            <a:ln w="38100" cap="sq" cmpd="sng">
              <a:solidFill>
                <a:schemeClr val="tx1"/>
              </a:solidFill>
              <a:prstDash val="solid"/>
              <a:miter/>
              <a:headEnd type="none" w="sm" len="sm"/>
              <a:tailEnd type="none" w="sm" len="sm"/>
            </a:ln>
          </p:spPr>
        </p:sp>
        <p:sp>
          <p:nvSpPr>
            <p:cNvPr id="13" name="Oval 13">
              <a:extLst>
                <a:ext uri="{FF2B5EF4-FFF2-40B4-BE49-F238E27FC236}">
                  <a16:creationId xmlns:a16="http://schemas.microsoft.com/office/drawing/2014/main" id="{486F012E-9A5F-D14A-98D8-FC3F050D2808}"/>
                </a:ext>
              </a:extLst>
            </p:cNvPr>
            <p:cNvSpPr>
              <a:spLocks noChangeArrowheads="1"/>
            </p:cNvSpPr>
            <p:nvPr/>
          </p:nvSpPr>
          <p:spPr bwMode="auto">
            <a:xfrm>
              <a:off x="3104" y="1026"/>
              <a:ext cx="271" cy="272"/>
            </a:xfrm>
            <a:prstGeom prst="ellipse">
              <a:avLst/>
            </a:prstGeom>
            <a:solidFill>
              <a:schemeClr val="accent1"/>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14" name="Line 14">
              <a:extLst>
                <a:ext uri="{FF2B5EF4-FFF2-40B4-BE49-F238E27FC236}">
                  <a16:creationId xmlns:a16="http://schemas.microsoft.com/office/drawing/2014/main" id="{9F9DCAFF-6B5B-5741-9550-DD426C5993D4}"/>
                </a:ext>
              </a:extLst>
            </p:cNvPr>
            <p:cNvSpPr/>
            <p:nvPr/>
          </p:nvSpPr>
          <p:spPr>
            <a:xfrm>
              <a:off x="2106" y="482"/>
              <a:ext cx="0" cy="544"/>
            </a:xfrm>
            <a:prstGeom prst="line">
              <a:avLst/>
            </a:prstGeom>
            <a:ln w="38100" cap="sq" cmpd="sng">
              <a:solidFill>
                <a:schemeClr val="tx1"/>
              </a:solidFill>
              <a:prstDash val="solid"/>
              <a:miter/>
              <a:headEnd type="none" w="sm" len="sm"/>
              <a:tailEnd type="none" w="sm" len="sm"/>
            </a:ln>
          </p:spPr>
        </p:sp>
        <p:sp>
          <p:nvSpPr>
            <p:cNvPr id="15" name="Line 15">
              <a:extLst>
                <a:ext uri="{FF2B5EF4-FFF2-40B4-BE49-F238E27FC236}">
                  <a16:creationId xmlns:a16="http://schemas.microsoft.com/office/drawing/2014/main" id="{B0388497-C7E9-174B-A254-924F1363C34C}"/>
                </a:ext>
              </a:extLst>
            </p:cNvPr>
            <p:cNvSpPr/>
            <p:nvPr/>
          </p:nvSpPr>
          <p:spPr>
            <a:xfrm>
              <a:off x="2242" y="1162"/>
              <a:ext cx="862" cy="0"/>
            </a:xfrm>
            <a:prstGeom prst="line">
              <a:avLst/>
            </a:prstGeom>
            <a:ln w="38100" cap="sq" cmpd="sng">
              <a:solidFill>
                <a:schemeClr val="tx1"/>
              </a:solidFill>
              <a:prstDash val="solid"/>
              <a:miter/>
              <a:headEnd type="none" w="sm" len="sm"/>
              <a:tailEnd type="none" w="sm" len="sm"/>
            </a:ln>
          </p:spPr>
        </p:sp>
        <p:sp>
          <p:nvSpPr>
            <p:cNvPr id="16" name="Line 16">
              <a:extLst>
                <a:ext uri="{FF2B5EF4-FFF2-40B4-BE49-F238E27FC236}">
                  <a16:creationId xmlns:a16="http://schemas.microsoft.com/office/drawing/2014/main" id="{28E78F0B-A00E-2B4E-BE06-82D69CBFD816}"/>
                </a:ext>
              </a:extLst>
            </p:cNvPr>
            <p:cNvSpPr/>
            <p:nvPr/>
          </p:nvSpPr>
          <p:spPr>
            <a:xfrm flipV="1">
              <a:off x="2197" y="391"/>
              <a:ext cx="907" cy="680"/>
            </a:xfrm>
            <a:prstGeom prst="line">
              <a:avLst/>
            </a:prstGeom>
            <a:ln w="38100" cap="sq" cmpd="sng">
              <a:solidFill>
                <a:schemeClr val="tx1"/>
              </a:solidFill>
              <a:prstDash val="solid"/>
              <a:miter/>
              <a:headEnd type="none" w="sm" len="sm"/>
              <a:tailEnd type="none" w="sm" len="sm"/>
            </a:ln>
          </p:spPr>
        </p:sp>
        <p:sp>
          <p:nvSpPr>
            <p:cNvPr id="17" name="Line 17">
              <a:extLst>
                <a:ext uri="{FF2B5EF4-FFF2-40B4-BE49-F238E27FC236}">
                  <a16:creationId xmlns:a16="http://schemas.microsoft.com/office/drawing/2014/main" id="{731F52A8-9C70-6F4E-A8FD-594123F954BB}"/>
                </a:ext>
              </a:extLst>
            </p:cNvPr>
            <p:cNvSpPr/>
            <p:nvPr/>
          </p:nvSpPr>
          <p:spPr>
            <a:xfrm>
              <a:off x="2197" y="436"/>
              <a:ext cx="952" cy="635"/>
            </a:xfrm>
            <a:prstGeom prst="line">
              <a:avLst/>
            </a:prstGeom>
            <a:ln w="38100" cap="sq" cmpd="sng">
              <a:solidFill>
                <a:schemeClr val="tx1"/>
              </a:solidFill>
              <a:prstDash val="solid"/>
              <a:miter/>
              <a:headEnd type="none" w="sm" len="sm"/>
              <a:tailEnd type="none" w="sm" len="sm"/>
            </a:ln>
          </p:spPr>
        </p:sp>
        <p:sp>
          <p:nvSpPr>
            <p:cNvPr id="18" name="Line 18">
              <a:extLst>
                <a:ext uri="{FF2B5EF4-FFF2-40B4-BE49-F238E27FC236}">
                  <a16:creationId xmlns:a16="http://schemas.microsoft.com/office/drawing/2014/main" id="{15FB185F-D6A4-E242-A117-FE7B5C8FA28B}"/>
                </a:ext>
              </a:extLst>
            </p:cNvPr>
            <p:cNvSpPr/>
            <p:nvPr/>
          </p:nvSpPr>
          <p:spPr>
            <a:xfrm>
              <a:off x="2242" y="346"/>
              <a:ext cx="1678" cy="408"/>
            </a:xfrm>
            <a:prstGeom prst="line">
              <a:avLst/>
            </a:prstGeom>
            <a:ln w="38100" cap="sq" cmpd="sng">
              <a:solidFill>
                <a:schemeClr val="tx1"/>
              </a:solidFill>
              <a:prstDash val="solid"/>
              <a:miter/>
              <a:headEnd type="none" w="sm" len="sm"/>
              <a:tailEnd type="none" w="sm" len="sm"/>
            </a:ln>
          </p:spPr>
        </p:sp>
        <p:sp>
          <p:nvSpPr>
            <p:cNvPr id="19" name="Text Box 19">
              <a:extLst>
                <a:ext uri="{FF2B5EF4-FFF2-40B4-BE49-F238E27FC236}">
                  <a16:creationId xmlns:a16="http://schemas.microsoft.com/office/drawing/2014/main" id="{AABB5D47-E227-1845-AC65-6674D1B4EF14}"/>
                </a:ext>
              </a:extLst>
            </p:cNvPr>
            <p:cNvSpPr txBox="1">
              <a:spLocks noChangeArrowheads="1"/>
            </p:cNvSpPr>
            <p:nvPr/>
          </p:nvSpPr>
          <p:spPr bwMode="auto">
            <a:xfrm>
              <a:off x="3535" y="200"/>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20" name="Text Box 20">
              <a:extLst>
                <a:ext uri="{FF2B5EF4-FFF2-40B4-BE49-F238E27FC236}">
                  <a16:creationId xmlns:a16="http://schemas.microsoft.com/office/drawing/2014/main" id="{8032F6AD-8C12-FB45-AF27-AD037EDA1503}"/>
                </a:ext>
              </a:extLst>
            </p:cNvPr>
            <p:cNvSpPr txBox="1">
              <a:spLocks noChangeArrowheads="1"/>
            </p:cNvSpPr>
            <p:nvPr/>
          </p:nvSpPr>
          <p:spPr bwMode="auto">
            <a:xfrm>
              <a:off x="3580" y="926"/>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60</a:t>
              </a:r>
            </a:p>
          </p:txBody>
        </p:sp>
        <p:sp>
          <p:nvSpPr>
            <p:cNvPr id="21" name="Text Box 21">
              <a:extLst>
                <a:ext uri="{FF2B5EF4-FFF2-40B4-BE49-F238E27FC236}">
                  <a16:creationId xmlns:a16="http://schemas.microsoft.com/office/drawing/2014/main" id="{72BDA8EA-F79A-D04B-B75C-D01401F68938}"/>
                </a:ext>
              </a:extLst>
            </p:cNvPr>
            <p:cNvSpPr txBox="1">
              <a:spLocks noChangeArrowheads="1"/>
            </p:cNvSpPr>
            <p:nvPr/>
          </p:nvSpPr>
          <p:spPr bwMode="auto">
            <a:xfrm>
              <a:off x="2174" y="482"/>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80</a:t>
              </a:r>
            </a:p>
          </p:txBody>
        </p:sp>
        <p:sp>
          <p:nvSpPr>
            <p:cNvPr id="22" name="Text Box 22">
              <a:extLst>
                <a:ext uri="{FF2B5EF4-FFF2-40B4-BE49-F238E27FC236}">
                  <a16:creationId xmlns:a16="http://schemas.microsoft.com/office/drawing/2014/main" id="{0B6A2DB8-6D4D-6B44-A5E0-954F94D0CEF9}"/>
                </a:ext>
              </a:extLst>
            </p:cNvPr>
            <p:cNvSpPr txBox="1">
              <a:spLocks noChangeArrowheads="1"/>
            </p:cNvSpPr>
            <p:nvPr/>
          </p:nvSpPr>
          <p:spPr bwMode="auto">
            <a:xfrm>
              <a:off x="1766" y="618"/>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dirty="0">
                  <a:effectLst>
                    <a:outerShdw blurRad="38100" dist="38100" dir="2700000" algn="tl">
                      <a:srgbClr val="C0C0C0"/>
                    </a:outerShdw>
                  </a:effectLst>
                </a:rPr>
                <a:t>50</a:t>
              </a:r>
            </a:p>
          </p:txBody>
        </p:sp>
        <p:sp>
          <p:nvSpPr>
            <p:cNvPr id="23" name="Text Box 23">
              <a:extLst>
                <a:ext uri="{FF2B5EF4-FFF2-40B4-BE49-F238E27FC236}">
                  <a16:creationId xmlns:a16="http://schemas.microsoft.com/office/drawing/2014/main" id="{B0C7F1C3-C456-5145-9FEA-937250115390}"/>
                </a:ext>
              </a:extLst>
            </p:cNvPr>
            <p:cNvSpPr txBox="1">
              <a:spLocks noChangeArrowheads="1"/>
            </p:cNvSpPr>
            <p:nvPr/>
          </p:nvSpPr>
          <p:spPr bwMode="auto">
            <a:xfrm>
              <a:off x="2538" y="1117"/>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90</a:t>
              </a:r>
            </a:p>
          </p:txBody>
        </p:sp>
        <p:sp>
          <p:nvSpPr>
            <p:cNvPr id="24" name="Text Box 24">
              <a:extLst>
                <a:ext uri="{FF2B5EF4-FFF2-40B4-BE49-F238E27FC236}">
                  <a16:creationId xmlns:a16="http://schemas.microsoft.com/office/drawing/2014/main" id="{1573A2DC-F6B2-F449-B086-60888E1144E9}"/>
                </a:ext>
              </a:extLst>
            </p:cNvPr>
            <p:cNvSpPr txBox="1">
              <a:spLocks noChangeArrowheads="1"/>
            </p:cNvSpPr>
            <p:nvPr/>
          </p:nvSpPr>
          <p:spPr bwMode="auto">
            <a:xfrm>
              <a:off x="3196" y="699"/>
              <a:ext cx="369"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75</a:t>
              </a:r>
            </a:p>
          </p:txBody>
        </p:sp>
        <p:sp>
          <p:nvSpPr>
            <p:cNvPr id="25" name="Text Box 25">
              <a:extLst>
                <a:ext uri="{FF2B5EF4-FFF2-40B4-BE49-F238E27FC236}">
                  <a16:creationId xmlns:a16="http://schemas.microsoft.com/office/drawing/2014/main" id="{4B9D3811-B69A-7E4B-BC55-2B1524A0F21D}"/>
                </a:ext>
              </a:extLst>
            </p:cNvPr>
            <p:cNvSpPr txBox="1">
              <a:spLocks noChangeArrowheads="1"/>
            </p:cNvSpPr>
            <p:nvPr/>
          </p:nvSpPr>
          <p:spPr bwMode="auto">
            <a:xfrm>
              <a:off x="2395" y="155"/>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300</a:t>
              </a:r>
            </a:p>
          </p:txBody>
        </p:sp>
        <p:sp>
          <p:nvSpPr>
            <p:cNvPr id="26" name="Text Box 26">
              <a:extLst>
                <a:ext uri="{FF2B5EF4-FFF2-40B4-BE49-F238E27FC236}">
                  <a16:creationId xmlns:a16="http://schemas.microsoft.com/office/drawing/2014/main" id="{C9A6D11E-03ED-D34B-A326-DD588B3BACDC}"/>
                </a:ext>
              </a:extLst>
            </p:cNvPr>
            <p:cNvSpPr txBox="1">
              <a:spLocks noChangeArrowheads="1"/>
            </p:cNvSpPr>
            <p:nvPr/>
          </p:nvSpPr>
          <p:spPr bwMode="auto">
            <a:xfrm>
              <a:off x="2347" y="790"/>
              <a:ext cx="495" cy="330"/>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dirty="0">
                  <a:effectLst>
                    <a:outerShdw blurRad="38100" dist="38100" dir="2700000" algn="tl">
                      <a:srgbClr val="C0C0C0"/>
                    </a:outerShdw>
                  </a:effectLst>
                </a:rPr>
                <a:t>200</a:t>
              </a:r>
            </a:p>
          </p:txBody>
        </p:sp>
      </p:grpSp>
      <p:sp>
        <p:nvSpPr>
          <p:cNvPr id="27" name="Oval 56">
            <a:extLst>
              <a:ext uri="{FF2B5EF4-FFF2-40B4-BE49-F238E27FC236}">
                <a16:creationId xmlns:a16="http://schemas.microsoft.com/office/drawing/2014/main" id="{2F2156CC-80D6-9C4A-A1C6-3B425B00EC9C}"/>
              </a:ext>
            </a:extLst>
          </p:cNvPr>
          <p:cNvSpPr>
            <a:spLocks noChangeArrowheads="1"/>
          </p:cNvSpPr>
          <p:nvPr/>
        </p:nvSpPr>
        <p:spPr bwMode="auto">
          <a:xfrm>
            <a:off x="7089279" y="3717008"/>
            <a:ext cx="431800" cy="431800"/>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B</a:t>
            </a:r>
          </a:p>
        </p:txBody>
      </p:sp>
      <p:sp>
        <p:nvSpPr>
          <p:cNvPr id="28" name="Oval 57">
            <a:extLst>
              <a:ext uri="{FF2B5EF4-FFF2-40B4-BE49-F238E27FC236}">
                <a16:creationId xmlns:a16="http://schemas.microsoft.com/office/drawing/2014/main" id="{F3A0865F-F6D7-5F4E-903E-61331012F800}"/>
              </a:ext>
            </a:extLst>
          </p:cNvPr>
          <p:cNvSpPr>
            <a:spLocks noChangeArrowheads="1"/>
          </p:cNvSpPr>
          <p:nvPr/>
        </p:nvSpPr>
        <p:spPr bwMode="auto">
          <a:xfrm>
            <a:off x="8456116" y="4437732"/>
            <a:ext cx="431800" cy="431800"/>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C</a:t>
            </a:r>
          </a:p>
        </p:txBody>
      </p:sp>
      <p:sp>
        <p:nvSpPr>
          <p:cNvPr id="29" name="Oval 58">
            <a:extLst>
              <a:ext uri="{FF2B5EF4-FFF2-40B4-BE49-F238E27FC236}">
                <a16:creationId xmlns:a16="http://schemas.microsoft.com/office/drawing/2014/main" id="{88C3904F-6DC3-7B49-84F9-60185FCE9D4F}"/>
              </a:ext>
            </a:extLst>
          </p:cNvPr>
          <p:cNvSpPr>
            <a:spLocks noChangeArrowheads="1"/>
          </p:cNvSpPr>
          <p:nvPr/>
        </p:nvSpPr>
        <p:spPr bwMode="auto">
          <a:xfrm>
            <a:off x="5360492" y="3790033"/>
            <a:ext cx="431800" cy="431800"/>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A</a:t>
            </a:r>
          </a:p>
        </p:txBody>
      </p:sp>
      <p:sp>
        <p:nvSpPr>
          <p:cNvPr id="30" name="Oval 59">
            <a:extLst>
              <a:ext uri="{FF2B5EF4-FFF2-40B4-BE49-F238E27FC236}">
                <a16:creationId xmlns:a16="http://schemas.microsoft.com/office/drawing/2014/main" id="{F6D8F544-4F36-EA4E-9537-7A393F50622A}"/>
              </a:ext>
            </a:extLst>
          </p:cNvPr>
          <p:cNvSpPr>
            <a:spLocks noChangeArrowheads="1"/>
          </p:cNvSpPr>
          <p:nvPr/>
        </p:nvSpPr>
        <p:spPr bwMode="auto">
          <a:xfrm>
            <a:off x="5360492" y="5085433"/>
            <a:ext cx="431800" cy="431800"/>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E</a:t>
            </a:r>
          </a:p>
        </p:txBody>
      </p:sp>
      <p:sp>
        <p:nvSpPr>
          <p:cNvPr id="31" name="Line 60">
            <a:extLst>
              <a:ext uri="{FF2B5EF4-FFF2-40B4-BE49-F238E27FC236}">
                <a16:creationId xmlns:a16="http://schemas.microsoft.com/office/drawing/2014/main" id="{CFCCD70B-A5E5-CC43-B32F-0655E2605840}"/>
              </a:ext>
            </a:extLst>
          </p:cNvPr>
          <p:cNvSpPr/>
          <p:nvPr/>
        </p:nvSpPr>
        <p:spPr>
          <a:xfrm>
            <a:off x="7521079" y="3932907"/>
            <a:ext cx="1008063" cy="576262"/>
          </a:xfrm>
          <a:prstGeom prst="line">
            <a:avLst/>
          </a:prstGeom>
          <a:ln w="38100" cap="sq" cmpd="sng">
            <a:solidFill>
              <a:schemeClr val="tx1"/>
            </a:solidFill>
            <a:prstDash val="solid"/>
            <a:miter/>
            <a:headEnd type="none" w="sm" len="sm"/>
            <a:tailEnd type="none" w="sm" len="sm"/>
          </a:ln>
        </p:spPr>
      </p:sp>
      <p:sp>
        <p:nvSpPr>
          <p:cNvPr id="32" name="Line 61">
            <a:extLst>
              <a:ext uri="{FF2B5EF4-FFF2-40B4-BE49-F238E27FC236}">
                <a16:creationId xmlns:a16="http://schemas.microsoft.com/office/drawing/2014/main" id="{43F41EB1-064E-1549-9F21-09323DE0DB71}"/>
              </a:ext>
            </a:extLst>
          </p:cNvPr>
          <p:cNvSpPr/>
          <p:nvPr/>
        </p:nvSpPr>
        <p:spPr>
          <a:xfrm flipH="1">
            <a:off x="7521079" y="4798094"/>
            <a:ext cx="1008063" cy="503238"/>
          </a:xfrm>
          <a:prstGeom prst="line">
            <a:avLst/>
          </a:prstGeom>
          <a:ln w="38100" cap="sq" cmpd="sng">
            <a:solidFill>
              <a:schemeClr val="tx1"/>
            </a:solidFill>
            <a:prstDash val="solid"/>
            <a:miter/>
            <a:headEnd type="none" w="sm" len="sm"/>
            <a:tailEnd type="none" w="sm" len="sm"/>
          </a:ln>
        </p:spPr>
      </p:sp>
      <p:sp>
        <p:nvSpPr>
          <p:cNvPr id="33" name="Oval 62">
            <a:extLst>
              <a:ext uri="{FF2B5EF4-FFF2-40B4-BE49-F238E27FC236}">
                <a16:creationId xmlns:a16="http://schemas.microsoft.com/office/drawing/2014/main" id="{EA9B227A-DDE6-194F-9B91-4E5C66766118}"/>
              </a:ext>
            </a:extLst>
          </p:cNvPr>
          <p:cNvSpPr>
            <a:spLocks noChangeArrowheads="1"/>
          </p:cNvSpPr>
          <p:nvPr/>
        </p:nvSpPr>
        <p:spPr bwMode="auto">
          <a:xfrm>
            <a:off x="7160717" y="5085433"/>
            <a:ext cx="431800" cy="431800"/>
          </a:xfrm>
          <a:prstGeom prst="ellipse">
            <a:avLst/>
          </a:prstGeom>
          <a:solidFill>
            <a:srgbClr val="FF0000"/>
          </a:solidFill>
          <a:ln w="12700" cap="sq">
            <a:solidFill>
              <a:schemeClr val="tx1"/>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2801" b="1" i="1">
                <a:effectLst>
                  <a:outerShdw blurRad="38100" dist="38100" dir="2700000" algn="tl">
                    <a:srgbClr val="FFFFFF"/>
                  </a:outerShdw>
                </a:effectLst>
                <a:latin typeface="Times New Roman" panose="02020603050405020304" pitchFamily="18" charset="0"/>
              </a:rPr>
              <a:t>D</a:t>
            </a:r>
          </a:p>
        </p:txBody>
      </p:sp>
      <p:sp>
        <p:nvSpPr>
          <p:cNvPr id="34" name="Line 63">
            <a:extLst>
              <a:ext uri="{FF2B5EF4-FFF2-40B4-BE49-F238E27FC236}">
                <a16:creationId xmlns:a16="http://schemas.microsoft.com/office/drawing/2014/main" id="{D9E25F90-B41E-1A4D-A4F2-35EA29EFBFBD}"/>
              </a:ext>
            </a:extLst>
          </p:cNvPr>
          <p:cNvSpPr/>
          <p:nvPr/>
        </p:nvSpPr>
        <p:spPr>
          <a:xfrm>
            <a:off x="5576391" y="4221832"/>
            <a:ext cx="0" cy="863600"/>
          </a:xfrm>
          <a:prstGeom prst="line">
            <a:avLst/>
          </a:prstGeom>
          <a:ln w="38100" cap="sq" cmpd="sng">
            <a:solidFill>
              <a:schemeClr val="tx1"/>
            </a:solidFill>
            <a:prstDash val="solid"/>
            <a:miter/>
            <a:headEnd type="none" w="sm" len="sm"/>
            <a:tailEnd type="none" w="sm" len="sm"/>
          </a:ln>
        </p:spPr>
      </p:sp>
      <p:sp>
        <p:nvSpPr>
          <p:cNvPr id="35" name="Line 64">
            <a:extLst>
              <a:ext uri="{FF2B5EF4-FFF2-40B4-BE49-F238E27FC236}">
                <a16:creationId xmlns:a16="http://schemas.microsoft.com/office/drawing/2014/main" id="{1D81D755-228B-B443-855F-4165330FE5FF}"/>
              </a:ext>
            </a:extLst>
          </p:cNvPr>
          <p:cNvSpPr/>
          <p:nvPr/>
        </p:nvSpPr>
        <p:spPr>
          <a:xfrm>
            <a:off x="5720854" y="4148808"/>
            <a:ext cx="1511300" cy="1008062"/>
          </a:xfrm>
          <a:prstGeom prst="line">
            <a:avLst/>
          </a:prstGeom>
          <a:ln w="38100" cap="sq" cmpd="sng">
            <a:solidFill>
              <a:schemeClr val="tx1"/>
            </a:solidFill>
            <a:prstDash val="solid"/>
            <a:miter/>
            <a:headEnd type="none" w="sm" len="sm"/>
            <a:tailEnd type="none" w="sm" len="sm"/>
          </a:ln>
        </p:spPr>
      </p:sp>
      <p:sp>
        <p:nvSpPr>
          <p:cNvPr id="36" name="Text Box 65">
            <a:extLst>
              <a:ext uri="{FF2B5EF4-FFF2-40B4-BE49-F238E27FC236}">
                <a16:creationId xmlns:a16="http://schemas.microsoft.com/office/drawing/2014/main" id="{EF00953B-07F2-F64C-98AC-AED2B778AB09}"/>
              </a:ext>
            </a:extLst>
          </p:cNvPr>
          <p:cNvSpPr txBox="1">
            <a:spLocks noChangeArrowheads="1"/>
          </p:cNvSpPr>
          <p:nvPr/>
        </p:nvSpPr>
        <p:spPr bwMode="auto">
          <a:xfrm>
            <a:off x="7844930" y="3774158"/>
            <a:ext cx="585417" cy="523348"/>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70</a:t>
            </a:r>
          </a:p>
        </p:txBody>
      </p:sp>
      <p:sp>
        <p:nvSpPr>
          <p:cNvPr id="37" name="Text Box 66">
            <a:extLst>
              <a:ext uri="{FF2B5EF4-FFF2-40B4-BE49-F238E27FC236}">
                <a16:creationId xmlns:a16="http://schemas.microsoft.com/office/drawing/2014/main" id="{320C96A8-0780-9240-9EF6-7492D603EA60}"/>
              </a:ext>
            </a:extLst>
          </p:cNvPr>
          <p:cNvSpPr txBox="1">
            <a:spLocks noChangeArrowheads="1"/>
          </p:cNvSpPr>
          <p:nvPr/>
        </p:nvSpPr>
        <p:spPr bwMode="auto">
          <a:xfrm>
            <a:off x="7916367" y="4926682"/>
            <a:ext cx="585417" cy="523348"/>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60</a:t>
            </a:r>
          </a:p>
        </p:txBody>
      </p:sp>
      <p:sp>
        <p:nvSpPr>
          <p:cNvPr id="38" name="Text Box 67">
            <a:extLst>
              <a:ext uri="{FF2B5EF4-FFF2-40B4-BE49-F238E27FC236}">
                <a16:creationId xmlns:a16="http://schemas.microsoft.com/office/drawing/2014/main" id="{E1FCEE49-22FB-3C4D-A0A0-F69F6D678601}"/>
              </a:ext>
            </a:extLst>
          </p:cNvPr>
          <p:cNvSpPr txBox="1">
            <a:spLocks noChangeArrowheads="1"/>
          </p:cNvSpPr>
          <p:nvPr/>
        </p:nvSpPr>
        <p:spPr bwMode="auto">
          <a:xfrm>
            <a:off x="5685930" y="4221832"/>
            <a:ext cx="585417" cy="523348"/>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80</a:t>
            </a:r>
          </a:p>
        </p:txBody>
      </p:sp>
      <p:sp>
        <p:nvSpPr>
          <p:cNvPr id="39" name="Text Box 68">
            <a:extLst>
              <a:ext uri="{FF2B5EF4-FFF2-40B4-BE49-F238E27FC236}">
                <a16:creationId xmlns:a16="http://schemas.microsoft.com/office/drawing/2014/main" id="{4731A992-AB1D-DB4E-AEE0-69F9F25C44BD}"/>
              </a:ext>
            </a:extLst>
          </p:cNvPr>
          <p:cNvSpPr txBox="1">
            <a:spLocks noChangeArrowheads="1"/>
          </p:cNvSpPr>
          <p:nvPr/>
        </p:nvSpPr>
        <p:spPr bwMode="auto">
          <a:xfrm>
            <a:off x="5036644" y="4437732"/>
            <a:ext cx="585417" cy="523348"/>
          </a:xfrm>
          <a:prstGeom prst="rect">
            <a:avLst/>
          </a:prstGeom>
          <a:noFill/>
          <a:ln w="12700" cap="sq">
            <a:noFill/>
            <a:miter lim="800000"/>
            <a:headEnd type="none" w="sm" len="sm"/>
            <a:tailEnd type="none" w="sm" len="sm"/>
          </a:ln>
          <a:effectLst/>
        </p:spPr>
        <p:txBody>
          <a:bodyPr wrap="none">
            <a:spAutoFit/>
          </a:bodyPr>
          <a:lstStyle/>
          <a:p>
            <a:pPr defTabSz="914477">
              <a:defRPr/>
            </a:pPr>
            <a:r>
              <a:rPr lang="en-US" altLang="zh-CN" sz="2801" b="1">
                <a:effectLst>
                  <a:outerShdw blurRad="38100" dist="38100" dir="2700000" algn="tl">
                    <a:srgbClr val="C0C0C0"/>
                  </a:outerShdw>
                </a:effectLst>
              </a:rPr>
              <a:t>50</a:t>
            </a:r>
          </a:p>
        </p:txBody>
      </p:sp>
    </p:spTree>
    <p:extLst>
      <p:ext uri="{BB962C8B-B14F-4D97-AF65-F5344CB8AC3E}">
        <p14:creationId xmlns:p14="http://schemas.microsoft.com/office/powerpoint/2010/main" val="142817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down)">
                                      <p:cBhvr>
                                        <p:cTn id="40" dur="500"/>
                                        <p:tgtEl>
                                          <p:spTgt spid="3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down)">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3" grpId="0" animBg="1"/>
      <p:bldP spid="36" grpId="0"/>
      <p:bldP spid="37" grpId="0"/>
      <p:bldP spid="38"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8" name="Rectangle 4"/>
          <p:cNvSpPr>
            <a:spLocks noChangeArrowheads="1"/>
          </p:cNvSpPr>
          <p:nvPr/>
        </p:nvSpPr>
        <p:spPr bwMode="auto">
          <a:xfrm>
            <a:off x="5872163" y="131764"/>
            <a:ext cx="4332288" cy="633413"/>
          </a:xfrm>
          <a:prstGeom prst="rect">
            <a:avLst/>
          </a:prstGeom>
          <a:noFill/>
          <a:ln w="9525">
            <a:noFill/>
            <a:miter lim="800000"/>
          </a:ln>
          <a:effectLst/>
        </p:spPr>
        <p:txBody>
          <a:bodyPr/>
          <a:lstStyle/>
          <a:p>
            <a:pPr algn="r" defTabSz="914477">
              <a:defRPr/>
            </a:pPr>
            <a:r>
              <a:rPr lang="en-US" altLang="zh-CN" sz="3600" b="1" dirty="0" err="1">
                <a:solidFill>
                  <a:srgbClr val="663300"/>
                </a:solidFill>
                <a:ea typeface="+mj-ea"/>
                <a:cs typeface="Times New Roman" panose="02020603050405020304" pitchFamily="18" charset="0"/>
              </a:rPr>
              <a:t>Kruskal</a:t>
            </a:r>
            <a:r>
              <a:rPr lang="zh-CN" altLang="en-US" sz="4001" b="1" dirty="0">
                <a:solidFill>
                  <a:srgbClr val="663300"/>
                </a:solidFill>
                <a:ea typeface="+mj-ea"/>
                <a:cs typeface="Times New Roman" panose="02020603050405020304" pitchFamily="18" charset="0"/>
              </a:rPr>
              <a:t>算法</a:t>
            </a:r>
          </a:p>
        </p:txBody>
      </p:sp>
      <mc:AlternateContent xmlns:mc="http://schemas.openxmlformats.org/markup-compatibility/2006" xmlns:a14="http://schemas.microsoft.com/office/drawing/2010/main">
        <mc:Choice Requires="a14">
          <p:sp>
            <p:nvSpPr>
              <p:cNvPr id="794630" name="Text Box 6"/>
              <p:cNvSpPr txBox="1">
                <a:spLocks noChangeArrowheads="1"/>
              </p:cNvSpPr>
              <p:nvPr/>
            </p:nvSpPr>
            <p:spPr bwMode="auto">
              <a:xfrm>
                <a:off x="957264" y="1412876"/>
                <a:ext cx="9212778" cy="4401205"/>
              </a:xfrm>
              <a:prstGeom prst="rect">
                <a:avLst/>
              </a:prstGeom>
              <a:noFill/>
              <a:ln w="12700" cap="sq">
                <a:noFill/>
                <a:miter lim="800000"/>
                <a:headEnd type="none" w="sm" len="sm"/>
                <a:tailEnd type="none" w="sm" len="sm"/>
              </a:ln>
              <a:effectLst/>
            </p:spPr>
            <p:txBody>
              <a:bodyPr wrap="none">
                <a:spAutoFit/>
              </a:bodyPr>
              <a:lstStyle/>
              <a:p>
                <a:pPr marL="457239" indent="-457239" defTabSz="914477">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rPr>
                  <a:t>MST-</a:t>
                </a:r>
                <a:r>
                  <a:rPr lang="en-US" altLang="zh-CN" sz="2800" b="1" dirty="0" err="1">
                    <a:latin typeface="Times New Roman" panose="02020603050405020304" pitchFamily="18" charset="0"/>
                    <a:ea typeface="SimSun" panose="02010600030101010101" pitchFamily="2" charset="-122"/>
                    <a:cs typeface="Times New Roman" panose="02020603050405020304" pitchFamily="18" charset="0"/>
                  </a:rPr>
                  <a:t>Kruskal</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rPr>
                  <a:t>G,W</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rPr>
                  <a:t>1.   A=</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2.   For  </a:t>
                </a:r>
                <a:r>
                  <a:rPr lang="en-US" altLang="zh-CN" sz="28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8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8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startAt="3"/>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Make-Set(</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 </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创建</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棵树*</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buFontTx/>
                  <a:buAutoNum type="arabicPeriod" startAt="3"/>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按照</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值的递增顺序排序</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E[G]</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buFontTx/>
                  <a:buAutoNum type="arabicPeriod" startAt="3"/>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For </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 v)E[G] </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按</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值的递增顺序</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startAt="3"/>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If   Find-Set(</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)Find-Set(</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8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u,v</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是否属于同一棵树</a:t>
                </a:r>
                <a:endPar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startAt="3"/>
                  <a:defRPr/>
                </a:pP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A=A{(u, v)};  </a:t>
                </a:r>
              </a:p>
              <a:p>
                <a:pPr marL="457239" indent="-457239" defTabSz="914477">
                  <a:buFontTx/>
                  <a:buAutoNum type="arabicPeriod" startAt="3"/>
                  <a:defRPr/>
                </a:pP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Union(</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 v</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800" b="1" dirty="0">
                    <a:latin typeface="Times New Roman" panose="02020603050405020304" pitchFamily="18" charset="0"/>
                    <a:ea typeface="SimSun" panose="02010600030101010101" pitchFamily="2" charset="-122"/>
                    <a:cs typeface="Times New Roman" panose="02020603050405020304" pitchFamily="18" charset="0"/>
                  </a:rPr>
                  <a:t>对节点</a:t>
                </a:r>
                <a14:m>
                  <m:oMath xmlns:m="http://schemas.openxmlformats.org/officeDocument/2006/math">
                    <m:r>
                      <a:rPr lang="en-US" altLang="zh-CN" sz="2800" b="0" i="1" dirty="0">
                        <a:latin typeface="Cambria Math" panose="02040503050406030204" pitchFamily="18" charset="0"/>
                        <a:ea typeface="SimSun" panose="02010600030101010101" pitchFamily="2" charset="-122"/>
                        <a:cs typeface="Times New Roman" panose="02020603050405020304" pitchFamily="18" charset="0"/>
                      </a:rPr>
                      <m:t>𝑢</m:t>
                    </m:r>
                    <m:r>
                      <a:rPr lang="zh-CN" altLang="en-US" sz="2800" b="0" i="1" dirty="0" smtClean="0">
                        <a:latin typeface="Cambria Math" panose="02040503050406030204" pitchFamily="18" charset="0"/>
                        <a:ea typeface="SimSun" panose="02010600030101010101" pitchFamily="2" charset="-122"/>
                        <a:cs typeface="Times New Roman" panose="02020603050405020304" pitchFamily="18" charset="0"/>
                      </a:rPr>
                      <m:t>，</m:t>
                    </m:r>
                    <m:r>
                      <a:rPr lang="en-US" altLang="zh-CN" sz="2800" b="0" i="1" dirty="0">
                        <a:latin typeface="Cambria Math" panose="02040503050406030204" pitchFamily="18" charset="0"/>
                        <a:ea typeface="SimSun" panose="02010600030101010101" pitchFamily="2" charset="-122"/>
                        <a:cs typeface="Times New Roman" panose="02020603050405020304" pitchFamily="18" charset="0"/>
                      </a:rPr>
                      <m:t>𝑣</m:t>
                    </m:r>
                  </m:oMath>
                </a14:m>
                <a:r>
                  <a:rPr lang="zh-CN" altLang="en-US" sz="2800" b="1" dirty="0">
                    <a:latin typeface="Times New Roman" panose="02020603050405020304" pitchFamily="18" charset="0"/>
                    <a:ea typeface="SimSun" panose="02010600030101010101" pitchFamily="2" charset="-122"/>
                    <a:cs typeface="Times New Roman" panose="02020603050405020304" pitchFamily="18" charset="0"/>
                  </a:rPr>
                  <a:t>所属的子树进行合并</a:t>
                </a:r>
                <a:endPar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startAt="3"/>
                  <a:defRPr/>
                </a:pPr>
                <a:r>
                  <a:rPr lang="en-US" altLang="zh-CN" sz="28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Return  </a:t>
                </a:r>
                <a:r>
                  <a:rPr lang="en-US" altLang="zh-CN" sz="28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t>
                </a:r>
              </a:p>
            </p:txBody>
          </p:sp>
        </mc:Choice>
        <mc:Fallback xmlns="">
          <p:sp>
            <p:nvSpPr>
              <p:cNvPr id="794630" name="Text Box 6"/>
              <p:cNvSpPr txBox="1">
                <a:spLocks noRot="1" noChangeAspect="1" noMove="1" noResize="1" noEditPoints="1" noAdjustHandles="1" noChangeArrowheads="1" noChangeShapeType="1" noTextEdit="1"/>
              </p:cNvSpPr>
              <p:nvPr/>
            </p:nvSpPr>
            <p:spPr bwMode="auto">
              <a:xfrm>
                <a:off x="957264" y="1412876"/>
                <a:ext cx="9212778" cy="4401205"/>
              </a:xfrm>
              <a:prstGeom prst="rect">
                <a:avLst/>
              </a:prstGeom>
              <a:blipFill>
                <a:blip r:embed="rId3"/>
                <a:stretch>
                  <a:fillRect l="-1377" t="-1441" r="-551" b="-3170"/>
                </a:stretch>
              </a:blipFill>
              <a:ln w="12700" cap="sq">
                <a:noFill/>
                <a:miter lim="800000"/>
                <a:headEnd type="none" w="sm" len="sm"/>
                <a:tailEnd type="none" w="sm" len="sm"/>
              </a:ln>
              <a:effectLst/>
            </p:spPr>
            <p:txBody>
              <a:bodyPr/>
              <a:lstStyle/>
              <a:p>
                <a:r>
                  <a:rPr lang="en-CN">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Rectangle 4"/>
          <p:cNvSpPr>
            <a:spLocks noChangeArrowheads="1"/>
          </p:cNvSpPr>
          <p:nvPr/>
        </p:nvSpPr>
        <p:spPr bwMode="auto">
          <a:xfrm>
            <a:off x="6115050" y="131764"/>
            <a:ext cx="4089400" cy="633413"/>
          </a:xfrm>
          <a:prstGeom prst="rect">
            <a:avLst/>
          </a:prstGeom>
          <a:noFill/>
          <a:ln w="9525">
            <a:noFill/>
            <a:miter lim="800000"/>
          </a:ln>
          <a:effectLst/>
        </p:spPr>
        <p:txBody>
          <a:bodyPr/>
          <a:lstStyle/>
          <a:p>
            <a:pPr algn="r" defTabSz="914477">
              <a:defRPr/>
            </a:pPr>
            <a:r>
              <a:rPr lang="zh-CN" altLang="en-US" sz="4001" b="1" dirty="0">
                <a:solidFill>
                  <a:srgbClr val="663300"/>
                </a:solidFill>
                <a:ea typeface="+mj-ea"/>
                <a:cs typeface="Times New Roman" panose="02020603050405020304" pitchFamily="18" charset="0"/>
              </a:rPr>
              <a:t>算法复杂性</a:t>
            </a:r>
            <a:endParaRPr lang="en-US" altLang="zh-CN" sz="4001" b="1" dirty="0">
              <a:solidFill>
                <a:srgbClr val="663300"/>
              </a:solidFill>
              <a:ea typeface="+mj-ea"/>
              <a:cs typeface="Times New Roman" panose="02020603050405020304" pitchFamily="18" charset="0"/>
            </a:endParaRPr>
          </a:p>
        </p:txBody>
      </p:sp>
      <p:sp>
        <p:nvSpPr>
          <p:cNvPr id="796678" name="Text Box 6"/>
          <p:cNvSpPr txBox="1">
            <a:spLocks noChangeArrowheads="1"/>
          </p:cNvSpPr>
          <p:nvPr/>
        </p:nvSpPr>
        <p:spPr bwMode="auto">
          <a:xfrm>
            <a:off x="2063875" y="3140969"/>
            <a:ext cx="7904163" cy="3515899"/>
          </a:xfrm>
          <a:prstGeom prst="rect">
            <a:avLst/>
          </a:prstGeom>
          <a:noFill/>
          <a:ln w="12700" cap="sq">
            <a:noFill/>
            <a:miter lim="800000"/>
            <a:headEnd type="none" w="sm" len="sm"/>
            <a:tailEnd type="none" w="sm" len="sm"/>
          </a:ln>
          <a:effectLst/>
        </p:spPr>
        <p:txBody>
          <a:bodyPr>
            <a:spAutoFit/>
          </a:bodyPr>
          <a:lstStyle/>
          <a:p>
            <a:pPr marL="457239" indent="-457239" defTabSz="914477">
              <a:lnSpc>
                <a:spcPct val="115000"/>
              </a:lnSpc>
              <a:buFontTx/>
              <a:buChar char="•"/>
              <a:defRPr/>
            </a:pPr>
            <a:r>
              <a:rPr lang="zh-CN" altLang="en-US" sz="2801" b="1" dirty="0">
                <a:ea typeface="+mj-ea"/>
                <a:cs typeface="Times New Roman" panose="02020603050405020304" pitchFamily="18" charset="0"/>
              </a:rPr>
              <a:t>令</a:t>
            </a:r>
            <a:r>
              <a:rPr lang="en-US" altLang="zh-CN" sz="2801" b="1" i="1" dirty="0">
                <a:ea typeface="+mj-ea"/>
                <a:cs typeface="Times New Roman" panose="02020603050405020304" pitchFamily="18" charset="0"/>
              </a:rPr>
              <a:t>n=|V|, m=|E|</a:t>
            </a:r>
          </a:p>
          <a:p>
            <a:pPr marL="457239" indent="-457239" defTabSz="914477">
              <a:lnSpc>
                <a:spcPct val="115000"/>
              </a:lnSpc>
              <a:buFontTx/>
              <a:buChar char="•"/>
              <a:defRPr/>
            </a:pPr>
            <a:r>
              <a:rPr lang="zh-CN" altLang="en-US" sz="2801" b="1" dirty="0">
                <a:ea typeface="+mj-ea"/>
                <a:cs typeface="Times New Roman" panose="02020603050405020304" pitchFamily="18" charset="0"/>
                <a:sym typeface="Symbol" panose="05050102010706020507" pitchFamily="18" charset="2"/>
              </a:rPr>
              <a:t>第</a:t>
            </a:r>
            <a:r>
              <a:rPr lang="en-US" altLang="zh-CN" sz="2801" b="1" dirty="0">
                <a:ea typeface="+mj-ea"/>
                <a:cs typeface="Times New Roman" panose="02020603050405020304" pitchFamily="18" charset="0"/>
                <a:sym typeface="Symbol" panose="05050102010706020507" pitchFamily="18" charset="2"/>
              </a:rPr>
              <a:t>4</a:t>
            </a:r>
            <a:r>
              <a:rPr lang="zh-CN" altLang="en-US" sz="2801" b="1" dirty="0">
                <a:ea typeface="+mj-ea"/>
                <a:cs typeface="Times New Roman" panose="02020603050405020304" pitchFamily="18" charset="0"/>
                <a:sym typeface="Symbol" panose="05050102010706020507" pitchFamily="18" charset="2"/>
              </a:rPr>
              <a:t>步需要时间</a:t>
            </a:r>
            <a:r>
              <a:rPr lang="en-US" altLang="zh-CN" sz="2801" b="1" dirty="0">
                <a:ea typeface="+mj-ea"/>
                <a:cs typeface="Times New Roman" panose="02020603050405020304" pitchFamily="18" charset="0"/>
                <a:sym typeface="Symbol" panose="05050102010706020507" pitchFamily="18" charset="2"/>
              </a:rPr>
              <a:t>:  </a:t>
            </a:r>
            <a:r>
              <a:rPr lang="en-US" altLang="zh-CN" sz="2801" b="1" i="1" dirty="0">
                <a:solidFill>
                  <a:srgbClr val="FF3300"/>
                </a:solidFill>
                <a:ea typeface="+mj-ea"/>
                <a:cs typeface="Times New Roman" panose="02020603050405020304" pitchFamily="18" charset="0"/>
                <a:sym typeface="Symbol" panose="05050102010706020507" pitchFamily="18" charset="2"/>
              </a:rPr>
              <a:t>O(</a:t>
            </a:r>
            <a:r>
              <a:rPr lang="en-US" altLang="zh-CN" sz="2801" b="1" i="1" dirty="0" err="1">
                <a:solidFill>
                  <a:srgbClr val="FF3300"/>
                </a:solidFill>
                <a:ea typeface="+mj-ea"/>
                <a:cs typeface="Times New Roman" panose="02020603050405020304" pitchFamily="18" charset="0"/>
                <a:sym typeface="Symbol" panose="05050102010706020507" pitchFamily="18" charset="2"/>
              </a:rPr>
              <a:t>m</a:t>
            </a:r>
            <a:r>
              <a:rPr lang="en-US" altLang="zh-CN" sz="2801" b="1" dirty="0" err="1">
                <a:solidFill>
                  <a:srgbClr val="FF3300"/>
                </a:solidFill>
                <a:ea typeface="+mj-ea"/>
                <a:cs typeface="Times New Roman" panose="02020603050405020304" pitchFamily="18" charset="0"/>
                <a:sym typeface="Symbol" panose="05050102010706020507" pitchFamily="18" charset="2"/>
              </a:rPr>
              <a:t>log</a:t>
            </a:r>
            <a:r>
              <a:rPr lang="en-US" altLang="zh-CN" sz="2801" b="1" i="1" dirty="0" err="1">
                <a:solidFill>
                  <a:srgbClr val="FF3300"/>
                </a:solidFill>
                <a:ea typeface="+mj-ea"/>
                <a:cs typeface="Times New Roman" panose="02020603050405020304" pitchFamily="18" charset="0"/>
                <a:sym typeface="Symbol" panose="05050102010706020507" pitchFamily="18" charset="2"/>
              </a:rPr>
              <a:t>m</a:t>
            </a:r>
            <a:r>
              <a:rPr lang="en-US" altLang="zh-CN" sz="2801" b="1" i="1" dirty="0">
                <a:solidFill>
                  <a:srgbClr val="FF3300"/>
                </a:solidFill>
                <a:ea typeface="+mj-ea"/>
                <a:cs typeface="Times New Roman" panose="02020603050405020304" pitchFamily="18" charset="0"/>
                <a:sym typeface="Symbol" panose="05050102010706020507" pitchFamily="18" charset="2"/>
              </a:rPr>
              <a:t>)</a:t>
            </a:r>
          </a:p>
          <a:p>
            <a:pPr marL="457239" indent="-457239" defTabSz="914477">
              <a:lnSpc>
                <a:spcPct val="115000"/>
              </a:lnSpc>
              <a:buFontTx/>
              <a:buChar char="•"/>
              <a:defRPr/>
            </a:pPr>
            <a:r>
              <a:rPr lang="zh-CN" altLang="en-US" sz="2801" b="1" dirty="0">
                <a:ea typeface="+mj-ea"/>
                <a:cs typeface="Times New Roman" panose="02020603050405020304" pitchFamily="18" charset="0"/>
              </a:rPr>
              <a:t>第</a:t>
            </a:r>
            <a:r>
              <a:rPr lang="en-US" altLang="zh-CN" sz="2801" b="1" dirty="0">
                <a:ea typeface="+mj-ea"/>
                <a:cs typeface="Times New Roman" panose="02020603050405020304" pitchFamily="18" charset="0"/>
              </a:rPr>
              <a:t>2-3</a:t>
            </a:r>
            <a:r>
              <a:rPr lang="zh-CN" altLang="en-US" sz="2801" b="1" dirty="0">
                <a:ea typeface="+mj-ea"/>
                <a:cs typeface="Times New Roman" panose="02020603050405020304" pitchFamily="18" charset="0"/>
              </a:rPr>
              <a:t>步执行</a:t>
            </a:r>
            <a:r>
              <a:rPr lang="en-US" altLang="zh-CN" sz="2801" b="1" i="1" dirty="0">
                <a:solidFill>
                  <a:srgbClr val="FF3300"/>
                </a:solidFill>
                <a:ea typeface="+mj-ea"/>
                <a:cs typeface="Times New Roman" panose="02020603050405020304" pitchFamily="18" charset="0"/>
              </a:rPr>
              <a:t>O(n)</a:t>
            </a:r>
            <a:r>
              <a:rPr lang="zh-CN" altLang="en-US" sz="2801" b="1" dirty="0">
                <a:solidFill>
                  <a:srgbClr val="FF3300"/>
                </a:solidFill>
                <a:ea typeface="+mj-ea"/>
                <a:cs typeface="Times New Roman" panose="02020603050405020304" pitchFamily="18" charset="0"/>
              </a:rPr>
              <a:t>个</a:t>
            </a:r>
            <a:r>
              <a:rPr lang="en-US" altLang="zh-CN" sz="2801" b="1" i="1" dirty="0">
                <a:solidFill>
                  <a:srgbClr val="FF3300"/>
                </a:solidFill>
                <a:ea typeface="+mj-ea"/>
                <a:cs typeface="Times New Roman" panose="02020603050405020304" pitchFamily="18" charset="0"/>
              </a:rPr>
              <a:t>Make-Set</a:t>
            </a:r>
            <a:r>
              <a:rPr lang="zh-CN" altLang="en-US" sz="2801" b="1" dirty="0">
                <a:solidFill>
                  <a:srgbClr val="FF3300"/>
                </a:solidFill>
                <a:ea typeface="+mj-ea"/>
                <a:cs typeface="Times New Roman" panose="02020603050405020304" pitchFamily="18" charset="0"/>
              </a:rPr>
              <a:t>操作</a:t>
            </a:r>
          </a:p>
          <a:p>
            <a:pPr marL="457239" indent="-457239" defTabSz="914477">
              <a:lnSpc>
                <a:spcPct val="115000"/>
              </a:lnSpc>
              <a:defRPr/>
            </a:pPr>
            <a:r>
              <a:rPr lang="zh-CN" altLang="en-US" sz="2801" b="1" dirty="0">
                <a:ea typeface="+mj-ea"/>
                <a:cs typeface="Times New Roman" panose="02020603050405020304" pitchFamily="18" charset="0"/>
                <a:sym typeface="Symbol" panose="05050102010706020507" pitchFamily="18" charset="2"/>
              </a:rPr>
              <a:t>     第</a:t>
            </a:r>
            <a:r>
              <a:rPr lang="en-US" altLang="zh-CN" sz="2801" b="1" dirty="0">
                <a:ea typeface="+mj-ea"/>
                <a:cs typeface="Times New Roman" panose="02020603050405020304" pitchFamily="18" charset="0"/>
                <a:sym typeface="Symbol" panose="05050102010706020507" pitchFamily="18" charset="2"/>
              </a:rPr>
              <a:t>5-7</a:t>
            </a:r>
            <a:r>
              <a:rPr lang="zh-CN" altLang="en-US" sz="2801" b="1" dirty="0">
                <a:ea typeface="+mj-ea"/>
                <a:cs typeface="Times New Roman" panose="02020603050405020304" pitchFamily="18" charset="0"/>
                <a:sym typeface="Symbol" panose="05050102010706020507" pitchFamily="18" charset="2"/>
              </a:rPr>
              <a:t>步执行</a:t>
            </a:r>
            <a:r>
              <a:rPr lang="en-US" altLang="zh-CN" sz="2801" b="1" i="1" dirty="0">
                <a:solidFill>
                  <a:srgbClr val="FF3300"/>
                </a:solidFill>
                <a:ea typeface="+mj-ea"/>
                <a:cs typeface="Times New Roman" panose="02020603050405020304" pitchFamily="18" charset="0"/>
                <a:sym typeface="Symbol" panose="05050102010706020507" pitchFamily="18" charset="2"/>
              </a:rPr>
              <a:t>O(m)</a:t>
            </a:r>
            <a:r>
              <a:rPr lang="zh-CN" altLang="en-US" sz="2801" b="1" dirty="0">
                <a:solidFill>
                  <a:srgbClr val="FF3300"/>
                </a:solidFill>
                <a:ea typeface="+mj-ea"/>
                <a:cs typeface="Times New Roman" panose="02020603050405020304" pitchFamily="18" charset="0"/>
                <a:sym typeface="Symbol" panose="05050102010706020507" pitchFamily="18" charset="2"/>
              </a:rPr>
              <a:t>个</a:t>
            </a:r>
            <a:r>
              <a:rPr lang="en-US" altLang="zh-CN" sz="2801" b="1" dirty="0">
                <a:solidFill>
                  <a:srgbClr val="FF3300"/>
                </a:solidFill>
                <a:ea typeface="+mj-ea"/>
                <a:cs typeface="Times New Roman" panose="02020603050405020304" pitchFamily="18" charset="0"/>
                <a:sym typeface="Symbol" panose="05050102010706020507" pitchFamily="18" charset="2"/>
              </a:rPr>
              <a:t>Find-Set</a:t>
            </a:r>
            <a:r>
              <a:rPr lang="zh-CN" altLang="en-US" sz="2801" b="1" dirty="0">
                <a:solidFill>
                  <a:srgbClr val="FF3300"/>
                </a:solidFill>
                <a:ea typeface="+mj-ea"/>
                <a:cs typeface="Times New Roman" panose="02020603050405020304" pitchFamily="18" charset="0"/>
                <a:sym typeface="Symbol" panose="05050102010706020507" pitchFamily="18" charset="2"/>
              </a:rPr>
              <a:t>和</a:t>
            </a:r>
            <a:r>
              <a:rPr lang="en-US" altLang="zh-CN" sz="2801" b="1" dirty="0">
                <a:solidFill>
                  <a:srgbClr val="FF3300"/>
                </a:solidFill>
                <a:ea typeface="+mj-ea"/>
                <a:cs typeface="Times New Roman" panose="02020603050405020304" pitchFamily="18" charset="0"/>
                <a:sym typeface="Symbol" panose="05050102010706020507" pitchFamily="18" charset="2"/>
              </a:rPr>
              <a:t>Union</a:t>
            </a:r>
            <a:r>
              <a:rPr lang="zh-CN" altLang="en-US" sz="2801" b="1" dirty="0">
                <a:solidFill>
                  <a:srgbClr val="FF3300"/>
                </a:solidFill>
                <a:ea typeface="+mj-ea"/>
                <a:cs typeface="Times New Roman" panose="02020603050405020304" pitchFamily="18" charset="0"/>
                <a:sym typeface="Symbol" panose="05050102010706020507" pitchFamily="18" charset="2"/>
              </a:rPr>
              <a:t>操作</a:t>
            </a:r>
            <a:endParaRPr lang="zh-CN" altLang="en-US" sz="2801" b="1" dirty="0">
              <a:ea typeface="+mj-ea"/>
              <a:cs typeface="Times New Roman" panose="02020603050405020304" pitchFamily="18" charset="0"/>
              <a:sym typeface="Symbol" panose="05050102010706020507" pitchFamily="18" charset="2"/>
            </a:endParaRPr>
          </a:p>
          <a:p>
            <a:pPr marL="457239" indent="-457239" defTabSz="914477">
              <a:lnSpc>
                <a:spcPct val="115000"/>
              </a:lnSpc>
              <a:defRPr/>
            </a:pPr>
            <a:r>
              <a:rPr lang="en-US" altLang="zh-CN" sz="2801" b="1" dirty="0">
                <a:ea typeface="+mj-ea"/>
                <a:cs typeface="Times New Roman" panose="02020603050405020304" pitchFamily="18" charset="0"/>
                <a:sym typeface="Symbol" panose="05050102010706020507" pitchFamily="18" charset="2"/>
              </a:rPr>
              <a:t>     </a:t>
            </a:r>
            <a:r>
              <a:rPr lang="zh-CN" altLang="en-US" sz="2801" b="1" dirty="0">
                <a:ea typeface="+mj-ea"/>
                <a:cs typeface="Times New Roman" panose="02020603050405020304" pitchFamily="18" charset="0"/>
                <a:sym typeface="Symbol" panose="05050102010706020507" pitchFamily="18" charset="2"/>
              </a:rPr>
              <a:t>需要时间</a:t>
            </a:r>
            <a:r>
              <a:rPr lang="en-US" altLang="zh-CN" sz="2801" b="1" dirty="0">
                <a:ea typeface="+mj-ea"/>
                <a:cs typeface="Times New Roman" panose="02020603050405020304" pitchFamily="18" charset="0"/>
                <a:sym typeface="Symbol" panose="05050102010706020507" pitchFamily="18" charset="2"/>
              </a:rPr>
              <a:t>: </a:t>
            </a:r>
            <a:r>
              <a:rPr lang="en-US" altLang="zh-CN" sz="2801" b="1" i="1" dirty="0">
                <a:solidFill>
                  <a:srgbClr val="FF3300"/>
                </a:solidFill>
                <a:ea typeface="+mj-ea"/>
                <a:cs typeface="Times New Roman" panose="02020603050405020304" pitchFamily="18" charset="0"/>
                <a:sym typeface="Symbol" panose="05050102010706020507" pitchFamily="18" charset="2"/>
              </a:rPr>
              <a:t>O((</a:t>
            </a:r>
            <a:r>
              <a:rPr lang="en-US" altLang="zh-CN" sz="2801" b="1" i="1" dirty="0" err="1">
                <a:solidFill>
                  <a:srgbClr val="FF3300"/>
                </a:solidFill>
                <a:ea typeface="+mj-ea"/>
                <a:cs typeface="Times New Roman" panose="02020603050405020304" pitchFamily="18" charset="0"/>
                <a:sym typeface="Symbol" panose="05050102010706020507" pitchFamily="18" charset="2"/>
              </a:rPr>
              <a:t>n+m</a:t>
            </a:r>
            <a:r>
              <a:rPr lang="en-US" altLang="zh-CN" sz="2801" b="1" i="1" dirty="0">
                <a:solidFill>
                  <a:srgbClr val="FF3300"/>
                </a:solidFill>
                <a:ea typeface="+mj-ea"/>
                <a:cs typeface="Times New Roman" panose="02020603050405020304" pitchFamily="18" charset="0"/>
                <a:sym typeface="Symbol" panose="05050102010706020507" pitchFamily="18" charset="2"/>
              </a:rPr>
              <a:t>)(n))</a:t>
            </a:r>
          </a:p>
          <a:p>
            <a:pPr marL="457239" indent="-457239" defTabSz="914477">
              <a:lnSpc>
                <a:spcPct val="115000"/>
              </a:lnSpc>
              <a:buFontTx/>
              <a:buChar char="•"/>
              <a:defRPr/>
            </a:pPr>
            <a:r>
              <a:rPr lang="en-US" altLang="zh-CN" sz="2801" b="1" i="1" dirty="0">
                <a:ea typeface="+mj-ea"/>
                <a:cs typeface="Times New Roman" panose="02020603050405020304" pitchFamily="18" charset="0"/>
                <a:sym typeface="Symbol" panose="05050102010706020507" pitchFamily="18" charset="2"/>
              </a:rPr>
              <a:t> mn-1(</a:t>
            </a:r>
            <a:r>
              <a:rPr lang="zh-CN" altLang="en-US" sz="2801" b="1" dirty="0">
                <a:ea typeface="+mj-ea"/>
                <a:cs typeface="Times New Roman" panose="02020603050405020304" pitchFamily="18" charset="0"/>
                <a:sym typeface="Symbol" panose="05050102010706020507" pitchFamily="18" charset="2"/>
              </a:rPr>
              <a:t>因为</a:t>
            </a:r>
            <a:r>
              <a:rPr lang="en-US" altLang="zh-CN" sz="2801" b="1" i="1" dirty="0">
                <a:ea typeface="+mj-ea"/>
                <a:cs typeface="Times New Roman" panose="02020603050405020304" pitchFamily="18" charset="0"/>
                <a:sym typeface="Symbol" panose="05050102010706020507" pitchFamily="18" charset="2"/>
              </a:rPr>
              <a:t>G</a:t>
            </a:r>
            <a:r>
              <a:rPr lang="zh-CN" altLang="en-US" sz="2801" b="1" dirty="0">
                <a:ea typeface="+mj-ea"/>
                <a:cs typeface="Times New Roman" panose="02020603050405020304" pitchFamily="18" charset="0"/>
                <a:sym typeface="Symbol" panose="05050102010706020507" pitchFamily="18" charset="2"/>
              </a:rPr>
              <a:t>连通</a:t>
            </a:r>
            <a:r>
              <a:rPr lang="en-US" altLang="zh-CN" sz="2801" b="1" i="1" dirty="0">
                <a:ea typeface="+mj-ea"/>
                <a:cs typeface="Times New Roman" panose="02020603050405020304" pitchFamily="18" charset="0"/>
                <a:sym typeface="Symbol" panose="05050102010706020507" pitchFamily="18" charset="2"/>
              </a:rPr>
              <a:t>), </a:t>
            </a:r>
            <a:r>
              <a:rPr lang="en-US" altLang="zh-CN" sz="2801" b="1" i="1" dirty="0">
                <a:solidFill>
                  <a:srgbClr val="FF0000"/>
                </a:solidFill>
                <a:ea typeface="+mj-ea"/>
                <a:cs typeface="Times New Roman" panose="02020603050405020304" pitchFamily="18" charset="0"/>
                <a:sym typeface="Symbol" panose="05050102010706020507" pitchFamily="18" charset="2"/>
              </a:rPr>
              <a:t>(n)=O(</a:t>
            </a:r>
            <a:r>
              <a:rPr lang="en-US" altLang="zh-CN" sz="2801" b="1" dirty="0" err="1">
                <a:solidFill>
                  <a:srgbClr val="FF0000"/>
                </a:solidFill>
                <a:ea typeface="+mj-ea"/>
                <a:cs typeface="Times New Roman" panose="02020603050405020304" pitchFamily="18" charset="0"/>
                <a:sym typeface="Symbol" panose="05050102010706020507" pitchFamily="18" charset="2"/>
              </a:rPr>
              <a:t>log</a:t>
            </a:r>
            <a:r>
              <a:rPr lang="en-US" altLang="zh-CN" sz="2801" b="1" i="1" dirty="0" err="1">
                <a:solidFill>
                  <a:srgbClr val="FF0000"/>
                </a:solidFill>
                <a:ea typeface="+mj-ea"/>
                <a:cs typeface="Times New Roman" panose="02020603050405020304" pitchFamily="18" charset="0"/>
                <a:sym typeface="Symbol" panose="05050102010706020507" pitchFamily="18" charset="2"/>
              </a:rPr>
              <a:t>n</a:t>
            </a:r>
            <a:r>
              <a:rPr lang="en-US" altLang="zh-CN" sz="2801" b="1" i="1" dirty="0">
                <a:solidFill>
                  <a:srgbClr val="FF0000"/>
                </a:solidFill>
                <a:ea typeface="+mj-ea"/>
                <a:cs typeface="Times New Roman" panose="02020603050405020304" pitchFamily="18" charset="0"/>
                <a:sym typeface="Symbol" panose="05050102010706020507" pitchFamily="18" charset="2"/>
              </a:rPr>
              <a:t>)=O(</a:t>
            </a:r>
            <a:r>
              <a:rPr lang="en-US" altLang="zh-CN" sz="2801" b="1" dirty="0" err="1">
                <a:solidFill>
                  <a:srgbClr val="FF0000"/>
                </a:solidFill>
                <a:ea typeface="+mj-ea"/>
                <a:cs typeface="Times New Roman" panose="02020603050405020304" pitchFamily="18" charset="0"/>
                <a:sym typeface="Symbol" panose="05050102010706020507" pitchFamily="18" charset="2"/>
              </a:rPr>
              <a:t>log</a:t>
            </a:r>
            <a:r>
              <a:rPr lang="en-US" altLang="zh-CN" sz="2801" b="1" i="1" dirty="0" err="1">
                <a:solidFill>
                  <a:srgbClr val="FF0000"/>
                </a:solidFill>
                <a:ea typeface="+mj-ea"/>
                <a:cs typeface="Times New Roman" panose="02020603050405020304" pitchFamily="18" charset="0"/>
                <a:sym typeface="Symbol" panose="05050102010706020507" pitchFamily="18" charset="2"/>
              </a:rPr>
              <a:t>m</a:t>
            </a:r>
            <a:r>
              <a:rPr lang="en-US" altLang="zh-CN" sz="2801" b="1" i="1" dirty="0">
                <a:solidFill>
                  <a:srgbClr val="FF0000"/>
                </a:solidFill>
                <a:ea typeface="+mj-ea"/>
                <a:cs typeface="Times New Roman" panose="02020603050405020304" pitchFamily="18" charset="0"/>
                <a:sym typeface="Symbol" panose="05050102010706020507" pitchFamily="18" charset="2"/>
              </a:rPr>
              <a:t>)</a:t>
            </a:r>
          </a:p>
          <a:p>
            <a:pPr marL="457239" indent="-457239" defTabSz="914477">
              <a:lnSpc>
                <a:spcPct val="115000"/>
              </a:lnSpc>
              <a:buFontTx/>
              <a:buChar char="•"/>
              <a:defRPr/>
            </a:pPr>
            <a:r>
              <a:rPr lang="zh-CN" altLang="en-US" sz="2801" b="1" dirty="0">
                <a:ea typeface="+mj-ea"/>
                <a:cs typeface="Times New Roman" panose="02020603050405020304" pitchFamily="18" charset="0"/>
                <a:sym typeface="Symbol" panose="05050102010706020507" pitchFamily="18" charset="2"/>
              </a:rPr>
              <a:t>总时间复杂性：</a:t>
            </a:r>
            <a:r>
              <a:rPr lang="en-US" altLang="zh-CN" sz="2801" b="1" i="1" dirty="0">
                <a:solidFill>
                  <a:srgbClr val="FF3300"/>
                </a:solidFill>
                <a:ea typeface="+mj-ea"/>
                <a:cs typeface="Times New Roman" panose="02020603050405020304" pitchFamily="18" charset="0"/>
                <a:sym typeface="Symbol" panose="05050102010706020507" pitchFamily="18" charset="2"/>
              </a:rPr>
              <a:t>O(</a:t>
            </a:r>
            <a:r>
              <a:rPr lang="en-US" altLang="zh-CN" sz="2801" b="1" i="1" dirty="0" err="1">
                <a:solidFill>
                  <a:srgbClr val="FF3300"/>
                </a:solidFill>
                <a:ea typeface="+mj-ea"/>
                <a:cs typeface="Times New Roman" panose="02020603050405020304" pitchFamily="18" charset="0"/>
                <a:sym typeface="Symbol" panose="05050102010706020507" pitchFamily="18" charset="2"/>
              </a:rPr>
              <a:t>m</a:t>
            </a:r>
            <a:r>
              <a:rPr lang="en-US" altLang="zh-CN" sz="2801" b="1" dirty="0" err="1">
                <a:solidFill>
                  <a:srgbClr val="FF3300"/>
                </a:solidFill>
                <a:ea typeface="+mj-ea"/>
                <a:cs typeface="Times New Roman" panose="02020603050405020304" pitchFamily="18" charset="0"/>
                <a:sym typeface="Symbol" panose="05050102010706020507" pitchFamily="18" charset="2"/>
              </a:rPr>
              <a:t>log</a:t>
            </a:r>
            <a:r>
              <a:rPr lang="en-US" altLang="zh-CN" sz="2801" b="1" i="1" dirty="0" err="1">
                <a:solidFill>
                  <a:srgbClr val="FF3300"/>
                </a:solidFill>
                <a:ea typeface="+mj-ea"/>
                <a:cs typeface="Times New Roman" panose="02020603050405020304" pitchFamily="18" charset="0"/>
                <a:sym typeface="Symbol" panose="05050102010706020507" pitchFamily="18" charset="2"/>
              </a:rPr>
              <a:t>m</a:t>
            </a:r>
            <a:r>
              <a:rPr lang="en-US" altLang="zh-CN" sz="2801" b="1" i="1" dirty="0">
                <a:solidFill>
                  <a:srgbClr val="FF3300"/>
                </a:solidFill>
                <a:ea typeface="+mj-ea"/>
                <a:cs typeface="Times New Roman" panose="02020603050405020304" pitchFamily="18" charset="0"/>
                <a:sym typeface="Symbol" panose="05050102010706020507" pitchFamily="18" charset="2"/>
              </a:rPr>
              <a:t>)</a:t>
            </a:r>
          </a:p>
        </p:txBody>
      </p:sp>
      <p:sp>
        <p:nvSpPr>
          <p:cNvPr id="4" name="TextBox 3">
            <a:extLst>
              <a:ext uri="{FF2B5EF4-FFF2-40B4-BE49-F238E27FC236}">
                <a16:creationId xmlns:a16="http://schemas.microsoft.com/office/drawing/2014/main" id="{6555037F-6721-0E46-9D91-28DE16FF5F78}"/>
              </a:ext>
            </a:extLst>
          </p:cNvPr>
          <p:cNvSpPr txBox="1"/>
          <p:nvPr/>
        </p:nvSpPr>
        <p:spPr>
          <a:xfrm>
            <a:off x="5647558" y="1022650"/>
            <a:ext cx="4320480" cy="923330"/>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关键：不相交集合数据结构的实现：</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采用不相交集合森林实现（算法书中</a:t>
            </a:r>
            <a:r>
              <a:rPr lang="en-US" altLang="zh-CN" b="1" dirty="0">
                <a:solidFill>
                  <a:srgbClr val="FF0000"/>
                </a:solidFill>
                <a:latin typeface="SimSun" panose="02010600030101010101" pitchFamily="2" charset="-122"/>
                <a:ea typeface="SimSun" panose="02010600030101010101" pitchFamily="2" charset="-122"/>
              </a:rPr>
              <a:t>21.3</a:t>
            </a:r>
            <a:r>
              <a:rPr lang="zh-CN" altLang="en-US" b="1" dirty="0">
                <a:solidFill>
                  <a:srgbClr val="FF0000"/>
                </a:solidFill>
                <a:latin typeface="SimSun" panose="02010600030101010101" pitchFamily="2" charset="-122"/>
                <a:ea typeface="SimSun" panose="02010600030101010101" pitchFamily="2" charset="-122"/>
              </a:rPr>
              <a:t>节）</a:t>
            </a:r>
          </a:p>
        </p:txBody>
      </p:sp>
      <p:sp>
        <p:nvSpPr>
          <p:cNvPr id="5" name="Text Box 6">
            <a:extLst>
              <a:ext uri="{FF2B5EF4-FFF2-40B4-BE49-F238E27FC236}">
                <a16:creationId xmlns:a16="http://schemas.microsoft.com/office/drawing/2014/main" id="{F58C230A-FA1D-E347-B11E-78FF4670D40D}"/>
              </a:ext>
            </a:extLst>
          </p:cNvPr>
          <p:cNvSpPr txBox="1">
            <a:spLocks noChangeArrowheads="1"/>
          </p:cNvSpPr>
          <p:nvPr/>
        </p:nvSpPr>
        <p:spPr bwMode="auto">
          <a:xfrm>
            <a:off x="30700" y="237818"/>
            <a:ext cx="5391412" cy="2862322"/>
          </a:xfrm>
          <a:prstGeom prst="rect">
            <a:avLst/>
          </a:prstGeom>
          <a:noFill/>
          <a:ln w="12700" cap="sq">
            <a:solidFill>
              <a:srgbClr val="00B050"/>
            </a:solidFill>
            <a:miter lim="800000"/>
            <a:headEnd type="none" w="sm" len="sm"/>
            <a:tailEnd type="none" w="sm" len="sm"/>
          </a:ln>
          <a:effectLst/>
        </p:spPr>
        <p:txBody>
          <a:bodyPr wrap="none">
            <a:spAutoFit/>
          </a:bodyPr>
          <a:lstStyle/>
          <a:p>
            <a:pPr marL="457239" indent="-457239" defTabSz="914477">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MST-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rPr>
              <a:t>Kruskal</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G,W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1.   A=</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2.   For  </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Make-Set(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 </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按照</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值的递增顺序排序</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E[G]</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For </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 v)E[G]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按</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值的递增顺序</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If   Find-Set(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)Find-Set(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Then  A=A{(u, v)};  Union(</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 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a:p>
            <a:pPr marL="457239" indent="-457239" defTabSz="914477">
              <a:buFontTx/>
              <a:buAutoNum type="arabicPeriod" startAt="3"/>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Return  </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t>
            </a:r>
          </a:p>
        </p:txBody>
      </p:sp>
    </p:spTree>
    <p:extLst>
      <p:ext uri="{BB962C8B-B14F-4D97-AF65-F5344CB8AC3E}">
        <p14:creationId xmlns:p14="http://schemas.microsoft.com/office/powerpoint/2010/main" val="30973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6678">
                                            <p:txEl>
                                              <p:pRg st="0" end="0"/>
                                            </p:txEl>
                                          </p:spTgt>
                                        </p:tgtEl>
                                        <p:attrNameLst>
                                          <p:attrName>style.visibility</p:attrName>
                                        </p:attrNameLst>
                                      </p:cBhvr>
                                      <p:to>
                                        <p:strVal val="visible"/>
                                      </p:to>
                                    </p:set>
                                    <p:animEffect transition="in" filter="blinds(horizontal)">
                                      <p:cBhvr>
                                        <p:cTn id="12" dur="500"/>
                                        <p:tgtEl>
                                          <p:spTgt spid="7966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6678">
                                            <p:txEl>
                                              <p:pRg st="1" end="1"/>
                                            </p:txEl>
                                          </p:spTgt>
                                        </p:tgtEl>
                                        <p:attrNameLst>
                                          <p:attrName>style.visibility</p:attrName>
                                        </p:attrNameLst>
                                      </p:cBhvr>
                                      <p:to>
                                        <p:strVal val="visible"/>
                                      </p:to>
                                    </p:set>
                                    <p:anim calcmode="lin" valueType="num">
                                      <p:cBhvr additive="base">
                                        <p:cTn id="17" dur="500" fill="hold"/>
                                        <p:tgtEl>
                                          <p:spTgt spid="79667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966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96678">
                                            <p:txEl>
                                              <p:pRg st="2" end="2"/>
                                            </p:txEl>
                                          </p:spTgt>
                                        </p:tgtEl>
                                        <p:attrNameLst>
                                          <p:attrName>style.visibility</p:attrName>
                                        </p:attrNameLst>
                                      </p:cBhvr>
                                      <p:to>
                                        <p:strVal val="visible"/>
                                      </p:to>
                                    </p:set>
                                    <p:anim calcmode="lin" valueType="num">
                                      <p:cBhvr additive="base">
                                        <p:cTn id="23" dur="500" fill="hold"/>
                                        <p:tgtEl>
                                          <p:spTgt spid="79667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966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96678">
                                            <p:txEl>
                                              <p:pRg st="3" end="3"/>
                                            </p:txEl>
                                          </p:spTgt>
                                        </p:tgtEl>
                                        <p:attrNameLst>
                                          <p:attrName>style.visibility</p:attrName>
                                        </p:attrNameLst>
                                      </p:cBhvr>
                                      <p:to>
                                        <p:strVal val="visible"/>
                                      </p:to>
                                    </p:set>
                                    <p:anim calcmode="lin" valueType="num">
                                      <p:cBhvr additive="base">
                                        <p:cTn id="29" dur="500" fill="hold"/>
                                        <p:tgtEl>
                                          <p:spTgt spid="796678">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966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96678">
                                            <p:txEl>
                                              <p:pRg st="4" end="4"/>
                                            </p:txEl>
                                          </p:spTgt>
                                        </p:tgtEl>
                                        <p:attrNameLst>
                                          <p:attrName>style.visibility</p:attrName>
                                        </p:attrNameLst>
                                      </p:cBhvr>
                                      <p:to>
                                        <p:strVal val="visible"/>
                                      </p:to>
                                    </p:set>
                                    <p:anim calcmode="lin" valueType="num">
                                      <p:cBhvr additive="base">
                                        <p:cTn id="35" dur="500" fill="hold"/>
                                        <p:tgtEl>
                                          <p:spTgt spid="796678">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966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96678">
                                            <p:txEl>
                                              <p:pRg st="5" end="5"/>
                                            </p:txEl>
                                          </p:spTgt>
                                        </p:tgtEl>
                                        <p:attrNameLst>
                                          <p:attrName>style.visibility</p:attrName>
                                        </p:attrNameLst>
                                      </p:cBhvr>
                                      <p:to>
                                        <p:strVal val="visible"/>
                                      </p:to>
                                    </p:set>
                                    <p:anim calcmode="lin" valueType="num">
                                      <p:cBhvr additive="base">
                                        <p:cTn id="41" dur="500" fill="hold"/>
                                        <p:tgtEl>
                                          <p:spTgt spid="796678">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966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96678">
                                            <p:txEl>
                                              <p:pRg st="6" end="6"/>
                                            </p:txEl>
                                          </p:spTgt>
                                        </p:tgtEl>
                                        <p:attrNameLst>
                                          <p:attrName>style.visibility</p:attrName>
                                        </p:attrNameLst>
                                      </p:cBhvr>
                                      <p:to>
                                        <p:strVal val="visible"/>
                                      </p:to>
                                    </p:set>
                                    <p:anim calcmode="lin" valueType="num">
                                      <p:cBhvr additive="base">
                                        <p:cTn id="47" dur="500" fill="hold"/>
                                        <p:tgtEl>
                                          <p:spTgt spid="796678">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9667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902E-E2F0-904A-A22C-6125E8C27947}"/>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K</a:t>
            </a:r>
            <a:r>
              <a:rPr lang="en-US" altLang="zh-CN" dirty="0" err="1">
                <a:latin typeface="Times New Roman" panose="02020603050405020304" pitchFamily="18" charset="0"/>
                <a:cs typeface="Times New Roman" panose="02020603050405020304" pitchFamily="18" charset="0"/>
              </a:rPr>
              <a:t>ruskal</a:t>
            </a:r>
            <a:r>
              <a:rPr lang="zh-CN" altLang="en-US" dirty="0"/>
              <a:t>算法</a:t>
            </a:r>
            <a:endParaRPr lang="en-CN" dirty="0"/>
          </a:p>
        </p:txBody>
      </p:sp>
      <p:sp>
        <p:nvSpPr>
          <p:cNvPr id="3" name="Content Placeholder 2">
            <a:extLst>
              <a:ext uri="{FF2B5EF4-FFF2-40B4-BE49-F238E27FC236}">
                <a16:creationId xmlns:a16="http://schemas.microsoft.com/office/drawing/2014/main" id="{D96EFF0D-30DB-0042-BBF2-6794078BCB96}"/>
              </a:ext>
            </a:extLst>
          </p:cNvPr>
          <p:cNvSpPr>
            <a:spLocks noGrp="1"/>
          </p:cNvSpPr>
          <p:nvPr>
            <p:ph idx="1"/>
          </p:nvPr>
        </p:nvSpPr>
        <p:spPr/>
        <p:txBody>
          <a:bodyPr/>
          <a:lstStyle/>
          <a:p>
            <a:r>
              <a:rPr lang="en-CN" dirty="0"/>
              <a:t>贪心选择性</a:t>
            </a:r>
          </a:p>
        </p:txBody>
      </p:sp>
      <p:sp>
        <p:nvSpPr>
          <p:cNvPr id="4" name="Rectangle 4">
            <a:extLst>
              <a:ext uri="{FF2B5EF4-FFF2-40B4-BE49-F238E27FC236}">
                <a16:creationId xmlns:a16="http://schemas.microsoft.com/office/drawing/2014/main" id="{781171F8-047B-D045-B1C4-647F55AB9025}"/>
              </a:ext>
            </a:extLst>
          </p:cNvPr>
          <p:cNvSpPr>
            <a:spLocks noChangeArrowheads="1"/>
          </p:cNvSpPr>
          <p:nvPr/>
        </p:nvSpPr>
        <p:spPr bwMode="auto">
          <a:xfrm>
            <a:off x="617549" y="1826622"/>
            <a:ext cx="9258300" cy="1089025"/>
          </a:xfrm>
          <a:prstGeom prst="rect">
            <a:avLst/>
          </a:prstGeom>
          <a:noFill/>
          <a:ln w="9525">
            <a:noFill/>
            <a:miter lim="800000"/>
          </a:ln>
          <a:effectLst/>
        </p:spPr>
        <p:txBody>
          <a:bodyPr/>
          <a:lstStyle/>
          <a:p>
            <a:pPr marL="342930" indent="-342930" algn="just" defTabSz="914477">
              <a:lnSpc>
                <a:spcPct val="90000"/>
              </a:lnSpc>
              <a:spcBef>
                <a:spcPct val="20000"/>
              </a:spcBef>
              <a:defRPr/>
            </a:pPr>
            <a:r>
              <a:rPr lang="zh-CN" altLang="en-US" sz="2801"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定理</a:t>
            </a:r>
            <a:r>
              <a:rPr lang="en-US" altLang="zh-CN" sz="2801"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err="1">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uv</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801" b="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中权值最小的边，则必有一棵最小生成树包含边</a:t>
            </a:r>
            <a:r>
              <a:rPr lang="en-US" altLang="zh-CN" sz="2801" b="1" i="1" dirty="0" err="1">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i="1" dirty="0">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3" name="TextBox 22">
            <a:extLst>
              <a:ext uri="{FF2B5EF4-FFF2-40B4-BE49-F238E27FC236}">
                <a16:creationId xmlns:a16="http://schemas.microsoft.com/office/drawing/2014/main" id="{EF32E2B3-59FF-5F42-9879-47A93E826C91}"/>
              </a:ext>
            </a:extLst>
          </p:cNvPr>
          <p:cNvSpPr txBox="1"/>
          <p:nvPr/>
        </p:nvSpPr>
        <p:spPr>
          <a:xfrm>
            <a:off x="4000500" y="2803153"/>
            <a:ext cx="6000750" cy="3540456"/>
          </a:xfrm>
          <a:prstGeom prst="rect">
            <a:avLst/>
          </a:prstGeom>
          <a:noFill/>
        </p:spPr>
        <p:txBody>
          <a:bodyPr>
            <a:spAutoFit/>
          </a:bodyPr>
          <a:lstStyle/>
          <a:p>
            <a:pPr defTabSz="914477">
              <a:defRPr/>
            </a:pP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证明：设</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的一棵</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MST</a:t>
            </a:r>
          </a:p>
          <a:p>
            <a:pPr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若</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结论成立；</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否则，</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如左图所示，</a:t>
            </a:r>
            <a:endPar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pPr defTabSz="914477">
              <a:defRPr/>
            </a:pPr>
            <a:r>
              <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在</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中添加</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边，产生环，</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删除环中不同于</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的权值最小      的边</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得到</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p>
          <a:p>
            <a:pPr defTabSz="914477">
              <a:defRPr/>
            </a:pPr>
            <a:endPar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4" name="Group 65">
            <a:extLst>
              <a:ext uri="{FF2B5EF4-FFF2-40B4-BE49-F238E27FC236}">
                <a16:creationId xmlns:a16="http://schemas.microsoft.com/office/drawing/2014/main" id="{9DDEB0DA-BE9E-2D44-98D9-05EA155749B1}"/>
              </a:ext>
            </a:extLst>
          </p:cNvPr>
          <p:cNvGrpSpPr/>
          <p:nvPr/>
        </p:nvGrpSpPr>
        <p:grpSpPr>
          <a:xfrm>
            <a:off x="428626" y="2714626"/>
            <a:ext cx="3214688" cy="3878264"/>
            <a:chOff x="197" y="734"/>
            <a:chExt cx="2025" cy="2385"/>
          </a:xfrm>
        </p:grpSpPr>
        <p:sp>
          <p:nvSpPr>
            <p:cNvPr id="25" name="Oval 67">
              <a:extLst>
                <a:ext uri="{FF2B5EF4-FFF2-40B4-BE49-F238E27FC236}">
                  <a16:creationId xmlns:a16="http://schemas.microsoft.com/office/drawing/2014/main" id="{E973804B-0B46-6D4B-A69D-D5AF171AA9A3}"/>
                </a:ext>
              </a:extLst>
            </p:cNvPr>
            <p:cNvSpPr>
              <a:spLocks noChangeArrowheads="1"/>
            </p:cNvSpPr>
            <p:nvPr/>
          </p:nvSpPr>
          <p:spPr bwMode="auto">
            <a:xfrm>
              <a:off x="2023" y="806"/>
              <a:ext cx="199"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26" name="Line 68">
              <a:extLst>
                <a:ext uri="{FF2B5EF4-FFF2-40B4-BE49-F238E27FC236}">
                  <a16:creationId xmlns:a16="http://schemas.microsoft.com/office/drawing/2014/main" id="{E1628315-72C1-6643-BAA5-79C4853428BE}"/>
                </a:ext>
              </a:extLst>
            </p:cNvPr>
            <p:cNvSpPr>
              <a:spLocks noChangeShapeType="1"/>
            </p:cNvSpPr>
            <p:nvPr/>
          </p:nvSpPr>
          <p:spPr bwMode="auto">
            <a:xfrm>
              <a:off x="467" y="935"/>
              <a:ext cx="320" cy="50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7" name="Line 69">
              <a:extLst>
                <a:ext uri="{FF2B5EF4-FFF2-40B4-BE49-F238E27FC236}">
                  <a16:creationId xmlns:a16="http://schemas.microsoft.com/office/drawing/2014/main" id="{917220EC-2095-F048-BCC7-6D1975C0B532}"/>
                </a:ext>
              </a:extLst>
            </p:cNvPr>
            <p:cNvSpPr>
              <a:spLocks noChangeShapeType="1"/>
            </p:cNvSpPr>
            <p:nvPr/>
          </p:nvSpPr>
          <p:spPr bwMode="auto">
            <a:xfrm flipH="1">
              <a:off x="387" y="1587"/>
              <a:ext cx="359" cy="392"/>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8" name="Line 70">
              <a:extLst>
                <a:ext uri="{FF2B5EF4-FFF2-40B4-BE49-F238E27FC236}">
                  <a16:creationId xmlns:a16="http://schemas.microsoft.com/office/drawing/2014/main" id="{67277FDF-94DE-FB4F-8589-182EC5DD11A5}"/>
                </a:ext>
              </a:extLst>
            </p:cNvPr>
            <p:cNvSpPr>
              <a:spLocks noChangeShapeType="1"/>
            </p:cNvSpPr>
            <p:nvPr/>
          </p:nvSpPr>
          <p:spPr bwMode="auto">
            <a:xfrm flipV="1">
              <a:off x="906" y="1286"/>
              <a:ext cx="520" cy="200"/>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9" name="Line 71">
              <a:extLst>
                <a:ext uri="{FF2B5EF4-FFF2-40B4-BE49-F238E27FC236}">
                  <a16:creationId xmlns:a16="http://schemas.microsoft.com/office/drawing/2014/main" id="{26AEEA46-4497-1A48-A6CC-C3BE3174A5D7}"/>
                </a:ext>
              </a:extLst>
            </p:cNvPr>
            <p:cNvSpPr>
              <a:spLocks noChangeShapeType="1"/>
            </p:cNvSpPr>
            <p:nvPr/>
          </p:nvSpPr>
          <p:spPr bwMode="auto">
            <a:xfrm flipV="1">
              <a:off x="1584" y="967"/>
              <a:ext cx="453" cy="218"/>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0" name="Line 73">
              <a:extLst>
                <a:ext uri="{FF2B5EF4-FFF2-40B4-BE49-F238E27FC236}">
                  <a16:creationId xmlns:a16="http://schemas.microsoft.com/office/drawing/2014/main" id="{731B1F61-B295-BB43-8828-27753C9E46FB}"/>
                </a:ext>
              </a:extLst>
            </p:cNvPr>
            <p:cNvSpPr>
              <a:spLocks noChangeShapeType="1"/>
            </p:cNvSpPr>
            <p:nvPr/>
          </p:nvSpPr>
          <p:spPr bwMode="auto">
            <a:xfrm flipH="1">
              <a:off x="1574" y="1766"/>
              <a:ext cx="279" cy="55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1" name="Line 74">
              <a:extLst>
                <a:ext uri="{FF2B5EF4-FFF2-40B4-BE49-F238E27FC236}">
                  <a16:creationId xmlns:a16="http://schemas.microsoft.com/office/drawing/2014/main" id="{4197FDCB-D8F9-234E-915A-941D703A5990}"/>
                </a:ext>
              </a:extLst>
            </p:cNvPr>
            <p:cNvSpPr>
              <a:spLocks noChangeShapeType="1"/>
            </p:cNvSpPr>
            <p:nvPr/>
          </p:nvSpPr>
          <p:spPr bwMode="auto">
            <a:xfrm flipH="1">
              <a:off x="935" y="2468"/>
              <a:ext cx="559" cy="350"/>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2" name="Line 75">
              <a:extLst>
                <a:ext uri="{FF2B5EF4-FFF2-40B4-BE49-F238E27FC236}">
                  <a16:creationId xmlns:a16="http://schemas.microsoft.com/office/drawing/2014/main" id="{1C8DF59E-06B3-2346-B720-CF59F25E5CCA}"/>
                </a:ext>
              </a:extLst>
            </p:cNvPr>
            <p:cNvSpPr>
              <a:spLocks noChangeShapeType="1"/>
            </p:cNvSpPr>
            <p:nvPr/>
          </p:nvSpPr>
          <p:spPr bwMode="auto">
            <a:xfrm>
              <a:off x="1613" y="2468"/>
              <a:ext cx="360" cy="45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3" name="Oval 76">
              <a:extLst>
                <a:ext uri="{FF2B5EF4-FFF2-40B4-BE49-F238E27FC236}">
                  <a16:creationId xmlns:a16="http://schemas.microsoft.com/office/drawing/2014/main" id="{FA653A56-41E8-4E4E-AA51-1587AD2011FE}"/>
                </a:ext>
              </a:extLst>
            </p:cNvPr>
            <p:cNvSpPr>
              <a:spLocks noChangeArrowheads="1"/>
            </p:cNvSpPr>
            <p:nvPr/>
          </p:nvSpPr>
          <p:spPr bwMode="auto">
            <a:xfrm>
              <a:off x="1813" y="1515"/>
              <a:ext cx="199" cy="251"/>
            </a:xfrm>
            <a:prstGeom prst="ellipse">
              <a:avLst/>
            </a:prstGeom>
            <a:solidFill>
              <a:schemeClr val="accent1"/>
            </a:solidFill>
            <a:ln w="12700" cap="sq">
              <a:solidFill>
                <a:srgbClr val="0033CC"/>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001" b="1" i="1">
                  <a:effectLst>
                    <a:outerShdw blurRad="38100" dist="38100" dir="2700000" algn="tl">
                      <a:srgbClr val="FFFFFF"/>
                    </a:outerShdw>
                  </a:effectLst>
                  <a:latin typeface="Times New Roman" panose="02020603050405020304" pitchFamily="18" charset="0"/>
                  <a:cs typeface="Times New Roman" panose="02020603050405020304" pitchFamily="18" charset="0"/>
                </a:rPr>
                <a:t>y</a:t>
              </a:r>
            </a:p>
          </p:txBody>
        </p:sp>
        <p:sp>
          <p:nvSpPr>
            <p:cNvPr id="34" name="Oval 77">
              <a:extLst>
                <a:ext uri="{FF2B5EF4-FFF2-40B4-BE49-F238E27FC236}">
                  <a16:creationId xmlns:a16="http://schemas.microsoft.com/office/drawing/2014/main" id="{7697279D-859C-614A-80DC-F2109A4D7C1F}"/>
                </a:ext>
              </a:extLst>
            </p:cNvPr>
            <p:cNvSpPr>
              <a:spLocks noChangeArrowheads="1"/>
            </p:cNvSpPr>
            <p:nvPr/>
          </p:nvSpPr>
          <p:spPr bwMode="auto">
            <a:xfrm>
              <a:off x="1424" y="1136"/>
              <a:ext cx="199" cy="251"/>
            </a:xfrm>
            <a:prstGeom prst="ellipse">
              <a:avLst/>
            </a:prstGeom>
            <a:solidFill>
              <a:schemeClr val="accent1"/>
            </a:solidFill>
            <a:ln w="12700" cap="sq">
              <a:solidFill>
                <a:srgbClr val="0033CC"/>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001" b="1" i="1">
                  <a:effectLst>
                    <a:outerShdw blurRad="38100" dist="38100" dir="2700000" algn="tl">
                      <a:srgbClr val="FFFFFF"/>
                    </a:outerShdw>
                  </a:effectLst>
                  <a:latin typeface="Times New Roman" panose="02020603050405020304" pitchFamily="18" charset="0"/>
                  <a:cs typeface="Times New Roman" panose="02020603050405020304" pitchFamily="18" charset="0"/>
                </a:rPr>
                <a:t>x</a:t>
              </a:r>
            </a:p>
          </p:txBody>
        </p:sp>
        <p:sp>
          <p:nvSpPr>
            <p:cNvPr id="35" name="Oval 78">
              <a:extLst>
                <a:ext uri="{FF2B5EF4-FFF2-40B4-BE49-F238E27FC236}">
                  <a16:creationId xmlns:a16="http://schemas.microsoft.com/office/drawing/2014/main" id="{8B3B2ED4-7859-D240-9798-CB8D3C0ED7EF}"/>
                </a:ext>
              </a:extLst>
            </p:cNvPr>
            <p:cNvSpPr>
              <a:spLocks noChangeArrowheads="1"/>
            </p:cNvSpPr>
            <p:nvPr/>
          </p:nvSpPr>
          <p:spPr bwMode="auto">
            <a:xfrm>
              <a:off x="307" y="734"/>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36" name="Oval 79">
              <a:extLst>
                <a:ext uri="{FF2B5EF4-FFF2-40B4-BE49-F238E27FC236}">
                  <a16:creationId xmlns:a16="http://schemas.microsoft.com/office/drawing/2014/main" id="{0AE891EB-9D4F-164F-8416-CE8A27735EB9}"/>
                </a:ext>
              </a:extLst>
            </p:cNvPr>
            <p:cNvSpPr>
              <a:spLocks noChangeArrowheads="1"/>
            </p:cNvSpPr>
            <p:nvPr/>
          </p:nvSpPr>
          <p:spPr bwMode="auto">
            <a:xfrm>
              <a:off x="706" y="1387"/>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37" name="Oval 80">
              <a:extLst>
                <a:ext uri="{FF2B5EF4-FFF2-40B4-BE49-F238E27FC236}">
                  <a16:creationId xmlns:a16="http://schemas.microsoft.com/office/drawing/2014/main" id="{978434EA-CC2F-BA42-8C6A-D66418F6D685}"/>
                </a:ext>
              </a:extLst>
            </p:cNvPr>
            <p:cNvSpPr>
              <a:spLocks noChangeArrowheads="1"/>
            </p:cNvSpPr>
            <p:nvPr/>
          </p:nvSpPr>
          <p:spPr bwMode="auto">
            <a:xfrm>
              <a:off x="197" y="1994"/>
              <a:ext cx="200" cy="251"/>
            </a:xfrm>
            <a:prstGeom prst="ellipse">
              <a:avLst/>
            </a:prstGeom>
            <a:solidFill>
              <a:srgbClr val="FF9900"/>
            </a:solidFill>
            <a:ln w="12700" cap="sq">
              <a:solidFill>
                <a:srgbClr val="0033CC"/>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001" b="1" i="1">
                  <a:effectLst>
                    <a:outerShdw blurRad="38100" dist="38100" dir="2700000" algn="tl">
                      <a:srgbClr val="FFFFFF"/>
                    </a:outerShdw>
                  </a:effectLst>
                  <a:latin typeface="Times New Roman" panose="02020603050405020304" pitchFamily="18" charset="0"/>
                  <a:cs typeface="Times New Roman" panose="02020603050405020304" pitchFamily="18" charset="0"/>
                </a:rPr>
                <a:t>u</a:t>
              </a:r>
            </a:p>
          </p:txBody>
        </p:sp>
        <p:sp>
          <p:nvSpPr>
            <p:cNvPr id="38" name="Oval 81">
              <a:extLst>
                <a:ext uri="{FF2B5EF4-FFF2-40B4-BE49-F238E27FC236}">
                  <a16:creationId xmlns:a16="http://schemas.microsoft.com/office/drawing/2014/main" id="{69C39197-8348-B74A-ACE2-36C74B8FFAEB}"/>
                </a:ext>
              </a:extLst>
            </p:cNvPr>
            <p:cNvSpPr/>
            <p:nvPr/>
          </p:nvSpPr>
          <p:spPr>
            <a:xfrm>
              <a:off x="776" y="2718"/>
              <a:ext cx="200" cy="251"/>
            </a:xfrm>
            <a:prstGeom prst="ellipse">
              <a:avLst/>
            </a:prstGeom>
            <a:solidFill>
              <a:srgbClr val="FF9900"/>
            </a:solidFill>
            <a:ln w="12700" cap="sq" cmpd="sng">
              <a:solidFill>
                <a:srgbClr val="0033CC"/>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3001" i="1" dirty="0">
                  <a:latin typeface="Times New Roman" panose="02020603050405020304" pitchFamily="18" charset="0"/>
                  <a:ea typeface="宋体" panose="02010600030101010101" pitchFamily="2" charset="-122"/>
                </a:rPr>
                <a:t>v</a:t>
              </a:r>
            </a:p>
          </p:txBody>
        </p:sp>
        <p:sp>
          <p:nvSpPr>
            <p:cNvPr id="39" name="Oval 82">
              <a:extLst>
                <a:ext uri="{FF2B5EF4-FFF2-40B4-BE49-F238E27FC236}">
                  <a16:creationId xmlns:a16="http://schemas.microsoft.com/office/drawing/2014/main" id="{C2F3B679-2D46-3044-9C2C-8EB8B2B71643}"/>
                </a:ext>
              </a:extLst>
            </p:cNvPr>
            <p:cNvSpPr>
              <a:spLocks noChangeArrowheads="1"/>
            </p:cNvSpPr>
            <p:nvPr/>
          </p:nvSpPr>
          <p:spPr bwMode="auto">
            <a:xfrm>
              <a:off x="1454" y="2267"/>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40" name="Oval 83">
              <a:extLst>
                <a:ext uri="{FF2B5EF4-FFF2-40B4-BE49-F238E27FC236}">
                  <a16:creationId xmlns:a16="http://schemas.microsoft.com/office/drawing/2014/main" id="{F29DB50F-83F8-A14B-BDA5-BDE353D3F8EF}"/>
                </a:ext>
              </a:extLst>
            </p:cNvPr>
            <p:cNvSpPr>
              <a:spLocks noChangeArrowheads="1"/>
            </p:cNvSpPr>
            <p:nvPr/>
          </p:nvSpPr>
          <p:spPr bwMode="auto">
            <a:xfrm>
              <a:off x="1932" y="2868"/>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41" name="Text Box 85">
              <a:extLst>
                <a:ext uri="{FF2B5EF4-FFF2-40B4-BE49-F238E27FC236}">
                  <a16:creationId xmlns:a16="http://schemas.microsoft.com/office/drawing/2014/main" id="{424F3AAC-E718-B04D-9644-3BCD78DBC151}"/>
                </a:ext>
              </a:extLst>
            </p:cNvPr>
            <p:cNvSpPr txBox="1">
              <a:spLocks noChangeArrowheads="1"/>
            </p:cNvSpPr>
            <p:nvPr/>
          </p:nvSpPr>
          <p:spPr bwMode="auto">
            <a:xfrm>
              <a:off x="1214" y="2714"/>
              <a:ext cx="294" cy="397"/>
            </a:xfrm>
            <a:prstGeom prst="rect">
              <a:avLst/>
            </a:prstGeom>
            <a:noFill/>
            <a:ln w="12700" cap="sq">
              <a:solidFill>
                <a:srgbClr val="0033CC"/>
              </a:solidFill>
              <a:miter lim="800000"/>
              <a:headEnd type="none" w="sm" len="sm"/>
              <a:tailEnd type="none" w="sm" len="sm"/>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600" b="1" i="1">
                  <a:effectLst>
                    <a:outerShdw blurRad="38100" dist="38100" dir="2700000" algn="tl">
                      <a:srgbClr val="C0C0C0"/>
                    </a:outerShdw>
                  </a:effectLst>
                  <a:latin typeface="Times New Roman" panose="02020603050405020304" pitchFamily="18" charset="0"/>
                  <a:cs typeface="Times New Roman" panose="02020603050405020304" pitchFamily="18" charset="0"/>
                </a:rPr>
                <a:t>T</a:t>
              </a:r>
            </a:p>
          </p:txBody>
        </p:sp>
      </p:grpSp>
      <p:sp>
        <p:nvSpPr>
          <p:cNvPr id="42" name="Line 68">
            <a:extLst>
              <a:ext uri="{FF2B5EF4-FFF2-40B4-BE49-F238E27FC236}">
                <a16:creationId xmlns:a16="http://schemas.microsoft.com/office/drawing/2014/main" id="{6D760A18-3AD3-CA4E-B153-B83F536CF589}"/>
              </a:ext>
            </a:extLst>
          </p:cNvPr>
          <p:cNvSpPr>
            <a:spLocks noChangeShapeType="1"/>
          </p:cNvSpPr>
          <p:nvPr/>
        </p:nvSpPr>
        <p:spPr bwMode="auto">
          <a:xfrm>
            <a:off x="714375" y="5143500"/>
            <a:ext cx="642938" cy="857250"/>
          </a:xfrm>
          <a:prstGeom prst="line">
            <a:avLst/>
          </a:prstGeom>
          <a:noFill/>
          <a:ln w="38100" cap="sq">
            <a:solidFill>
              <a:srgbClr val="FF0000"/>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43" name="Line 68">
            <a:extLst>
              <a:ext uri="{FF2B5EF4-FFF2-40B4-BE49-F238E27FC236}">
                <a16:creationId xmlns:a16="http://schemas.microsoft.com/office/drawing/2014/main" id="{BEDD9D02-652D-7D4C-912E-05BDE61420D7}"/>
              </a:ext>
            </a:extLst>
          </p:cNvPr>
          <p:cNvSpPr>
            <a:spLocks noChangeShapeType="1"/>
          </p:cNvSpPr>
          <p:nvPr/>
        </p:nvSpPr>
        <p:spPr bwMode="auto">
          <a:xfrm>
            <a:off x="2643188" y="3714750"/>
            <a:ext cx="357188" cy="357188"/>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44" name="Text Box 85">
            <a:extLst>
              <a:ext uri="{FF2B5EF4-FFF2-40B4-BE49-F238E27FC236}">
                <a16:creationId xmlns:a16="http://schemas.microsoft.com/office/drawing/2014/main" id="{2E1E3006-4629-AC4B-94CD-AB7000C4F156}"/>
              </a:ext>
            </a:extLst>
          </p:cNvPr>
          <p:cNvSpPr txBox="1">
            <a:spLocks noChangeArrowheads="1"/>
          </p:cNvSpPr>
          <p:nvPr/>
        </p:nvSpPr>
        <p:spPr bwMode="auto">
          <a:xfrm>
            <a:off x="1989808" y="5929314"/>
            <a:ext cx="633413" cy="646331"/>
          </a:xfrm>
          <a:prstGeom prst="rect">
            <a:avLst/>
          </a:prstGeom>
          <a:solidFill>
            <a:schemeClr val="accent1"/>
          </a:solidFill>
          <a:ln w="12700" cap="sq">
            <a:solidFill>
              <a:srgbClr val="0033CC"/>
            </a:solidFill>
            <a:miter lim="800000"/>
            <a:headEnd type="none" w="sm" len="sm"/>
            <a:tailEnd type="none" w="sm" len="sm"/>
          </a:ln>
          <a:effectLst/>
        </p:spPr>
        <p:txBody>
          <a:bodyPr>
            <a:spAutoFit/>
          </a:bodyPr>
          <a:lstStyle/>
          <a:p>
            <a:pPr defTabSz="914477">
              <a:defRPr/>
            </a:pPr>
            <a:r>
              <a:rPr lang="en-US" altLang="zh-CN" sz="3600" b="1" i="1" dirty="0">
                <a:effectLst>
                  <a:outerShdw blurRad="38100" dist="38100" dir="2700000" algn="tl">
                    <a:srgbClr val="C0C0C0"/>
                  </a:outerShdw>
                </a:effectLst>
                <a:ea typeface="+mj-ea"/>
                <a:cs typeface="Times New Roman" panose="02020603050405020304" pitchFamily="18" charset="0"/>
              </a:rPr>
              <a:t>T’</a:t>
            </a:r>
          </a:p>
        </p:txBody>
      </p:sp>
      <p:sp>
        <p:nvSpPr>
          <p:cNvPr id="45" name="TextBox 44">
            <a:extLst>
              <a:ext uri="{FF2B5EF4-FFF2-40B4-BE49-F238E27FC236}">
                <a16:creationId xmlns:a16="http://schemas.microsoft.com/office/drawing/2014/main" id="{56365EB3-7F3D-2C47-85DD-63AF2F2045DF}"/>
              </a:ext>
            </a:extLst>
          </p:cNvPr>
          <p:cNvSpPr txBox="1"/>
          <p:nvPr/>
        </p:nvSpPr>
        <p:spPr>
          <a:xfrm>
            <a:off x="102911" y="61712"/>
            <a:ext cx="3199120"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要证明存在一个满足贪心选择的优化解，一种直观的思路即：通过任意一个优化解来构造满足贪心选择的优化解。</a:t>
            </a:r>
          </a:p>
        </p:txBody>
      </p:sp>
      <p:sp>
        <p:nvSpPr>
          <p:cNvPr id="46" name="TextBox 45">
            <a:extLst>
              <a:ext uri="{FF2B5EF4-FFF2-40B4-BE49-F238E27FC236}">
                <a16:creationId xmlns:a16="http://schemas.microsoft.com/office/drawing/2014/main" id="{8CDDCBAF-C684-6F43-A147-8465AD486222}"/>
              </a:ext>
            </a:extLst>
          </p:cNvPr>
          <p:cNvSpPr txBox="1"/>
          <p:nvPr/>
        </p:nvSpPr>
        <p:spPr>
          <a:xfrm>
            <a:off x="4425006" y="995625"/>
            <a:ext cx="5419081" cy="830997"/>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SimSun" panose="02010600030101010101" pitchFamily="2" charset="-122"/>
                <a:ea typeface="SimSun" panose="02010600030101010101" pitchFamily="2" charset="-122"/>
              </a:rPr>
              <a:t>将每个连通分量都收缩为一个顶点，收缩后的图中，贪心选择所选的权重最小的边，即是连接两个不同连通分量的边中权重最小的边，而不可能是同一个连通分量内部的边。</a:t>
            </a:r>
          </a:p>
        </p:txBody>
      </p:sp>
    </p:spTree>
    <p:extLst>
      <p:ext uri="{BB962C8B-B14F-4D97-AF65-F5344CB8AC3E}">
        <p14:creationId xmlns:p14="http://schemas.microsoft.com/office/powerpoint/2010/main" val="26102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Effect transition="in" filter="wipe(down)">
                                      <p:cBhvr>
                                        <p:cTn id="7" dur="500"/>
                                        <p:tgtEl>
                                          <p:spTgt spid="2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3">
                                            <p:txEl>
                                              <p:pRg st="4" end="4"/>
                                            </p:txEl>
                                          </p:spTgt>
                                        </p:tgtEl>
                                        <p:attrNameLst>
                                          <p:attrName>style.visibility</p:attrName>
                                        </p:attrNameLst>
                                      </p:cBhvr>
                                      <p:to>
                                        <p:strVal val="visible"/>
                                      </p:to>
                                    </p:set>
                                    <p:animEffect transition="in" filter="wipe(down)">
                                      <p:cBhvr>
                                        <p:cTn id="10" dur="500"/>
                                        <p:tgtEl>
                                          <p:spTgt spid="2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xEl>
                                              <p:pRg st="5" end="5"/>
                                            </p:txEl>
                                          </p:spTgt>
                                        </p:tgtEl>
                                        <p:attrNameLst>
                                          <p:attrName>style.visibility</p:attrName>
                                        </p:attrNameLst>
                                      </p:cBhvr>
                                      <p:to>
                                        <p:strVal val="visible"/>
                                      </p:to>
                                    </p:set>
                                    <p:animEffect transition="in" filter="wipe(down)">
                                      <p:cBhvr>
                                        <p:cTn id="13" dur="500"/>
                                        <p:tgtEl>
                                          <p:spTgt spid="2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E943-670D-4546-B9C1-71BB4295E46A}"/>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K</a:t>
            </a:r>
            <a:r>
              <a:rPr lang="en-US" altLang="zh-CN" dirty="0" err="1">
                <a:latin typeface="Times New Roman" panose="02020603050405020304" pitchFamily="18" charset="0"/>
                <a:cs typeface="Times New Roman" panose="02020603050405020304" pitchFamily="18" charset="0"/>
              </a:rPr>
              <a:t>ruskal</a:t>
            </a:r>
            <a:r>
              <a:rPr lang="zh-CN" altLang="en-US" dirty="0"/>
              <a:t>算法</a:t>
            </a:r>
            <a:endParaRPr lang="en-CN" dirty="0"/>
          </a:p>
        </p:txBody>
      </p:sp>
      <p:sp>
        <p:nvSpPr>
          <p:cNvPr id="3" name="Content Placeholder 2">
            <a:extLst>
              <a:ext uri="{FF2B5EF4-FFF2-40B4-BE49-F238E27FC236}">
                <a16:creationId xmlns:a16="http://schemas.microsoft.com/office/drawing/2014/main" id="{5AAB02C1-3F6F-D54D-B5D7-F3025633468E}"/>
              </a:ext>
            </a:extLst>
          </p:cNvPr>
          <p:cNvSpPr>
            <a:spLocks noGrp="1"/>
          </p:cNvSpPr>
          <p:nvPr>
            <p:ph idx="1"/>
          </p:nvPr>
        </p:nvSpPr>
        <p:spPr/>
        <p:txBody>
          <a:bodyPr/>
          <a:lstStyle/>
          <a:p>
            <a:r>
              <a:rPr lang="en-CN" dirty="0"/>
              <a:t>优化子结构</a:t>
            </a:r>
          </a:p>
        </p:txBody>
      </p:sp>
      <p:graphicFrame>
        <p:nvGraphicFramePr>
          <p:cNvPr id="4" name="Object 1">
            <a:extLst>
              <a:ext uri="{FF2B5EF4-FFF2-40B4-BE49-F238E27FC236}">
                <a16:creationId xmlns:a16="http://schemas.microsoft.com/office/drawing/2014/main" id="{7A0C97B6-4067-B947-BB00-E722DDD39BDD}"/>
              </a:ext>
            </a:extLst>
          </p:cNvPr>
          <p:cNvGraphicFramePr>
            <a:graphicFrameLocks noChangeAspect="1"/>
          </p:cNvGraphicFramePr>
          <p:nvPr>
            <p:extLst>
              <p:ext uri="{D42A27DB-BD31-4B8C-83A1-F6EECF244321}">
                <p14:modId xmlns:p14="http://schemas.microsoft.com/office/powerpoint/2010/main" val="281198042"/>
              </p:ext>
            </p:extLst>
          </p:nvPr>
        </p:nvGraphicFramePr>
        <p:xfrm>
          <a:off x="390525" y="1916834"/>
          <a:ext cx="2592388" cy="1781175"/>
        </p:xfrm>
        <a:graphic>
          <a:graphicData uri="http://schemas.openxmlformats.org/presentationml/2006/ole">
            <mc:AlternateContent xmlns:mc="http://schemas.openxmlformats.org/markup-compatibility/2006">
              <mc:Choice xmlns:v="urn:schemas-microsoft-com:vml" Requires="v">
                <p:oleObj r:id="rId2" imgW="2603500" imgH="1540510" progId="SmartDraw.2">
                  <p:embed/>
                </p:oleObj>
              </mc:Choice>
              <mc:Fallback>
                <p:oleObj r:id="rId2" imgW="2603500" imgH="1540510" progId="SmartDraw.2">
                  <p:embed/>
                  <p:pic>
                    <p:nvPicPr>
                      <p:cNvPr id="119812" name="Object 1"/>
                      <p:cNvPicPr/>
                      <p:nvPr/>
                    </p:nvPicPr>
                    <p:blipFill>
                      <a:blip r:embed="rId3"/>
                      <a:stretch>
                        <a:fillRect/>
                      </a:stretch>
                    </p:blipFill>
                    <p:spPr>
                      <a:xfrm>
                        <a:off x="390525" y="1916834"/>
                        <a:ext cx="2592388" cy="1781175"/>
                      </a:xfrm>
                      <a:prstGeom prst="rect">
                        <a:avLst/>
                      </a:prstGeom>
                      <a:noFill/>
                      <a:ln w="38100">
                        <a:noFill/>
                        <a:miter/>
                      </a:ln>
                    </p:spPr>
                  </p:pic>
                </p:oleObj>
              </mc:Fallback>
            </mc:AlternateContent>
          </a:graphicData>
        </a:graphic>
      </p:graphicFrame>
      <p:graphicFrame>
        <p:nvGraphicFramePr>
          <p:cNvPr id="5" name="Object 3">
            <a:extLst>
              <a:ext uri="{FF2B5EF4-FFF2-40B4-BE49-F238E27FC236}">
                <a16:creationId xmlns:a16="http://schemas.microsoft.com/office/drawing/2014/main" id="{2C0FE816-E503-F64A-9DFA-6BB5D31C1C2D}"/>
              </a:ext>
            </a:extLst>
          </p:cNvPr>
          <p:cNvGraphicFramePr>
            <a:graphicFrameLocks noChangeAspect="1"/>
          </p:cNvGraphicFramePr>
          <p:nvPr>
            <p:extLst>
              <p:ext uri="{D42A27DB-BD31-4B8C-83A1-F6EECF244321}">
                <p14:modId xmlns:p14="http://schemas.microsoft.com/office/powerpoint/2010/main" val="2011771512"/>
              </p:ext>
            </p:extLst>
          </p:nvPr>
        </p:nvGraphicFramePr>
        <p:xfrm>
          <a:off x="3271839" y="1988269"/>
          <a:ext cx="2159000" cy="1804988"/>
        </p:xfrm>
        <a:graphic>
          <a:graphicData uri="http://schemas.openxmlformats.org/presentationml/2006/ole">
            <mc:AlternateContent xmlns:mc="http://schemas.openxmlformats.org/markup-compatibility/2006">
              <mc:Choice xmlns:v="urn:schemas-microsoft-com:vml" Requires="v">
                <p:oleObj r:id="rId4" imgW="2615565" imgH="1540510" progId="SmartDraw.2">
                  <p:embed/>
                </p:oleObj>
              </mc:Choice>
              <mc:Fallback>
                <p:oleObj r:id="rId4" imgW="2615565" imgH="1540510" progId="SmartDraw.2">
                  <p:embed/>
                  <p:pic>
                    <p:nvPicPr>
                      <p:cNvPr id="86019" name="Object 3"/>
                      <p:cNvPicPr/>
                      <p:nvPr/>
                    </p:nvPicPr>
                    <p:blipFill>
                      <a:blip r:embed="rId5"/>
                      <a:stretch>
                        <a:fillRect/>
                      </a:stretch>
                    </p:blipFill>
                    <p:spPr>
                      <a:xfrm>
                        <a:off x="3271839" y="1988269"/>
                        <a:ext cx="2159000" cy="1804988"/>
                      </a:xfrm>
                      <a:prstGeom prst="rect">
                        <a:avLst/>
                      </a:prstGeom>
                      <a:noFill/>
                      <a:ln w="38100">
                        <a:noFill/>
                        <a:miter/>
                      </a:ln>
                    </p:spPr>
                  </p:pic>
                </p:oleObj>
              </mc:Fallback>
            </mc:AlternateContent>
          </a:graphicData>
        </a:graphic>
      </p:graphicFrame>
      <p:graphicFrame>
        <p:nvGraphicFramePr>
          <p:cNvPr id="6" name="Object 5">
            <a:extLst>
              <a:ext uri="{FF2B5EF4-FFF2-40B4-BE49-F238E27FC236}">
                <a16:creationId xmlns:a16="http://schemas.microsoft.com/office/drawing/2014/main" id="{B50E7D7F-B1D7-F645-8ED7-B666F1D3399E}"/>
              </a:ext>
            </a:extLst>
          </p:cNvPr>
          <p:cNvGraphicFramePr>
            <a:graphicFrameLocks noChangeAspect="1"/>
          </p:cNvGraphicFramePr>
          <p:nvPr>
            <p:extLst>
              <p:ext uri="{D42A27DB-BD31-4B8C-83A1-F6EECF244321}">
                <p14:modId xmlns:p14="http://schemas.microsoft.com/office/powerpoint/2010/main" val="1546748936"/>
              </p:ext>
            </p:extLst>
          </p:nvPr>
        </p:nvGraphicFramePr>
        <p:xfrm>
          <a:off x="5648328" y="2059709"/>
          <a:ext cx="2017713" cy="1584325"/>
        </p:xfrm>
        <a:graphic>
          <a:graphicData uri="http://schemas.openxmlformats.org/presentationml/2006/ole">
            <mc:AlternateContent xmlns:mc="http://schemas.openxmlformats.org/markup-compatibility/2006">
              <mc:Choice xmlns:v="urn:schemas-microsoft-com:vml" Requires="v">
                <p:oleObj r:id="rId6" imgW="2552065" imgH="1540510" progId="SmartDraw.2">
                  <p:embed/>
                </p:oleObj>
              </mc:Choice>
              <mc:Fallback>
                <p:oleObj r:id="rId6" imgW="2552065" imgH="1540510" progId="SmartDraw.2">
                  <p:embed/>
                  <p:pic>
                    <p:nvPicPr>
                      <p:cNvPr id="86021" name="Object 5"/>
                      <p:cNvPicPr/>
                      <p:nvPr/>
                    </p:nvPicPr>
                    <p:blipFill>
                      <a:blip r:embed="rId7"/>
                      <a:stretch>
                        <a:fillRect/>
                      </a:stretch>
                    </p:blipFill>
                    <p:spPr>
                      <a:xfrm>
                        <a:off x="5648328" y="2059709"/>
                        <a:ext cx="2017713" cy="1584325"/>
                      </a:xfrm>
                      <a:prstGeom prst="rect">
                        <a:avLst/>
                      </a:prstGeom>
                      <a:noFill/>
                      <a:ln w="38100">
                        <a:noFill/>
                        <a:miter/>
                      </a:ln>
                    </p:spPr>
                  </p:pic>
                </p:oleObj>
              </mc:Fallback>
            </mc:AlternateContent>
          </a:graphicData>
        </a:graphic>
      </p:graphicFrame>
      <p:graphicFrame>
        <p:nvGraphicFramePr>
          <p:cNvPr id="7" name="Object 7">
            <a:extLst>
              <a:ext uri="{FF2B5EF4-FFF2-40B4-BE49-F238E27FC236}">
                <a16:creationId xmlns:a16="http://schemas.microsoft.com/office/drawing/2014/main" id="{C9F952FC-8DAF-F549-87E4-84A5904209DC}"/>
              </a:ext>
            </a:extLst>
          </p:cNvPr>
          <p:cNvGraphicFramePr>
            <a:graphicFrameLocks noChangeAspect="1"/>
          </p:cNvGraphicFramePr>
          <p:nvPr>
            <p:extLst>
              <p:ext uri="{D42A27DB-BD31-4B8C-83A1-F6EECF244321}">
                <p14:modId xmlns:p14="http://schemas.microsoft.com/office/powerpoint/2010/main" val="1767888808"/>
              </p:ext>
            </p:extLst>
          </p:nvPr>
        </p:nvGraphicFramePr>
        <p:xfrm>
          <a:off x="7950201" y="2059709"/>
          <a:ext cx="2089150" cy="1584325"/>
        </p:xfrm>
        <a:graphic>
          <a:graphicData uri="http://schemas.openxmlformats.org/presentationml/2006/ole">
            <mc:AlternateContent xmlns:mc="http://schemas.openxmlformats.org/markup-compatibility/2006">
              <mc:Choice xmlns:v="urn:schemas-microsoft-com:vml" Requires="v">
                <p:oleObj r:id="rId8" imgW="2603500" imgH="1540510" progId="SmartDraw.2">
                  <p:embed/>
                </p:oleObj>
              </mc:Choice>
              <mc:Fallback>
                <p:oleObj r:id="rId8" imgW="2603500" imgH="1540510" progId="SmartDraw.2">
                  <p:embed/>
                  <p:pic>
                    <p:nvPicPr>
                      <p:cNvPr id="86023" name="Object 7"/>
                      <p:cNvPicPr/>
                      <p:nvPr/>
                    </p:nvPicPr>
                    <p:blipFill>
                      <a:blip r:embed="rId9"/>
                      <a:stretch>
                        <a:fillRect/>
                      </a:stretch>
                    </p:blipFill>
                    <p:spPr>
                      <a:xfrm>
                        <a:off x="7950201" y="2059709"/>
                        <a:ext cx="2089150" cy="1584325"/>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02827A-94A3-2544-B5B0-357E215EBB68}"/>
                  </a:ext>
                </a:extLst>
              </p:cNvPr>
              <p:cNvSpPr txBox="1"/>
              <p:nvPr/>
            </p:nvSpPr>
            <p:spPr>
              <a:xfrm>
                <a:off x="71439" y="3788494"/>
                <a:ext cx="5801588" cy="2308324"/>
              </a:xfrm>
              <a:prstGeom prst="rect">
                <a:avLst/>
              </a:prstGeom>
              <a:noFill/>
            </p:spPr>
            <p:txBody>
              <a:bodyPr wrap="none">
                <a:spAutoFit/>
              </a:bodyPr>
              <a:lstStyle/>
              <a:p>
                <a:pPr defTabSz="914477">
                  <a:defRPr/>
                </a:pPr>
                <a:r>
                  <a:rPr lang="zh-CN" altLang="en-US" sz="24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收缩图</a:t>
                </a:r>
                <a:r>
                  <a:rPr lang="en-US" altLang="zh-CN" sz="24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的边</a:t>
                </a:r>
                <a:r>
                  <a:rPr lang="en-US" altLang="zh-CN" sz="24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400" b="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4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algn="just" defTabSz="914477">
                  <a:buFont typeface="Arial" panose="020B0604020202020204" pitchFamily="34" charset="0"/>
                  <a:buChar char="•"/>
                  <a:defRP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用新顶点</a:t>
                </a:r>
                <a:r>
                  <a:rPr lang="en-US" altLang="zh-CN" sz="24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400"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代替顶点</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和</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v</a:t>
                </a:r>
                <a:r>
                  <a:rPr lang="zh-CN" altLang="en-US"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以及边</a:t>
                </a:r>
                <a:r>
                  <a:rPr lang="en-US" altLang="zh-CN" sz="24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algn="just" defTabSz="914477">
                  <a:buFont typeface="Arial" panose="020B0604020202020204" pitchFamily="34" charset="0"/>
                  <a:buChar char="•"/>
                  <a:defRP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将</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G</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中原来与</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或</a:t>
                </a:r>
                <a:r>
                  <a:rPr lang="en-US" altLang="zh-CN" sz="24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v</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关联的边与</a:t>
                </a:r>
                <a:r>
                  <a:rPr lang="en-US" altLang="zh-CN" sz="24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400"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关联</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algn="just" defTabSz="914477">
                  <a:buFont typeface="Arial" panose="020B0604020202020204" pitchFamily="34" charset="0"/>
                  <a:buChar char="•"/>
                  <a:defRP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删除</a:t>
                </a:r>
                <a:r>
                  <a:rPr lang="en-US" altLang="zh-CN" sz="24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400"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到其自身的边</a:t>
                </a: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defTabSz="914477">
                  <a:buFont typeface="Arial" panose="020B0604020202020204" pitchFamily="34" charset="0"/>
                  <a:buChar char="•"/>
                  <a:defRPr/>
                </a:pPr>
                <a:endParaRPr lang="en-US" altLang="zh-CN"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a:defRPr/>
                </a:pPr>
                <a:r>
                  <a:rPr lang="zh-CN" altLang="en-US" sz="24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上述操作的逆操作称为</a:t>
                </a:r>
                <a:r>
                  <a:rPr lang="zh-CN" altLang="en-US"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扩张：</a:t>
                </a:r>
                <a:r>
                  <a:rPr lang="en-US" altLang="zh-CN" sz="24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14:m>
                  <m:oMath xmlns:m="http://schemas.openxmlformats.org/officeDocument/2006/math">
                    <m:r>
                      <a:rPr lang="en-US" altLang="zh-CN" sz="2400"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a:rPr>
                      <m:t>∘</m:t>
                    </m:r>
                  </m:oMath>
                </a14:m>
                <a:r>
                  <a:rPr lang="en-US" altLang="zh-CN" sz="24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zh-CN" altLang="en-US" sz="24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002827A-94A3-2544-B5B0-357E215EBB68}"/>
                  </a:ext>
                </a:extLst>
              </p:cNvPr>
              <p:cNvSpPr txBox="1">
                <a:spLocks noRot="1" noChangeAspect="1" noMove="1" noResize="1" noEditPoints="1" noAdjustHandles="1" noChangeArrowheads="1" noChangeShapeType="1" noTextEdit="1"/>
              </p:cNvSpPr>
              <p:nvPr/>
            </p:nvSpPr>
            <p:spPr>
              <a:xfrm>
                <a:off x="71439" y="3788494"/>
                <a:ext cx="5801588" cy="2308324"/>
              </a:xfrm>
              <a:prstGeom prst="rect">
                <a:avLst/>
              </a:prstGeom>
              <a:blipFill>
                <a:blip r:embed="rId11"/>
                <a:stretch>
                  <a:fillRect l="-1528" t="-3279" r="-655" b="-4918"/>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FC8EFFEA-8C1F-3C48-935B-08C7CE09847D}"/>
              </a:ext>
            </a:extLst>
          </p:cNvPr>
          <p:cNvSpPr txBox="1"/>
          <p:nvPr/>
        </p:nvSpPr>
        <p:spPr>
          <a:xfrm>
            <a:off x="6459681" y="4005064"/>
            <a:ext cx="3265344"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针对</a:t>
            </a:r>
            <a:r>
              <a:rPr lang="en-US" altLang="zh-CN" b="1" dirty="0">
                <a:solidFill>
                  <a:srgbClr val="FF0000"/>
                </a:solidFill>
                <a:latin typeface="SimSun" panose="02010600030101010101" pitchFamily="2" charset="-122"/>
                <a:ea typeface="SimSun" panose="02010600030101010101" pitchFamily="2" charset="-122"/>
              </a:rPr>
              <a:t>G</a:t>
            </a:r>
            <a:r>
              <a:rPr lang="zh-CN" altLang="en-US" b="1" dirty="0">
                <a:solidFill>
                  <a:srgbClr val="FF0000"/>
                </a:solidFill>
                <a:latin typeface="SimSun" panose="02010600030101010101" pitchFamily="2" charset="-122"/>
                <a:ea typeface="SimSun" panose="02010600030101010101" pitchFamily="2" charset="-122"/>
              </a:rPr>
              <a:t>，当做出贪心选择后，即选择权重最小的边</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b="1" dirty="0">
                <a:solidFill>
                  <a:srgbClr val="FF0000"/>
                </a:solidFill>
                <a:latin typeface="SimSun" panose="02010600030101010101" pitchFamily="2" charset="-122"/>
                <a:ea typeface="SimSun" panose="02010600030101010101" pitchFamily="2" charset="-122"/>
              </a:rPr>
              <a:t>后，此时的子问题为：</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对</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b="1" dirty="0">
                <a:solidFill>
                  <a:srgbClr val="FF0000"/>
                </a:solidFill>
                <a:latin typeface="SimSun" panose="02010600030101010101" pitchFamily="2" charset="-122"/>
                <a:ea typeface="SimSun" panose="02010600030101010101" pitchFamily="2" charset="-122"/>
              </a:rPr>
              <a:t>求最小生成树。</a:t>
            </a:r>
          </a:p>
        </p:txBody>
      </p:sp>
      <p:sp>
        <p:nvSpPr>
          <p:cNvPr id="10" name="TextBox 9">
            <a:extLst>
              <a:ext uri="{FF2B5EF4-FFF2-40B4-BE49-F238E27FC236}">
                <a16:creationId xmlns:a16="http://schemas.microsoft.com/office/drawing/2014/main" id="{BDBD2F7C-C29B-A94D-BF5B-94DB3CB7EE5F}"/>
              </a:ext>
            </a:extLst>
          </p:cNvPr>
          <p:cNvSpPr txBox="1"/>
          <p:nvPr/>
        </p:nvSpPr>
        <p:spPr>
          <a:xfrm>
            <a:off x="2428915" y="1907318"/>
            <a:ext cx="1107996" cy="369332"/>
          </a:xfrm>
          <a:prstGeom prst="rect">
            <a:avLst/>
          </a:prstGeom>
          <a:noFill/>
        </p:spPr>
        <p:txBody>
          <a:bodyPr wrap="none" rtlCol="0">
            <a:spAutoFit/>
          </a:bodyPr>
          <a:lstStyle/>
          <a:p>
            <a:r>
              <a:rPr lang="en-US" b="1" dirty="0" err="1">
                <a:solidFill>
                  <a:srgbClr val="0099FF"/>
                </a:solidFill>
              </a:rPr>
              <a:t>边的收缩</a:t>
            </a:r>
            <a:endParaRPr lang="en-CN" b="1" dirty="0">
              <a:solidFill>
                <a:srgbClr val="0099FF"/>
              </a:solidFill>
            </a:endParaRPr>
          </a:p>
        </p:txBody>
      </p:sp>
      <p:sp>
        <p:nvSpPr>
          <p:cNvPr id="11" name="TextBox 10">
            <a:extLst>
              <a:ext uri="{FF2B5EF4-FFF2-40B4-BE49-F238E27FC236}">
                <a16:creationId xmlns:a16="http://schemas.microsoft.com/office/drawing/2014/main" id="{135BAEBB-58F7-3949-84E8-97784FA8E97D}"/>
              </a:ext>
            </a:extLst>
          </p:cNvPr>
          <p:cNvSpPr txBox="1"/>
          <p:nvPr/>
        </p:nvSpPr>
        <p:spPr>
          <a:xfrm>
            <a:off x="7008579" y="1730583"/>
            <a:ext cx="1107996" cy="369332"/>
          </a:xfrm>
          <a:prstGeom prst="rect">
            <a:avLst/>
          </a:prstGeom>
          <a:noFill/>
        </p:spPr>
        <p:txBody>
          <a:bodyPr wrap="none" rtlCol="0">
            <a:spAutoFit/>
          </a:bodyPr>
          <a:lstStyle/>
          <a:p>
            <a:r>
              <a:rPr lang="en-US" b="1" dirty="0" err="1">
                <a:solidFill>
                  <a:srgbClr val="0099FF"/>
                </a:solidFill>
              </a:rPr>
              <a:t>边的扩张</a:t>
            </a:r>
            <a:endParaRPr lang="en-CN" b="1" dirty="0">
              <a:solidFill>
                <a:srgbClr val="0099FF"/>
              </a:solidFill>
            </a:endParaRPr>
          </a:p>
        </p:txBody>
      </p:sp>
      <p:cxnSp>
        <p:nvCxnSpPr>
          <p:cNvPr id="13" name="Straight Arrow Connector 12">
            <a:extLst>
              <a:ext uri="{FF2B5EF4-FFF2-40B4-BE49-F238E27FC236}">
                <a16:creationId xmlns:a16="http://schemas.microsoft.com/office/drawing/2014/main" id="{D532715F-38C3-B848-B846-EDD65523B313}"/>
              </a:ext>
            </a:extLst>
          </p:cNvPr>
          <p:cNvCxnSpPr/>
          <p:nvPr/>
        </p:nvCxnSpPr>
        <p:spPr>
          <a:xfrm>
            <a:off x="2523134" y="2348880"/>
            <a:ext cx="9195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11F60B-CFE1-004A-AA13-C04217D4787E}"/>
              </a:ext>
            </a:extLst>
          </p:cNvPr>
          <p:cNvCxnSpPr/>
          <p:nvPr/>
        </p:nvCxnSpPr>
        <p:spPr>
          <a:xfrm>
            <a:off x="7087716" y="2132856"/>
            <a:ext cx="91955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32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blinds(horizontal)">
                                      <p:cBhvr>
                                        <p:cTn id="11" dur="500"/>
                                        <p:tgtEl>
                                          <p:spTgt spid="8">
                                            <p:txEl>
                                              <p:pRg st="0" end="0"/>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blinds(horizontal)">
                                      <p:cBhvr>
                                        <p:cTn id="14" dur="500"/>
                                        <p:tgtEl>
                                          <p:spTgt spid="8">
                                            <p:txEl>
                                              <p:pRg st="1" end="1"/>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blinds(horizontal)">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0-#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animEffect transition="in" filter="blinds(horizontal)">
                                      <p:cBhvr>
                                        <p:cTn id="45" dur="500"/>
                                        <p:tgtEl>
                                          <p:spTgt spid="8">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linds(horizontal)">
                                      <p:cBhvr>
                                        <p:cTn id="50" dur="500"/>
                                        <p:tgtEl>
                                          <p:spTgt spid="11"/>
                                        </p:tgtEl>
                                      </p:cBhvr>
                                    </p:animEffect>
                                  </p:childTnLst>
                                </p:cTn>
                              </p:par>
                              <p:par>
                                <p:cTn id="51" presetID="3" presetClass="entr" presetSubtype="1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0-#ppt_w/2"/>
                                          </p:val>
                                        </p:tav>
                                        <p:tav tm="100000">
                                          <p:val>
                                            <p:strVal val="#ppt_x"/>
                                          </p:val>
                                        </p:tav>
                                      </p:tavLst>
                                    </p:anim>
                                    <p:anim calcmode="lin" valueType="num">
                                      <p:cBhvr additive="base">
                                        <p:cTn id="5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linds(horizontal)">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E943-670D-4546-B9C1-71BB4295E46A}"/>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K</a:t>
            </a:r>
            <a:r>
              <a:rPr lang="en-US" altLang="zh-CN" dirty="0" err="1">
                <a:latin typeface="Times New Roman" panose="02020603050405020304" pitchFamily="18" charset="0"/>
                <a:cs typeface="Times New Roman" panose="02020603050405020304" pitchFamily="18" charset="0"/>
              </a:rPr>
              <a:t>ruskal</a:t>
            </a:r>
            <a:r>
              <a:rPr lang="zh-CN" altLang="en-US" dirty="0"/>
              <a:t>算法</a:t>
            </a:r>
            <a:endParaRPr lang="en-CN" dirty="0"/>
          </a:p>
        </p:txBody>
      </p:sp>
      <p:sp>
        <p:nvSpPr>
          <p:cNvPr id="3" name="Content Placeholder 2">
            <a:extLst>
              <a:ext uri="{FF2B5EF4-FFF2-40B4-BE49-F238E27FC236}">
                <a16:creationId xmlns:a16="http://schemas.microsoft.com/office/drawing/2014/main" id="{5AAB02C1-3F6F-D54D-B5D7-F3025633468E}"/>
              </a:ext>
            </a:extLst>
          </p:cNvPr>
          <p:cNvSpPr>
            <a:spLocks noGrp="1"/>
          </p:cNvSpPr>
          <p:nvPr>
            <p:ph idx="1"/>
          </p:nvPr>
        </p:nvSpPr>
        <p:spPr/>
        <p:txBody>
          <a:bodyPr/>
          <a:lstStyle/>
          <a:p>
            <a:r>
              <a:rPr lang="en-CN" dirty="0"/>
              <a:t>优化子结构</a:t>
            </a:r>
          </a:p>
        </p:txBody>
      </p:sp>
      <p:graphicFrame>
        <p:nvGraphicFramePr>
          <p:cNvPr id="4" name="Object 1">
            <a:extLst>
              <a:ext uri="{FF2B5EF4-FFF2-40B4-BE49-F238E27FC236}">
                <a16:creationId xmlns:a16="http://schemas.microsoft.com/office/drawing/2014/main" id="{7A0C97B6-4067-B947-BB00-E722DDD39BDD}"/>
              </a:ext>
            </a:extLst>
          </p:cNvPr>
          <p:cNvGraphicFramePr>
            <a:graphicFrameLocks noChangeAspect="1"/>
          </p:cNvGraphicFramePr>
          <p:nvPr/>
        </p:nvGraphicFramePr>
        <p:xfrm>
          <a:off x="390525" y="1916834"/>
          <a:ext cx="2592388" cy="1781175"/>
        </p:xfrm>
        <a:graphic>
          <a:graphicData uri="http://schemas.openxmlformats.org/presentationml/2006/ole">
            <mc:AlternateContent xmlns:mc="http://schemas.openxmlformats.org/markup-compatibility/2006">
              <mc:Choice xmlns:v="urn:schemas-microsoft-com:vml" Requires="v">
                <p:oleObj r:id="rId2" imgW="2603500" imgH="1540510" progId="SmartDraw.2">
                  <p:embed/>
                </p:oleObj>
              </mc:Choice>
              <mc:Fallback>
                <p:oleObj r:id="rId2" imgW="2603500" imgH="1540510" progId="SmartDraw.2">
                  <p:embed/>
                  <p:pic>
                    <p:nvPicPr>
                      <p:cNvPr id="4" name="Object 1">
                        <a:extLst>
                          <a:ext uri="{FF2B5EF4-FFF2-40B4-BE49-F238E27FC236}">
                            <a16:creationId xmlns:a16="http://schemas.microsoft.com/office/drawing/2014/main" id="{7A0C97B6-4067-B947-BB00-E722DDD39BDD}"/>
                          </a:ext>
                        </a:extLst>
                      </p:cNvPr>
                      <p:cNvPicPr/>
                      <p:nvPr/>
                    </p:nvPicPr>
                    <p:blipFill>
                      <a:blip r:embed="rId3"/>
                      <a:stretch>
                        <a:fillRect/>
                      </a:stretch>
                    </p:blipFill>
                    <p:spPr>
                      <a:xfrm>
                        <a:off x="390525" y="1916834"/>
                        <a:ext cx="2592388" cy="1781175"/>
                      </a:xfrm>
                      <a:prstGeom prst="rect">
                        <a:avLst/>
                      </a:prstGeom>
                      <a:noFill/>
                      <a:ln w="38100">
                        <a:noFill/>
                        <a:miter/>
                      </a:ln>
                    </p:spPr>
                  </p:pic>
                </p:oleObj>
              </mc:Fallback>
            </mc:AlternateContent>
          </a:graphicData>
        </a:graphic>
      </p:graphicFrame>
      <p:graphicFrame>
        <p:nvGraphicFramePr>
          <p:cNvPr id="5" name="Object 3">
            <a:extLst>
              <a:ext uri="{FF2B5EF4-FFF2-40B4-BE49-F238E27FC236}">
                <a16:creationId xmlns:a16="http://schemas.microsoft.com/office/drawing/2014/main" id="{2C0FE816-E503-F64A-9DFA-6BB5D31C1C2D}"/>
              </a:ext>
            </a:extLst>
          </p:cNvPr>
          <p:cNvGraphicFramePr>
            <a:graphicFrameLocks noChangeAspect="1"/>
          </p:cNvGraphicFramePr>
          <p:nvPr/>
        </p:nvGraphicFramePr>
        <p:xfrm>
          <a:off x="3271839" y="1988269"/>
          <a:ext cx="2159000" cy="1804988"/>
        </p:xfrm>
        <a:graphic>
          <a:graphicData uri="http://schemas.openxmlformats.org/presentationml/2006/ole">
            <mc:AlternateContent xmlns:mc="http://schemas.openxmlformats.org/markup-compatibility/2006">
              <mc:Choice xmlns:v="urn:schemas-microsoft-com:vml" Requires="v">
                <p:oleObj r:id="rId4" imgW="2615565" imgH="1540510" progId="SmartDraw.2">
                  <p:embed/>
                </p:oleObj>
              </mc:Choice>
              <mc:Fallback>
                <p:oleObj r:id="rId4" imgW="2615565" imgH="1540510" progId="SmartDraw.2">
                  <p:embed/>
                  <p:pic>
                    <p:nvPicPr>
                      <p:cNvPr id="5" name="Object 3">
                        <a:extLst>
                          <a:ext uri="{FF2B5EF4-FFF2-40B4-BE49-F238E27FC236}">
                            <a16:creationId xmlns:a16="http://schemas.microsoft.com/office/drawing/2014/main" id="{2C0FE816-E503-F64A-9DFA-6BB5D31C1C2D}"/>
                          </a:ext>
                        </a:extLst>
                      </p:cNvPr>
                      <p:cNvPicPr/>
                      <p:nvPr/>
                    </p:nvPicPr>
                    <p:blipFill>
                      <a:blip r:embed="rId5"/>
                      <a:stretch>
                        <a:fillRect/>
                      </a:stretch>
                    </p:blipFill>
                    <p:spPr>
                      <a:xfrm>
                        <a:off x="3271839" y="1988269"/>
                        <a:ext cx="2159000" cy="1804988"/>
                      </a:xfrm>
                      <a:prstGeom prst="rect">
                        <a:avLst/>
                      </a:prstGeom>
                      <a:noFill/>
                      <a:ln w="38100">
                        <a:noFill/>
                        <a:miter/>
                      </a:ln>
                    </p:spPr>
                  </p:pic>
                </p:oleObj>
              </mc:Fallback>
            </mc:AlternateContent>
          </a:graphicData>
        </a:graphic>
      </p:graphicFrame>
      <p:graphicFrame>
        <p:nvGraphicFramePr>
          <p:cNvPr id="6" name="Object 5">
            <a:extLst>
              <a:ext uri="{FF2B5EF4-FFF2-40B4-BE49-F238E27FC236}">
                <a16:creationId xmlns:a16="http://schemas.microsoft.com/office/drawing/2014/main" id="{B50E7D7F-B1D7-F645-8ED7-B666F1D3399E}"/>
              </a:ext>
            </a:extLst>
          </p:cNvPr>
          <p:cNvGraphicFramePr>
            <a:graphicFrameLocks noChangeAspect="1"/>
          </p:cNvGraphicFramePr>
          <p:nvPr/>
        </p:nvGraphicFramePr>
        <p:xfrm>
          <a:off x="5648328" y="2059709"/>
          <a:ext cx="2017713" cy="1584325"/>
        </p:xfrm>
        <a:graphic>
          <a:graphicData uri="http://schemas.openxmlformats.org/presentationml/2006/ole">
            <mc:AlternateContent xmlns:mc="http://schemas.openxmlformats.org/markup-compatibility/2006">
              <mc:Choice xmlns:v="urn:schemas-microsoft-com:vml" Requires="v">
                <p:oleObj r:id="rId6" imgW="2552065" imgH="1540510" progId="SmartDraw.2">
                  <p:embed/>
                </p:oleObj>
              </mc:Choice>
              <mc:Fallback>
                <p:oleObj r:id="rId6" imgW="2552065" imgH="1540510" progId="SmartDraw.2">
                  <p:embed/>
                  <p:pic>
                    <p:nvPicPr>
                      <p:cNvPr id="6" name="Object 5">
                        <a:extLst>
                          <a:ext uri="{FF2B5EF4-FFF2-40B4-BE49-F238E27FC236}">
                            <a16:creationId xmlns:a16="http://schemas.microsoft.com/office/drawing/2014/main" id="{B50E7D7F-B1D7-F645-8ED7-B666F1D3399E}"/>
                          </a:ext>
                        </a:extLst>
                      </p:cNvPr>
                      <p:cNvPicPr/>
                      <p:nvPr/>
                    </p:nvPicPr>
                    <p:blipFill>
                      <a:blip r:embed="rId7"/>
                      <a:stretch>
                        <a:fillRect/>
                      </a:stretch>
                    </p:blipFill>
                    <p:spPr>
                      <a:xfrm>
                        <a:off x="5648328" y="2059709"/>
                        <a:ext cx="2017713" cy="1584325"/>
                      </a:xfrm>
                      <a:prstGeom prst="rect">
                        <a:avLst/>
                      </a:prstGeom>
                      <a:noFill/>
                      <a:ln w="38100">
                        <a:noFill/>
                        <a:miter/>
                      </a:ln>
                    </p:spPr>
                  </p:pic>
                </p:oleObj>
              </mc:Fallback>
            </mc:AlternateContent>
          </a:graphicData>
        </a:graphic>
      </p:graphicFrame>
      <p:graphicFrame>
        <p:nvGraphicFramePr>
          <p:cNvPr id="7" name="Object 7">
            <a:extLst>
              <a:ext uri="{FF2B5EF4-FFF2-40B4-BE49-F238E27FC236}">
                <a16:creationId xmlns:a16="http://schemas.microsoft.com/office/drawing/2014/main" id="{C9F952FC-8DAF-F549-87E4-84A5904209DC}"/>
              </a:ext>
            </a:extLst>
          </p:cNvPr>
          <p:cNvGraphicFramePr>
            <a:graphicFrameLocks noChangeAspect="1"/>
          </p:cNvGraphicFramePr>
          <p:nvPr/>
        </p:nvGraphicFramePr>
        <p:xfrm>
          <a:off x="7950201" y="2059709"/>
          <a:ext cx="2089150" cy="1584325"/>
        </p:xfrm>
        <a:graphic>
          <a:graphicData uri="http://schemas.openxmlformats.org/presentationml/2006/ole">
            <mc:AlternateContent xmlns:mc="http://schemas.openxmlformats.org/markup-compatibility/2006">
              <mc:Choice xmlns:v="urn:schemas-microsoft-com:vml" Requires="v">
                <p:oleObj r:id="rId8" imgW="2603500" imgH="1540510" progId="SmartDraw.2">
                  <p:embed/>
                </p:oleObj>
              </mc:Choice>
              <mc:Fallback>
                <p:oleObj r:id="rId8" imgW="2603500" imgH="1540510" progId="SmartDraw.2">
                  <p:embed/>
                  <p:pic>
                    <p:nvPicPr>
                      <p:cNvPr id="7" name="Object 7">
                        <a:extLst>
                          <a:ext uri="{FF2B5EF4-FFF2-40B4-BE49-F238E27FC236}">
                            <a16:creationId xmlns:a16="http://schemas.microsoft.com/office/drawing/2014/main" id="{C9F952FC-8DAF-F549-87E4-84A5904209DC}"/>
                          </a:ext>
                        </a:extLst>
                      </p:cNvPr>
                      <p:cNvPicPr/>
                      <p:nvPr/>
                    </p:nvPicPr>
                    <p:blipFill>
                      <a:blip r:embed="rId9"/>
                      <a:stretch>
                        <a:fillRect/>
                      </a:stretch>
                    </p:blipFill>
                    <p:spPr>
                      <a:xfrm>
                        <a:off x="7950201" y="2059709"/>
                        <a:ext cx="2089150" cy="1584325"/>
                      </a:xfrm>
                      <a:prstGeom prst="rect">
                        <a:avLst/>
                      </a:prstGeom>
                      <a:noFill/>
                      <a:ln w="38100">
                        <a:noFill/>
                        <a:miter/>
                      </a:ln>
                    </p:spPr>
                  </p:pic>
                </p:oleObj>
              </mc:Fallback>
            </mc:AlternateContent>
          </a:graphicData>
        </a:graphic>
      </p:graphicFrame>
      <mc:AlternateContent xmlns:mc="http://schemas.openxmlformats.org/markup-compatibility/2006" xmlns:a14="http://schemas.microsoft.com/office/drawing/2010/main">
        <mc:Choice Requires="a14">
          <p:sp>
            <p:nvSpPr>
              <p:cNvPr id="9" name="Rectangle 4">
                <a:extLst>
                  <a:ext uri="{FF2B5EF4-FFF2-40B4-BE49-F238E27FC236}">
                    <a16:creationId xmlns:a16="http://schemas.microsoft.com/office/drawing/2014/main" id="{A365D186-F08C-A34B-8C60-F3119D1169EF}"/>
                  </a:ext>
                </a:extLst>
              </p:cNvPr>
              <p:cNvSpPr>
                <a:spLocks noChangeArrowheads="1"/>
              </p:cNvSpPr>
              <p:nvPr/>
            </p:nvSpPr>
            <p:spPr bwMode="auto">
              <a:xfrm>
                <a:off x="467568" y="3952910"/>
                <a:ext cx="9351864" cy="2304257"/>
              </a:xfrm>
              <a:prstGeom prst="rect">
                <a:avLst/>
              </a:prstGeom>
              <a:solidFill>
                <a:schemeClr val="bg1"/>
              </a:solidFill>
              <a:ln w="9525">
                <a:noFill/>
                <a:miter lim="800000"/>
              </a:ln>
              <a:effectLst/>
            </p:spPr>
            <p:txBody>
              <a:bodyPr/>
              <a:lstStyle/>
              <a:p>
                <a:pPr lvl="0" algn="just">
                  <a:defRPr/>
                </a:pPr>
                <a:r>
                  <a:rPr lang="zh-CN" altLang="en-US" sz="2000"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定理</a:t>
                </a:r>
                <a:r>
                  <a:rPr lang="en-US" altLang="zh-CN" sz="2000"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1.</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给定加权无向连通图</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V</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权值函数为</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R</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000" b="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中权值最小的边。设</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T</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的包含</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的一棵最小生成树，则</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的一棵最小生成树</a:t>
                </a:r>
                <a:r>
                  <a:rPr lang="en-US" altLang="zh-CN" sz="2000"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sz="2000"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证明</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由于</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是不含回路的连通图且包含了</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的所有顶点，因此，</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的一棵生成树。下面证明</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的代价最小的生成树。</a:t>
                </a:r>
                <a:endParaRPr lang="en-US" altLang="zh-CN" sz="2000" b="1" dirty="0">
                  <a:latin typeface="Times New Roman" panose="02020603050405020304" pitchFamily="18" charset="0"/>
                  <a:ea typeface="SimSun" panose="02010600030101010101" pitchFamily="2" charset="-122"/>
                  <a:cs typeface="Times New Roman" panose="02020603050405020304" pitchFamily="18" charset="0"/>
                </a:endParaRPr>
              </a:p>
              <a:p>
                <a:pPr lvl="0" algn="just">
                  <a:defRPr/>
                </a:pP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若不然，存在</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G</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的生成树</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使得</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)&lt;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。显然，</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中包含顶点</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C</a:t>
                </a:r>
                <a:r>
                  <a:rPr lang="en-US" altLang="zh-CN" sz="2000" b="1" i="1" baseline="-25000"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且是连通的，因此</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 </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14:m>
                  <m:oMath xmlns:m="http://schemas.openxmlformats.org/officeDocument/2006/math">
                    <m:r>
                      <a:rPr lang="en-US" altLang="zh-CN" sz="2000" b="1" i="1" dirty="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a:rPr>
                      <m:t>∘</m:t>
                    </m:r>
                  </m:oMath>
                </a14:m>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C</a:t>
                </a:r>
                <a:r>
                  <a:rPr lang="en-US" altLang="zh-CN" sz="2000" b="1" i="1" baseline="-25000"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（针对边</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的</a:t>
                </a:r>
                <a:r>
                  <a:rPr lang="zh-CN" altLang="en-US" sz="20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扩张</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包含</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G</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的所有顶点且不含回路，故</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G</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的一棵生成树。但</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 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 &lt;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err="1">
                    <a:latin typeface="Times New Roman" panose="02020603050405020304" pitchFamily="18" charset="0"/>
                    <a:ea typeface="SimSun" panose="02010600030101010101" pitchFamily="2" charset="-122"/>
                    <a:cs typeface="Times New Roman" panose="02020603050405020304" pitchFamily="18" charset="0"/>
                  </a:rPr>
                  <a:t>uv</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W</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en-US" altLang="zh-CN" sz="2000" b="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这与</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T</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000" b="1" i="1" dirty="0">
                    <a:latin typeface="Times New Roman" panose="02020603050405020304" pitchFamily="18" charset="0"/>
                    <a:ea typeface="SimSun" panose="02010600030101010101" pitchFamily="2" charset="-122"/>
                    <a:cs typeface="Times New Roman" panose="02020603050405020304" pitchFamily="18" charset="0"/>
                  </a:rPr>
                  <a:t>G</a:t>
                </a:r>
                <a:r>
                  <a:rPr lang="zh-CN" altLang="zh-CN" sz="2000" b="1" dirty="0">
                    <a:latin typeface="Times New Roman" panose="02020603050405020304" pitchFamily="18" charset="0"/>
                    <a:ea typeface="SimSun" panose="02010600030101010101" pitchFamily="2" charset="-122"/>
                    <a:cs typeface="Times New Roman" panose="02020603050405020304" pitchFamily="18" charset="0"/>
                  </a:rPr>
                  <a:t>的最小生成树矛盾</a:t>
                </a:r>
                <a:r>
                  <a:rPr lang="zh-CN" altLang="zh-CN" sz="2000" dirty="0">
                    <a:latin typeface="Times New Roman" panose="02020603050405020304" pitchFamily="18" charset="0"/>
                    <a:ea typeface="SimSun" panose="02010600030101010101" pitchFamily="2" charset="-122"/>
                    <a:cs typeface="Times New Roman" panose="02020603050405020304" pitchFamily="18" charset="0"/>
                  </a:rPr>
                  <a:t>。</a:t>
                </a:r>
              </a:p>
            </p:txBody>
          </p:sp>
        </mc:Choice>
        <mc:Fallback xmlns="">
          <p:sp>
            <p:nvSpPr>
              <p:cNvPr id="9" name="Rectangle 4">
                <a:extLst>
                  <a:ext uri="{FF2B5EF4-FFF2-40B4-BE49-F238E27FC236}">
                    <a16:creationId xmlns:a16="http://schemas.microsoft.com/office/drawing/2014/main" id="{A365D186-F08C-A34B-8C60-F3119D1169EF}"/>
                  </a:ext>
                </a:extLst>
              </p:cNvPr>
              <p:cNvSpPr>
                <a:spLocks noRot="1" noChangeAspect="1" noMove="1" noResize="1" noEditPoints="1" noAdjustHandles="1" noChangeArrowheads="1" noChangeShapeType="1" noTextEdit="1"/>
              </p:cNvSpPr>
              <p:nvPr/>
            </p:nvSpPr>
            <p:spPr bwMode="auto">
              <a:xfrm>
                <a:off x="467568" y="3952910"/>
                <a:ext cx="9351864" cy="2304257"/>
              </a:xfrm>
              <a:prstGeom prst="rect">
                <a:avLst/>
              </a:prstGeom>
              <a:blipFill>
                <a:blip r:embed="rId11"/>
                <a:stretch>
                  <a:fillRect l="-678" t="-2198" r="-3388" b="-13736"/>
                </a:stretch>
              </a:blipFill>
              <a:ln w="9525">
                <a:noFill/>
                <a:miter lim="800000"/>
              </a:ln>
              <a:effectLst/>
            </p:spPr>
            <p:txBody>
              <a:bodyPr/>
              <a:lstStyle/>
              <a:p>
                <a:r>
                  <a:rPr lang="en-CN">
                    <a:noFill/>
                  </a:rPr>
                  <a:t> </a:t>
                </a:r>
              </a:p>
            </p:txBody>
          </p:sp>
        </mc:Fallback>
      </mc:AlternateContent>
      <p:sp>
        <p:nvSpPr>
          <p:cNvPr id="11" name="TextBox 10">
            <a:extLst>
              <a:ext uri="{FF2B5EF4-FFF2-40B4-BE49-F238E27FC236}">
                <a16:creationId xmlns:a16="http://schemas.microsoft.com/office/drawing/2014/main" id="{1A286525-A583-8E4A-9125-E11F30E8D407}"/>
              </a:ext>
            </a:extLst>
          </p:cNvPr>
          <p:cNvSpPr txBox="1"/>
          <p:nvPr/>
        </p:nvSpPr>
        <p:spPr>
          <a:xfrm>
            <a:off x="2795389" y="48596"/>
            <a:ext cx="7175696" cy="1815882"/>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SimSun" panose="02010600030101010101" pitchFamily="2" charset="-122"/>
                <a:ea typeface="SimSun" panose="02010600030101010101" pitchFamily="2" charset="-122"/>
              </a:rPr>
              <a:t>贪心选择性与</a:t>
            </a:r>
            <a:r>
              <a:rPr lang="en-US" altLang="zh-CN" sz="1600" b="1" dirty="0">
                <a:solidFill>
                  <a:srgbClr val="FF0000"/>
                </a:solidFill>
                <a:latin typeface="SimSun" panose="02010600030101010101" pitchFamily="2" charset="-122"/>
                <a:ea typeface="SimSun" panose="02010600030101010101" pitchFamily="2" charset="-122"/>
              </a:rPr>
              <a:t>Kruskal</a:t>
            </a:r>
            <a:r>
              <a:rPr lang="zh-CN" altLang="en-US" sz="1600" b="1" dirty="0">
                <a:solidFill>
                  <a:srgbClr val="FF0000"/>
                </a:solidFill>
                <a:latin typeface="SimSun" panose="02010600030101010101" pitchFamily="2" charset="-122"/>
                <a:ea typeface="SimSun" panose="02010600030101010101" pitchFamily="2" charset="-122"/>
              </a:rPr>
              <a:t>算法的一致性的核心要点：一个连通分量可以看成是一个收缩后的顶点，那么每次贪心选择选择一条边，该边收缩，将产生的新的连通分量收缩为一个顶点，然后下次贪心选择都是在边收缩后的图</a:t>
            </a:r>
            <a:r>
              <a:rPr lang="en-US" altLang="zh-CN" sz="16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16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1600"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en-US" sz="1600" b="1" dirty="0">
                <a:solidFill>
                  <a:srgbClr val="FF0000"/>
                </a:solidFill>
                <a:latin typeface="SimSun" panose="02010600030101010101" pitchFamily="2" charset="-122"/>
                <a:ea typeface="SimSun" panose="02010600030101010101" pitchFamily="2" charset="-122"/>
              </a:rPr>
              <a:t>上进行。</a:t>
            </a:r>
            <a:endParaRPr lang="en-US" altLang="zh-CN" sz="1600" b="1" dirty="0">
              <a:solidFill>
                <a:srgbClr val="FF0000"/>
              </a:solidFill>
              <a:latin typeface="SimSun" panose="02010600030101010101" pitchFamily="2" charset="-122"/>
              <a:ea typeface="SimSun" panose="02010600030101010101" pitchFamily="2" charset="-122"/>
            </a:endParaRPr>
          </a:p>
          <a:p>
            <a:pPr algn="just"/>
            <a:r>
              <a:rPr lang="zh-CN" altLang="en-US" sz="1600" b="1" dirty="0">
                <a:solidFill>
                  <a:srgbClr val="FF0000"/>
                </a:solidFill>
                <a:latin typeface="SimSun" panose="02010600030101010101" pitchFamily="2" charset="-122"/>
                <a:ea typeface="SimSun" panose="02010600030101010101" pitchFamily="2" charset="-122"/>
              </a:rPr>
              <a:t>因此</a:t>
            </a:r>
            <a:r>
              <a:rPr lang="en-US" altLang="zh-CN" sz="1600" b="1" dirty="0">
                <a:solidFill>
                  <a:srgbClr val="FF0000"/>
                </a:solidFill>
                <a:latin typeface="SimSun" panose="02010600030101010101" pitchFamily="2" charset="-122"/>
                <a:ea typeface="SimSun" panose="02010600030101010101" pitchFamily="2" charset="-122"/>
              </a:rPr>
              <a:t>Kruskal</a:t>
            </a:r>
            <a:r>
              <a:rPr lang="zh-CN" altLang="en-US" sz="1600" b="1" dirty="0">
                <a:solidFill>
                  <a:srgbClr val="FF0000"/>
                </a:solidFill>
                <a:latin typeface="SimSun" panose="02010600030101010101" pitchFamily="2" charset="-122"/>
                <a:ea typeface="SimSun" panose="02010600030101010101" pitchFamily="2" charset="-122"/>
              </a:rPr>
              <a:t>算法中的子问题便是每个连通分量都收缩为一个顶点后的图上的最小生成树。</a:t>
            </a:r>
            <a:endParaRPr lang="en-US" altLang="zh-CN" sz="1600" b="1" dirty="0">
              <a:solidFill>
                <a:srgbClr val="FF0000"/>
              </a:solidFill>
              <a:latin typeface="SimSun" panose="02010600030101010101" pitchFamily="2" charset="-122"/>
              <a:ea typeface="SimSun" panose="02010600030101010101" pitchFamily="2" charset="-122"/>
            </a:endParaRPr>
          </a:p>
          <a:p>
            <a:pPr algn="just"/>
            <a:r>
              <a:rPr lang="zh-CN" altLang="en-US" sz="1600" b="1" dirty="0">
                <a:solidFill>
                  <a:srgbClr val="FF0000"/>
                </a:solidFill>
                <a:latin typeface="SimSun" panose="02010600030101010101" pitchFamily="2" charset="-122"/>
                <a:ea typeface="SimSun" panose="02010600030101010101" pitchFamily="2" charset="-122"/>
              </a:rPr>
              <a:t>因此收缩后的图中，贪心选择所选的权重最小的边，即是连接两个不同连通分量的边中权重最小的边，而不可能是同一个连通分量内部的边。</a:t>
            </a:r>
          </a:p>
        </p:txBody>
      </p:sp>
    </p:spTree>
    <p:extLst>
      <p:ext uri="{BB962C8B-B14F-4D97-AF65-F5344CB8AC3E}">
        <p14:creationId xmlns:p14="http://schemas.microsoft.com/office/powerpoint/2010/main" val="416371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9839-2751-3C4D-B7F1-9EB5B26891C6}"/>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K</a:t>
            </a:r>
            <a:r>
              <a:rPr lang="en-US" altLang="zh-CN" dirty="0" err="1">
                <a:latin typeface="Times New Roman" panose="02020603050405020304" pitchFamily="18" charset="0"/>
                <a:cs typeface="Times New Roman" panose="02020603050405020304" pitchFamily="18" charset="0"/>
              </a:rPr>
              <a:t>ruskal</a:t>
            </a:r>
            <a:r>
              <a:rPr lang="zh-CN" altLang="en-US" dirty="0"/>
              <a:t>算法</a:t>
            </a:r>
            <a:endParaRPr lang="en-CN" dirty="0"/>
          </a:p>
        </p:txBody>
      </p:sp>
      <p:sp>
        <p:nvSpPr>
          <p:cNvPr id="3" name="Content Placeholder 2">
            <a:extLst>
              <a:ext uri="{FF2B5EF4-FFF2-40B4-BE49-F238E27FC236}">
                <a16:creationId xmlns:a16="http://schemas.microsoft.com/office/drawing/2014/main" id="{4BC620FB-E532-9E4D-9BA4-667451C8E2F6}"/>
              </a:ext>
            </a:extLst>
          </p:cNvPr>
          <p:cNvSpPr>
            <a:spLocks noGrp="1"/>
          </p:cNvSpPr>
          <p:nvPr>
            <p:ph idx="1"/>
          </p:nvPr>
        </p:nvSpPr>
        <p:spPr/>
        <p:txBody>
          <a:bodyPr/>
          <a:lstStyle/>
          <a:p>
            <a:r>
              <a:rPr lang="en-CN" dirty="0"/>
              <a:t>算法正确性</a:t>
            </a:r>
          </a:p>
        </p:txBody>
      </p:sp>
      <p:sp>
        <p:nvSpPr>
          <p:cNvPr id="4" name="Text Box 6">
            <a:extLst>
              <a:ext uri="{FF2B5EF4-FFF2-40B4-BE49-F238E27FC236}">
                <a16:creationId xmlns:a16="http://schemas.microsoft.com/office/drawing/2014/main" id="{2F471B9F-FEE1-D44F-9D8B-0AB3169BAF23}"/>
              </a:ext>
            </a:extLst>
          </p:cNvPr>
          <p:cNvSpPr txBox="1">
            <a:spLocks noChangeArrowheads="1"/>
          </p:cNvSpPr>
          <p:nvPr/>
        </p:nvSpPr>
        <p:spPr bwMode="auto">
          <a:xfrm>
            <a:off x="895028" y="2636912"/>
            <a:ext cx="8666954" cy="1916102"/>
          </a:xfrm>
          <a:prstGeom prst="rect">
            <a:avLst/>
          </a:prstGeom>
          <a:noFill/>
          <a:ln w="12700" cap="sq">
            <a:noFill/>
            <a:miter lim="800000"/>
            <a:headEnd type="none" w="sm" len="sm"/>
            <a:tailEnd type="none" w="sm" len="sm"/>
          </a:ln>
          <a:effectLst/>
        </p:spPr>
        <p:txBody>
          <a:bodyPr wrap="square">
            <a:spAutoFit/>
          </a:bodyPr>
          <a:lstStyle/>
          <a:p>
            <a:pPr indent="-457239" algn="just" defTabSz="914477">
              <a:lnSpc>
                <a:spcPct val="115000"/>
              </a:lnSpc>
              <a:defRPr/>
            </a:pPr>
            <a:r>
              <a:rPr lang="zh-CN" altLang="en-US" sz="3201" b="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定理</a:t>
            </a:r>
            <a:r>
              <a:rPr lang="en-US" altLang="zh-CN" sz="3201" b="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2.</a:t>
            </a:r>
            <a:r>
              <a:rPr lang="en-US" altLang="zh-CN" sz="3201" b="1" i="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 </a:t>
            </a:r>
            <a:r>
              <a:rPr lang="en-US" altLang="zh-CN" sz="3201" b="1" dirty="0">
                <a:effectLst>
                  <a:outerShdw blurRad="38100" dist="38100" dir="2700000" algn="tl">
                    <a:srgbClr val="C0C0C0"/>
                  </a:outerShdw>
                </a:effectLst>
                <a:ea typeface="+mj-ea"/>
                <a:cs typeface="Times New Roman" panose="02020603050405020304" pitchFamily="18" charset="0"/>
              </a:rPr>
              <a:t>MST-</a:t>
            </a:r>
            <a:r>
              <a:rPr lang="en-US" altLang="zh-CN" sz="3201" b="1" dirty="0" err="1">
                <a:effectLst>
                  <a:outerShdw blurRad="38100" dist="38100" dir="2700000" algn="tl">
                    <a:srgbClr val="C0C0C0"/>
                  </a:outerShdw>
                </a:effectLst>
                <a:ea typeface="+mj-ea"/>
                <a:cs typeface="Times New Roman" panose="02020603050405020304" pitchFamily="18" charset="0"/>
              </a:rPr>
              <a:t>Kruskal</a:t>
            </a:r>
            <a:r>
              <a:rPr lang="en-US" altLang="zh-CN" sz="3201" b="1" dirty="0">
                <a:effectLst>
                  <a:outerShdw blurRad="38100" dist="38100" dir="2700000" algn="tl">
                    <a:srgbClr val="C0C0C0"/>
                  </a:outerShdw>
                </a:effectLst>
                <a:ea typeface="+mj-ea"/>
                <a:cs typeface="Times New Roman" panose="02020603050405020304" pitchFamily="18" charset="0"/>
              </a:rPr>
              <a:t>(</a:t>
            </a:r>
            <a:r>
              <a:rPr lang="en-US" altLang="zh-CN" sz="3201" b="1" i="1" dirty="0">
                <a:effectLst>
                  <a:outerShdw blurRad="38100" dist="38100" dir="2700000" algn="tl">
                    <a:srgbClr val="C0C0C0"/>
                  </a:outerShdw>
                </a:effectLst>
                <a:ea typeface="+mj-ea"/>
                <a:cs typeface="Times New Roman" panose="02020603050405020304" pitchFamily="18" charset="0"/>
              </a:rPr>
              <a:t>G,W</a:t>
            </a:r>
            <a:r>
              <a:rPr lang="en-US" altLang="zh-CN" sz="3201" b="1" dirty="0">
                <a:effectLst>
                  <a:outerShdw blurRad="38100" dist="38100" dir="2700000" algn="tl">
                    <a:srgbClr val="C0C0C0"/>
                  </a:outerShdw>
                </a:effectLst>
                <a:ea typeface="+mj-ea"/>
                <a:cs typeface="Times New Roman" panose="02020603050405020304" pitchFamily="18" charset="0"/>
              </a:rPr>
              <a:t>)</a:t>
            </a:r>
            <a:r>
              <a:rPr lang="zh-CN" altLang="en-US" sz="3201" b="1" dirty="0">
                <a:effectLst>
                  <a:outerShdw blurRad="38100" dist="38100" dir="2700000" algn="tl">
                    <a:srgbClr val="C0C0C0"/>
                  </a:outerShdw>
                </a:effectLst>
                <a:ea typeface="+mj-ea"/>
                <a:cs typeface="Times New Roman" panose="02020603050405020304" pitchFamily="18" charset="0"/>
              </a:rPr>
              <a:t>算法能够产生图</a:t>
            </a:r>
            <a:r>
              <a:rPr lang="en-US" altLang="zh-CN" sz="3201" b="1" i="1" dirty="0">
                <a:effectLst>
                  <a:outerShdw blurRad="38100" dist="38100" dir="2700000" algn="tl">
                    <a:srgbClr val="C0C0C0"/>
                  </a:outerShdw>
                </a:effectLst>
                <a:ea typeface="+mj-ea"/>
                <a:cs typeface="Times New Roman" panose="02020603050405020304" pitchFamily="18" charset="0"/>
              </a:rPr>
              <a:t>G</a:t>
            </a:r>
            <a:r>
              <a:rPr lang="zh-CN" altLang="en-US" sz="3201" b="1" i="1" dirty="0">
                <a:effectLst>
                  <a:outerShdw blurRad="38100" dist="38100" dir="2700000" algn="tl">
                    <a:srgbClr val="C0C0C0"/>
                  </a:outerShdw>
                </a:effectLst>
                <a:ea typeface="+mj-ea"/>
                <a:cs typeface="Times New Roman" panose="02020603050405020304" pitchFamily="18" charset="0"/>
              </a:rPr>
              <a:t>    </a:t>
            </a:r>
            <a:r>
              <a:rPr lang="zh-CN" altLang="en-US" sz="3201" b="1" dirty="0">
                <a:effectLst>
                  <a:outerShdw blurRad="38100" dist="38100" dir="2700000" algn="tl">
                    <a:srgbClr val="C0C0C0"/>
                  </a:outerShdw>
                </a:effectLst>
                <a:ea typeface="+mj-ea"/>
                <a:cs typeface="Times New Roman" panose="02020603050405020304" pitchFamily="18" charset="0"/>
              </a:rPr>
              <a:t>的最小生成树</a:t>
            </a:r>
            <a:r>
              <a:rPr lang="en-US" altLang="zh-CN" sz="3201" b="1" dirty="0">
                <a:effectLst>
                  <a:outerShdw blurRad="38100" dist="38100" dir="2700000" algn="tl">
                    <a:srgbClr val="C0C0C0"/>
                  </a:outerShdw>
                </a:effectLst>
                <a:ea typeface="+mj-ea"/>
                <a:cs typeface="Times New Roman" panose="02020603050405020304" pitchFamily="18" charset="0"/>
              </a:rPr>
              <a:t>.</a:t>
            </a:r>
          </a:p>
          <a:p>
            <a:pPr marL="457239" indent="-457239" algn="just" defTabSz="914477">
              <a:lnSpc>
                <a:spcPct val="115000"/>
              </a:lnSpc>
              <a:defRPr/>
            </a:pPr>
            <a:endParaRPr lang="en-US" altLang="zh-CN" sz="1000" b="1" dirty="0">
              <a:effectLst>
                <a:outerShdw blurRad="38100" dist="38100" dir="2700000" algn="tl">
                  <a:srgbClr val="C0C0C0"/>
                </a:outerShdw>
              </a:effectLst>
              <a:ea typeface="+mj-ea"/>
              <a:cs typeface="Times New Roman" panose="02020603050405020304" pitchFamily="18" charset="0"/>
            </a:endParaRPr>
          </a:p>
          <a:p>
            <a:pPr indent="-457239" algn="just" defTabSz="914477">
              <a:lnSpc>
                <a:spcPct val="115000"/>
              </a:lnSpc>
              <a:defRPr/>
            </a:pPr>
            <a:r>
              <a:rPr lang="zh-CN" altLang="en-US" sz="3201" b="1" dirty="0">
                <a:solidFill>
                  <a:srgbClr val="FF3300"/>
                </a:solidFill>
                <a:effectLst>
                  <a:outerShdw blurRad="38100" dist="38100" dir="2700000" algn="tl">
                    <a:srgbClr val="C0C0C0"/>
                  </a:outerShdw>
                </a:effectLst>
                <a:ea typeface="+mj-ea"/>
                <a:cs typeface="Times New Roman" panose="02020603050405020304" pitchFamily="18" charset="0"/>
              </a:rPr>
              <a:t>证</a:t>
            </a:r>
            <a:r>
              <a:rPr lang="en-US" altLang="zh-CN" sz="3201" b="1" dirty="0">
                <a:solidFill>
                  <a:srgbClr val="FF3300"/>
                </a:solidFill>
                <a:effectLst>
                  <a:outerShdw blurRad="38100" dist="38100" dir="2700000" algn="tl">
                    <a:srgbClr val="C0C0C0"/>
                  </a:outerShdw>
                </a:effectLst>
                <a:ea typeface="+mj-ea"/>
                <a:cs typeface="Times New Roman" panose="02020603050405020304" pitchFamily="18" charset="0"/>
              </a:rPr>
              <a:t>.</a:t>
            </a:r>
            <a:r>
              <a:rPr lang="en-US" altLang="zh-CN" sz="3201" b="1" dirty="0">
                <a:solidFill>
                  <a:srgbClr val="0033CC"/>
                </a:solidFill>
                <a:effectLst>
                  <a:outerShdw blurRad="38100" dist="38100" dir="2700000" algn="tl">
                    <a:srgbClr val="C0C0C0"/>
                  </a:outerShdw>
                </a:effectLst>
                <a:ea typeface="+mj-ea"/>
                <a:cs typeface="Times New Roman" panose="02020603050405020304" pitchFamily="18" charset="0"/>
              </a:rPr>
              <a:t> </a:t>
            </a:r>
            <a:r>
              <a:rPr lang="zh-CN" altLang="en-US" sz="3201" b="1" dirty="0">
                <a:solidFill>
                  <a:srgbClr val="0033CC"/>
                </a:solidFill>
                <a:effectLst>
                  <a:outerShdw blurRad="38100" dist="38100" dir="2700000" algn="tl">
                    <a:srgbClr val="C0C0C0"/>
                  </a:outerShdw>
                </a:effectLst>
                <a:ea typeface="+mj-ea"/>
                <a:cs typeface="Times New Roman" panose="02020603050405020304" pitchFamily="18" charset="0"/>
              </a:rPr>
              <a:t>因为算法按照贪心选择性进行局部优化选择</a:t>
            </a:r>
            <a:r>
              <a:rPr lang="en-US" altLang="zh-CN" sz="3201" b="1" dirty="0">
                <a:solidFill>
                  <a:srgbClr val="0033CC"/>
                </a:solidFill>
                <a:effectLst>
                  <a:outerShdw blurRad="38100" dist="38100" dir="2700000" algn="tl">
                    <a:srgbClr val="C0C0C0"/>
                  </a:outerShdw>
                </a:effectLst>
                <a:ea typeface="+mj-ea"/>
                <a:cs typeface="Times New Roman" panose="02020603050405020304" pitchFamily="18" charset="0"/>
              </a:rPr>
              <a:t>.</a:t>
            </a:r>
          </a:p>
        </p:txBody>
      </p:sp>
    </p:spTree>
    <p:extLst>
      <p:ext uri="{BB962C8B-B14F-4D97-AF65-F5344CB8AC3E}">
        <p14:creationId xmlns:p14="http://schemas.microsoft.com/office/powerpoint/2010/main" val="3805852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ABD4-7E8C-5D4A-B240-4CFAE0BEA28E}"/>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E53BABDC-72C9-4246-AFBF-23F8424F7119}"/>
              </a:ext>
            </a:extLst>
          </p:cNvPr>
          <p:cNvSpPr>
            <a:spLocks noGrp="1"/>
          </p:cNvSpPr>
          <p:nvPr>
            <p:ph idx="1"/>
          </p:nvPr>
        </p:nvSpPr>
        <p:spPr>
          <a:xfrm>
            <a:off x="428624" y="1308904"/>
            <a:ext cx="9539412" cy="4863296"/>
          </a:xfrm>
        </p:spPr>
        <p:txBody>
          <a:bodyPr/>
          <a:lstStyle/>
          <a:p>
            <a:pPr lvl="1"/>
            <a:r>
              <a:rPr lang="en-CN" dirty="0">
                <a:latin typeface="Times New Roman" panose="02020603050405020304" pitchFamily="18" charset="0"/>
                <a:cs typeface="Times New Roman" panose="02020603050405020304" pitchFamily="18" charset="0"/>
              </a:rPr>
              <a:t>从任意一个根结点开始构建一棵树</a:t>
            </a:r>
            <a:r>
              <a:rPr lang="zh-CN" altLang="en-US" dirty="0">
                <a:latin typeface="Times New Roman" panose="02020603050405020304" pitchFamily="18" charset="0"/>
                <a:cs typeface="Times New Roman" panose="02020603050405020304" pitchFamily="18" charset="0"/>
              </a:rPr>
              <a:t>，逐渐</a:t>
            </a:r>
            <a:r>
              <a:rPr lang="en-CN" dirty="0">
                <a:latin typeface="Times New Roman" panose="02020603050405020304" pitchFamily="18" charset="0"/>
                <a:cs typeface="Times New Roman" panose="02020603050405020304" pitchFamily="18" charset="0"/>
              </a:rPr>
              <a:t>长大到覆盖</a:t>
            </a:r>
            <a:r>
              <a:rPr lang="en-CN" i="1" dirty="0">
                <a:latin typeface="Times New Roman" panose="02020603050405020304" pitchFamily="18" charset="0"/>
                <a:cs typeface="Times New Roman" panose="02020603050405020304" pitchFamily="18" charset="0"/>
              </a:rPr>
              <a:t>V</a:t>
            </a:r>
            <a:r>
              <a:rPr lang="en-CN" dirty="0">
                <a:latin typeface="Times New Roman" panose="02020603050405020304" pitchFamily="18" charset="0"/>
                <a:cs typeface="Times New Roman" panose="02020603050405020304" pitchFamily="18" charset="0"/>
              </a:rPr>
              <a:t>中所有的结点为止</a:t>
            </a:r>
            <a:r>
              <a:rPr lang="zh-CN" altLang="en-US"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V</a:t>
            </a:r>
            <a:r>
              <a:rPr lang="zh-CN" altLang="en-US" dirty="0">
                <a:latin typeface="Times New Roman" panose="02020603050405020304" pitchFamily="18" charset="0"/>
                <a:cs typeface="Times New Roman" panose="02020603050405020304" pitchFamily="18" charset="0"/>
              </a:rPr>
              <a:t>为</a:t>
            </a:r>
            <a:r>
              <a:rPr lang="en-US" altLang="zh-CN" i="1" dirty="0">
                <a:latin typeface="Times New Roman" panose="02020603050405020304" pitchFamily="18" charset="0"/>
                <a:cs typeface="Times New Roman" panose="02020603050405020304" pitchFamily="18" charset="0"/>
              </a:rPr>
              <a:t>G</a:t>
            </a:r>
            <a:r>
              <a:rPr lang="zh-CN" altLang="en-US" dirty="0">
                <a:latin typeface="Times New Roman" panose="02020603050405020304" pitchFamily="18" charset="0"/>
                <a:cs typeface="Times New Roman" panose="02020603050405020304" pitchFamily="18" charset="0"/>
              </a:rPr>
              <a:t>中的结点集合）</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扩张树的每一步中，在连接树中结点和树以外的结点的所有边，选择一条权重最小的边，加入到树中。</a:t>
            </a:r>
            <a:endParaRPr lang="en-CN" dirty="0">
              <a:latin typeface="Times New Roman" panose="02020603050405020304" pitchFamily="18" charset="0"/>
              <a:cs typeface="Times New Roman" panose="02020603050405020304" pitchFamily="18" charset="0"/>
            </a:endParaRPr>
          </a:p>
        </p:txBody>
      </p:sp>
      <p:graphicFrame>
        <p:nvGraphicFramePr>
          <p:cNvPr id="4" name="Object 1">
            <a:extLst>
              <a:ext uri="{FF2B5EF4-FFF2-40B4-BE49-F238E27FC236}">
                <a16:creationId xmlns:a16="http://schemas.microsoft.com/office/drawing/2014/main" id="{BB1ED234-99E1-D547-B097-4A8A4C43CCCD}"/>
              </a:ext>
            </a:extLst>
          </p:cNvPr>
          <p:cNvGraphicFramePr>
            <a:graphicFrameLocks noChangeAspect="1"/>
          </p:cNvGraphicFramePr>
          <p:nvPr>
            <p:extLst>
              <p:ext uri="{D42A27DB-BD31-4B8C-83A1-F6EECF244321}">
                <p14:modId xmlns:p14="http://schemas.microsoft.com/office/powerpoint/2010/main" val="946614178"/>
              </p:ext>
            </p:extLst>
          </p:nvPr>
        </p:nvGraphicFramePr>
        <p:xfrm>
          <a:off x="751012" y="3284987"/>
          <a:ext cx="2232248" cy="1587066"/>
        </p:xfrm>
        <a:graphic>
          <a:graphicData uri="http://schemas.openxmlformats.org/presentationml/2006/ole">
            <mc:AlternateContent xmlns:mc="http://schemas.openxmlformats.org/markup-compatibility/2006">
              <mc:Choice xmlns:v="urn:schemas-microsoft-com:vml" Requires="v">
                <p:oleObj r:id="rId2" imgW="2603500" imgH="1540510" progId="SmartDraw.2">
                  <p:embed/>
                </p:oleObj>
              </mc:Choice>
              <mc:Fallback>
                <p:oleObj r:id="rId2" imgW="2603500" imgH="1540510" progId="SmartDraw.2">
                  <p:embed/>
                  <p:pic>
                    <p:nvPicPr>
                      <p:cNvPr id="122885" name="Object 1"/>
                      <p:cNvPicPr/>
                      <p:nvPr/>
                    </p:nvPicPr>
                    <p:blipFill>
                      <a:blip r:embed="rId3"/>
                      <a:stretch>
                        <a:fillRect/>
                      </a:stretch>
                    </p:blipFill>
                    <p:spPr>
                      <a:xfrm>
                        <a:off x="751012" y="3284987"/>
                        <a:ext cx="2232248" cy="1587066"/>
                      </a:xfrm>
                      <a:prstGeom prst="rect">
                        <a:avLst/>
                      </a:prstGeom>
                      <a:noFill/>
                      <a:ln w="38100">
                        <a:noFill/>
                        <a:miter/>
                      </a:ln>
                    </p:spPr>
                  </p:pic>
                </p:oleObj>
              </mc:Fallback>
            </mc:AlternateContent>
          </a:graphicData>
        </a:graphic>
      </p:graphicFrame>
      <p:graphicFrame>
        <p:nvGraphicFramePr>
          <p:cNvPr id="5" name="Object 3">
            <a:extLst>
              <a:ext uri="{FF2B5EF4-FFF2-40B4-BE49-F238E27FC236}">
                <a16:creationId xmlns:a16="http://schemas.microsoft.com/office/drawing/2014/main" id="{37646EC4-134D-D34F-A29F-1ABD09BF7BDA}"/>
              </a:ext>
            </a:extLst>
          </p:cNvPr>
          <p:cNvGraphicFramePr>
            <a:graphicFrameLocks noChangeAspect="1"/>
          </p:cNvGraphicFramePr>
          <p:nvPr>
            <p:extLst>
              <p:ext uri="{D42A27DB-BD31-4B8C-83A1-F6EECF244321}">
                <p14:modId xmlns:p14="http://schemas.microsoft.com/office/powerpoint/2010/main" val="3365539180"/>
              </p:ext>
            </p:extLst>
          </p:nvPr>
        </p:nvGraphicFramePr>
        <p:xfrm>
          <a:off x="3760789" y="3273343"/>
          <a:ext cx="2400209" cy="1811868"/>
        </p:xfrm>
        <a:graphic>
          <a:graphicData uri="http://schemas.openxmlformats.org/presentationml/2006/ole">
            <mc:AlternateContent xmlns:mc="http://schemas.openxmlformats.org/markup-compatibility/2006">
              <mc:Choice xmlns:v="urn:schemas-microsoft-com:vml" Requires="v">
                <p:oleObj r:id="rId4" imgW="2834640" imgH="1905000" progId="SmartDraw.2">
                  <p:embed/>
                </p:oleObj>
              </mc:Choice>
              <mc:Fallback>
                <p:oleObj r:id="rId4" imgW="2834640" imgH="1905000" progId="SmartDraw.2">
                  <p:embed/>
                  <p:pic>
                    <p:nvPicPr>
                      <p:cNvPr id="99331" name="Object 3"/>
                      <p:cNvPicPr/>
                      <p:nvPr/>
                    </p:nvPicPr>
                    <p:blipFill>
                      <a:blip r:embed="rId5"/>
                      <a:stretch>
                        <a:fillRect/>
                      </a:stretch>
                    </p:blipFill>
                    <p:spPr>
                      <a:xfrm>
                        <a:off x="3760789" y="3273343"/>
                        <a:ext cx="2400209" cy="1811868"/>
                      </a:xfrm>
                      <a:prstGeom prst="rect">
                        <a:avLst/>
                      </a:prstGeom>
                      <a:noFill/>
                      <a:ln w="38100">
                        <a:noFill/>
                        <a:miter/>
                      </a:ln>
                    </p:spPr>
                  </p:pic>
                </p:oleObj>
              </mc:Fallback>
            </mc:AlternateContent>
          </a:graphicData>
        </a:graphic>
      </p:graphicFrame>
      <p:graphicFrame>
        <p:nvGraphicFramePr>
          <p:cNvPr id="6" name="Object 5">
            <a:extLst>
              <a:ext uri="{FF2B5EF4-FFF2-40B4-BE49-F238E27FC236}">
                <a16:creationId xmlns:a16="http://schemas.microsoft.com/office/drawing/2014/main" id="{C2B985D4-914A-5944-A9F3-A2F4AFC227DD}"/>
              </a:ext>
            </a:extLst>
          </p:cNvPr>
          <p:cNvGraphicFramePr>
            <a:graphicFrameLocks noChangeAspect="1"/>
          </p:cNvGraphicFramePr>
          <p:nvPr>
            <p:extLst>
              <p:ext uri="{D42A27DB-BD31-4B8C-83A1-F6EECF244321}">
                <p14:modId xmlns:p14="http://schemas.microsoft.com/office/powerpoint/2010/main" val="2228561879"/>
              </p:ext>
            </p:extLst>
          </p:nvPr>
        </p:nvGraphicFramePr>
        <p:xfrm>
          <a:off x="7018463" y="3284985"/>
          <a:ext cx="2393951" cy="1757363"/>
        </p:xfrm>
        <a:graphic>
          <a:graphicData uri="http://schemas.openxmlformats.org/presentationml/2006/ole">
            <mc:AlternateContent xmlns:mc="http://schemas.openxmlformats.org/markup-compatibility/2006">
              <mc:Choice xmlns:v="urn:schemas-microsoft-com:vml" Requires="v">
                <p:oleObj r:id="rId6" imgW="2724785" imgH="1779905" progId="SmartDraw.2">
                  <p:embed/>
                </p:oleObj>
              </mc:Choice>
              <mc:Fallback>
                <p:oleObj r:id="rId6" imgW="2724785" imgH="1779905" progId="SmartDraw.2">
                  <p:embed/>
                  <p:pic>
                    <p:nvPicPr>
                      <p:cNvPr id="99333" name="Object 5"/>
                      <p:cNvPicPr/>
                      <p:nvPr/>
                    </p:nvPicPr>
                    <p:blipFill>
                      <a:blip r:embed="rId7"/>
                      <a:stretch>
                        <a:fillRect/>
                      </a:stretch>
                    </p:blipFill>
                    <p:spPr>
                      <a:xfrm>
                        <a:off x="7018463" y="3284985"/>
                        <a:ext cx="2393951" cy="1757363"/>
                      </a:xfrm>
                      <a:prstGeom prst="rect">
                        <a:avLst/>
                      </a:prstGeom>
                      <a:noFill/>
                      <a:ln w="38100">
                        <a:noFill/>
                        <a:miter/>
                      </a:ln>
                    </p:spPr>
                  </p:pic>
                </p:oleObj>
              </mc:Fallback>
            </mc:AlternateContent>
          </a:graphicData>
        </a:graphic>
      </p:graphicFrame>
      <p:graphicFrame>
        <p:nvGraphicFramePr>
          <p:cNvPr id="7" name="Object 7">
            <a:extLst>
              <a:ext uri="{FF2B5EF4-FFF2-40B4-BE49-F238E27FC236}">
                <a16:creationId xmlns:a16="http://schemas.microsoft.com/office/drawing/2014/main" id="{00ECF541-F4A1-7B45-97AE-A316896E93EA}"/>
              </a:ext>
            </a:extLst>
          </p:cNvPr>
          <p:cNvGraphicFramePr>
            <a:graphicFrameLocks noChangeAspect="1"/>
          </p:cNvGraphicFramePr>
          <p:nvPr>
            <p:extLst>
              <p:ext uri="{D42A27DB-BD31-4B8C-83A1-F6EECF244321}">
                <p14:modId xmlns:p14="http://schemas.microsoft.com/office/powerpoint/2010/main" val="696207040"/>
              </p:ext>
            </p:extLst>
          </p:nvPr>
        </p:nvGraphicFramePr>
        <p:xfrm>
          <a:off x="679005" y="5085210"/>
          <a:ext cx="2160240" cy="1597635"/>
        </p:xfrm>
        <a:graphic>
          <a:graphicData uri="http://schemas.openxmlformats.org/presentationml/2006/ole">
            <mc:AlternateContent xmlns:mc="http://schemas.openxmlformats.org/markup-compatibility/2006">
              <mc:Choice xmlns:v="urn:schemas-microsoft-com:vml" Requires="v">
                <p:oleObj r:id="rId6" imgW="2766060" imgH="1734820" progId="SmartDraw.2">
                  <p:embed/>
                </p:oleObj>
              </mc:Choice>
              <mc:Fallback>
                <p:oleObj r:id="rId6" imgW="2766060" imgH="1734820" progId="SmartDraw.2">
                  <p:embed/>
                  <p:pic>
                    <p:nvPicPr>
                      <p:cNvPr id="99335" name="Object 7"/>
                      <p:cNvPicPr/>
                      <p:nvPr/>
                    </p:nvPicPr>
                    <p:blipFill>
                      <a:blip r:embed="rId8"/>
                      <a:stretch>
                        <a:fillRect/>
                      </a:stretch>
                    </p:blipFill>
                    <p:spPr>
                      <a:xfrm>
                        <a:off x="679005" y="5085210"/>
                        <a:ext cx="2160240" cy="1597635"/>
                      </a:xfrm>
                      <a:prstGeom prst="rect">
                        <a:avLst/>
                      </a:prstGeom>
                      <a:noFill/>
                      <a:ln w="38100">
                        <a:noFill/>
                        <a:miter/>
                      </a:ln>
                    </p:spPr>
                  </p:pic>
                </p:oleObj>
              </mc:Fallback>
            </mc:AlternateContent>
          </a:graphicData>
        </a:graphic>
      </p:graphicFrame>
      <p:graphicFrame>
        <p:nvGraphicFramePr>
          <p:cNvPr id="8" name="Object 9">
            <a:extLst>
              <a:ext uri="{FF2B5EF4-FFF2-40B4-BE49-F238E27FC236}">
                <a16:creationId xmlns:a16="http://schemas.microsoft.com/office/drawing/2014/main" id="{E3F46B06-E2B0-444F-9CBF-E9E7A903717C}"/>
              </a:ext>
            </a:extLst>
          </p:cNvPr>
          <p:cNvGraphicFramePr>
            <a:graphicFrameLocks noChangeAspect="1"/>
          </p:cNvGraphicFramePr>
          <p:nvPr>
            <p:extLst>
              <p:ext uri="{D42A27DB-BD31-4B8C-83A1-F6EECF244321}">
                <p14:modId xmlns:p14="http://schemas.microsoft.com/office/powerpoint/2010/main" val="3421281612"/>
              </p:ext>
            </p:extLst>
          </p:nvPr>
        </p:nvGraphicFramePr>
        <p:xfrm>
          <a:off x="3760787" y="4979158"/>
          <a:ext cx="2160241" cy="1708098"/>
        </p:xfrm>
        <a:graphic>
          <a:graphicData uri="http://schemas.openxmlformats.org/presentationml/2006/ole">
            <mc:AlternateContent xmlns:mc="http://schemas.openxmlformats.org/markup-compatibility/2006">
              <mc:Choice xmlns:v="urn:schemas-microsoft-com:vml" Requires="v">
                <p:oleObj r:id="rId9" imgW="2854325" imgH="1933575" progId="SmartDraw.2">
                  <p:embed/>
                </p:oleObj>
              </mc:Choice>
              <mc:Fallback>
                <p:oleObj r:id="rId9" imgW="2854325" imgH="1933575" progId="SmartDraw.2">
                  <p:embed/>
                  <p:pic>
                    <p:nvPicPr>
                      <p:cNvPr id="99337" name="Object 9"/>
                      <p:cNvPicPr/>
                      <p:nvPr/>
                    </p:nvPicPr>
                    <p:blipFill>
                      <a:blip r:embed="rId10"/>
                      <a:stretch>
                        <a:fillRect/>
                      </a:stretch>
                    </p:blipFill>
                    <p:spPr>
                      <a:xfrm>
                        <a:off x="3760787" y="4979158"/>
                        <a:ext cx="2160241" cy="1708098"/>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182229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CE2E-C9E5-054C-A8B8-A86BBA046095}"/>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77CE29EE-8107-3B4C-967B-B89AB306BF29}"/>
              </a:ext>
            </a:extLst>
          </p:cNvPr>
          <p:cNvSpPr>
            <a:spLocks noGrp="1"/>
          </p:cNvSpPr>
          <p:nvPr>
            <p:ph idx="1"/>
          </p:nvPr>
        </p:nvSpPr>
        <p:spPr/>
        <p:txBody>
          <a:bodyPr/>
          <a:lstStyle/>
          <a:p>
            <a:r>
              <a:rPr lang="en-CN" dirty="0"/>
              <a:t>算法描述一</a:t>
            </a:r>
          </a:p>
        </p:txBody>
      </p:sp>
      <p:sp>
        <p:nvSpPr>
          <p:cNvPr id="4" name="Text Box 6">
            <a:extLst>
              <a:ext uri="{FF2B5EF4-FFF2-40B4-BE49-F238E27FC236}">
                <a16:creationId xmlns:a16="http://schemas.microsoft.com/office/drawing/2014/main" id="{0E6B7595-C8AA-524F-983F-1E62C7CA4692}"/>
              </a:ext>
            </a:extLst>
          </p:cNvPr>
          <p:cNvSpPr txBox="1">
            <a:spLocks noChangeArrowheads="1"/>
          </p:cNvSpPr>
          <p:nvPr/>
        </p:nvSpPr>
        <p:spPr bwMode="auto">
          <a:xfrm>
            <a:off x="751014" y="2204865"/>
            <a:ext cx="8353425" cy="3631892"/>
          </a:xfrm>
          <a:prstGeom prst="rect">
            <a:avLst/>
          </a:prstGeom>
          <a:solidFill>
            <a:schemeClr val="bg1"/>
          </a:solidFill>
          <a:ln w="28575" cap="sq">
            <a:solidFill>
              <a:schemeClr val="tx1"/>
            </a:solidFill>
            <a:miter lim="800000"/>
            <a:headEnd type="none" w="sm" len="sm"/>
            <a:tailEnd type="none" w="sm" len="sm"/>
          </a:ln>
          <a:effectLst/>
        </p:spPr>
        <p:txBody>
          <a:bodyPr>
            <a:spAutoFit/>
          </a:bodyPr>
          <a:lstStyle/>
          <a:p>
            <a:pPr marL="457239" indent="-457239" defTabSz="914477">
              <a:defRPr/>
            </a:pPr>
            <a:r>
              <a:rPr lang="en-US" altLang="zh-CN" sz="3201" b="1" dirty="0">
                <a:latin typeface="Times New Roman" panose="02020603050405020304" pitchFamily="18" charset="0"/>
                <a:ea typeface="SimSun" panose="02010600030101010101" pitchFamily="2" charset="-122"/>
                <a:cs typeface="Times New Roman" panose="02020603050405020304" pitchFamily="18" charset="0"/>
              </a:rPr>
              <a:t>MST-Prim(</a:t>
            </a:r>
            <a:r>
              <a:rPr lang="en-US" altLang="zh-CN" sz="3201" b="1" i="1" dirty="0">
                <a:latin typeface="Times New Roman" panose="02020603050405020304" pitchFamily="18" charset="0"/>
                <a:ea typeface="SimSun" panose="02010600030101010101" pitchFamily="2" charset="-122"/>
                <a:cs typeface="Times New Roman" panose="02020603050405020304" pitchFamily="18" charset="0"/>
              </a:rPr>
              <a:t>G,</a:t>
            </a:r>
            <a:r>
              <a:rPr lang="zh-CN" altLang="en-US" sz="3201" b="1" i="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3201" b="1" i="1" dirty="0">
                <a:latin typeface="Times New Roman" panose="02020603050405020304" pitchFamily="18" charset="0"/>
                <a:ea typeface="SimSun" panose="02010600030101010101" pitchFamily="2" charset="-122"/>
                <a:cs typeface="Times New Roman" panose="02020603050405020304" pitchFamily="18" charset="0"/>
              </a:rPr>
              <a:t>W,</a:t>
            </a:r>
            <a:r>
              <a:rPr lang="zh-CN" altLang="en-US" sz="3201" b="1" i="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3201" b="1" i="1" dirty="0">
                <a:latin typeface="Times New Roman" panose="02020603050405020304" pitchFamily="18" charset="0"/>
                <a:ea typeface="SimSun" panose="02010600030101010101" pitchFamily="2" charset="-122"/>
                <a:cs typeface="Times New Roman" panose="02020603050405020304" pitchFamily="18" charset="0"/>
              </a:rPr>
              <a:t>r</a:t>
            </a:r>
            <a:r>
              <a:rPr lang="en-US" altLang="zh-CN" sz="3201"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Input   </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连通图</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，权值函数</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W</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，树根</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Output </a:t>
            </a:r>
            <a:r>
              <a:rPr lang="en-US" altLang="zh-CN"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的一棵以</a:t>
            </a:r>
            <a:r>
              <a:rPr lang="en-US" altLang="zh-CN"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为根的生成树</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1.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为所求的生成树的结点集合，</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为所求生成树的边的集合</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2.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建堆</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维护</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与</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之间的边</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startAt="3"/>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While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startAt="3"/>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Extract_Min</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v</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V</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indent="-457239">
              <a:buFontTx/>
              <a:buAutoNum type="arabicPeriod" startAt="3"/>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      </a:t>
            </a:r>
            <a:r>
              <a:rPr lang="zh-CN" altLang="en-US"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C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endParaRPr lang="zh-CN" altLang="en-US"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6.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for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x</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Adj</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7.                  if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x</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C</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then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将</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vx</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从</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中删除</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8.                  Else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将</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vx</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插入</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9.  Return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T</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p:txBody>
      </p:sp>
      <p:sp>
        <p:nvSpPr>
          <p:cNvPr id="5" name="TextBox 4">
            <a:extLst>
              <a:ext uri="{FF2B5EF4-FFF2-40B4-BE49-F238E27FC236}">
                <a16:creationId xmlns:a16="http://schemas.microsoft.com/office/drawing/2014/main" id="{2AE43310-CA2E-6949-BBFA-CF213FB283E2}"/>
              </a:ext>
            </a:extLst>
          </p:cNvPr>
          <p:cNvSpPr txBox="1"/>
          <p:nvPr/>
        </p:nvSpPr>
        <p:spPr>
          <a:xfrm>
            <a:off x="2911252" y="1387553"/>
            <a:ext cx="4392488" cy="369332"/>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建堆维护当前生成树结点</a:t>
            </a:r>
            <a:r>
              <a:rPr lang="en-US" altLang="zh-CN" b="1" dirty="0">
                <a:solidFill>
                  <a:srgbClr val="FF0000"/>
                </a:solidFill>
                <a:latin typeface="SimSun" panose="02010600030101010101" pitchFamily="2" charset="-122"/>
                <a:ea typeface="SimSun" panose="02010600030101010101" pitchFamily="2" charset="-122"/>
              </a:rPr>
              <a:t>C</a:t>
            </a:r>
            <a:r>
              <a:rPr lang="zh-CN" altLang="en-US" b="1" dirty="0">
                <a:solidFill>
                  <a:srgbClr val="FF0000"/>
                </a:solidFill>
                <a:latin typeface="SimSun" panose="02010600030101010101" pitchFamily="2" charset="-122"/>
                <a:ea typeface="SimSun" panose="02010600030101010101" pitchFamily="2" charset="-122"/>
              </a:rPr>
              <a:t>与</a:t>
            </a:r>
            <a:r>
              <a:rPr lang="en-US" altLang="zh-CN" b="1" dirty="0">
                <a:solidFill>
                  <a:srgbClr val="FF0000"/>
                </a:solidFill>
                <a:latin typeface="SimSun" panose="02010600030101010101" pitchFamily="2" charset="-122"/>
                <a:ea typeface="SimSun" panose="02010600030101010101" pitchFamily="2" charset="-122"/>
              </a:rPr>
              <a:t>V-C</a:t>
            </a:r>
            <a:r>
              <a:rPr lang="zh-CN" altLang="en-US" b="1" dirty="0">
                <a:solidFill>
                  <a:srgbClr val="FF0000"/>
                </a:solidFill>
                <a:latin typeface="SimSun" panose="02010600030101010101" pitchFamily="2" charset="-122"/>
                <a:ea typeface="SimSun" panose="02010600030101010101" pitchFamily="2" charset="-122"/>
              </a:rPr>
              <a:t>之间的边</a:t>
            </a:r>
          </a:p>
        </p:txBody>
      </p:sp>
    </p:spTree>
    <p:extLst>
      <p:ext uri="{BB962C8B-B14F-4D97-AF65-F5344CB8AC3E}">
        <p14:creationId xmlns:p14="http://schemas.microsoft.com/office/powerpoint/2010/main" val="270444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9339-62B1-1D47-BADC-3FF67015CE70}"/>
              </a:ext>
            </a:extLst>
          </p:cNvPr>
          <p:cNvSpPr>
            <a:spLocks noGrp="1"/>
          </p:cNvSpPr>
          <p:nvPr>
            <p:ph type="title"/>
          </p:nvPr>
        </p:nvSpPr>
        <p:spPr/>
        <p:txBody>
          <a:bodyPr/>
          <a:lstStyle/>
          <a:p>
            <a:r>
              <a:rPr lang="en-CN" dirty="0"/>
              <a:t>贪心算法的基本概念</a:t>
            </a:r>
          </a:p>
        </p:txBody>
      </p:sp>
      <p:sp>
        <p:nvSpPr>
          <p:cNvPr id="6" name="Rectangle 3">
            <a:extLst>
              <a:ext uri="{FF2B5EF4-FFF2-40B4-BE49-F238E27FC236}">
                <a16:creationId xmlns:a16="http://schemas.microsoft.com/office/drawing/2014/main" id="{C9311BA3-E666-9640-A9CA-C9BD603A6A58}"/>
              </a:ext>
            </a:extLst>
          </p:cNvPr>
          <p:cNvSpPr txBox="1">
            <a:spLocks noChangeArrowheads="1"/>
          </p:cNvSpPr>
          <p:nvPr/>
        </p:nvSpPr>
        <p:spPr>
          <a:xfrm>
            <a:off x="1543051" y="1844451"/>
            <a:ext cx="7777163" cy="3960813"/>
          </a:xfrm>
          <a:prstGeom prst="rect">
            <a:avLst/>
          </a:prstGeom>
          <a:noFill/>
          <a:ln w="9525">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SimSun" panose="02010600030101010101" pitchFamily="2" charset="-122"/>
                <a:ea typeface="SimSun" panose="02010600030101010101" pitchFamily="2" charset="-122"/>
                <a:cs typeface="+mn-cs"/>
              </a:defRPr>
            </a:lvl1pPr>
            <a:lvl2pPr marL="742950" indent="-285750" algn="l" rtl="0" eaLnBrk="0" fontAlgn="base" hangingPunct="0">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defRPr/>
            </a:pPr>
            <a:r>
              <a:rPr lang="zh-CN" altLang="en-US" sz="3600" dirty="0"/>
              <a:t>优化子结构</a:t>
            </a:r>
          </a:p>
          <a:p>
            <a:pPr algn="just" eaLnBrk="1" hangingPunct="1">
              <a:buFontTx/>
              <a:buNone/>
              <a:defRPr/>
            </a:pPr>
            <a:r>
              <a:rPr lang="en-US" altLang="zh-CN" sz="3201" dirty="0">
                <a:solidFill>
                  <a:srgbClr val="0033CC"/>
                </a:solidFill>
              </a:rPr>
              <a:t>	</a:t>
            </a:r>
            <a:r>
              <a:rPr lang="zh-CN" altLang="en-US" sz="3201" dirty="0">
                <a:solidFill>
                  <a:srgbClr val="0033CC"/>
                </a:solidFill>
              </a:rPr>
              <a:t>若一个优化问题的优化解包含它的子问题的优化解，则称其具有优化子结构</a:t>
            </a:r>
            <a:endParaRPr lang="en-US" altLang="zh-CN" sz="3201" dirty="0">
              <a:solidFill>
                <a:srgbClr val="0033CC"/>
              </a:solidFill>
            </a:endParaRPr>
          </a:p>
        </p:txBody>
      </p:sp>
    </p:spTree>
    <p:extLst>
      <p:ext uri="{BB962C8B-B14F-4D97-AF65-F5344CB8AC3E}">
        <p14:creationId xmlns:p14="http://schemas.microsoft.com/office/powerpoint/2010/main" val="392775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CE2E-C9E5-054C-A8B8-A86BBA046095}"/>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77CE29EE-8107-3B4C-967B-B89AB306BF29}"/>
              </a:ext>
            </a:extLst>
          </p:cNvPr>
          <p:cNvSpPr>
            <a:spLocks noGrp="1"/>
          </p:cNvSpPr>
          <p:nvPr>
            <p:ph idx="1"/>
          </p:nvPr>
        </p:nvSpPr>
        <p:spPr/>
        <p:txBody>
          <a:bodyPr/>
          <a:lstStyle/>
          <a:p>
            <a:r>
              <a:rPr lang="en-CN" dirty="0"/>
              <a:t>算法描述二</a:t>
            </a:r>
          </a:p>
        </p:txBody>
      </p:sp>
      <p:sp>
        <p:nvSpPr>
          <p:cNvPr id="5" name="Text Box 6">
            <a:extLst>
              <a:ext uri="{FF2B5EF4-FFF2-40B4-BE49-F238E27FC236}">
                <a16:creationId xmlns:a16="http://schemas.microsoft.com/office/drawing/2014/main" id="{9ED5BE45-DF53-B444-9706-4957921A7CEC}"/>
              </a:ext>
            </a:extLst>
          </p:cNvPr>
          <p:cNvSpPr txBox="1">
            <a:spLocks noChangeArrowheads="1"/>
          </p:cNvSpPr>
          <p:nvPr/>
        </p:nvSpPr>
        <p:spPr bwMode="auto">
          <a:xfrm>
            <a:off x="751011" y="1772816"/>
            <a:ext cx="9107363" cy="5016886"/>
          </a:xfrm>
          <a:prstGeom prst="rect">
            <a:avLst/>
          </a:prstGeom>
          <a:solidFill>
            <a:schemeClr val="bg1"/>
          </a:solidFill>
          <a:ln w="28575" cap="sq">
            <a:solidFill>
              <a:schemeClr val="tx1"/>
            </a:solidFill>
            <a:miter lim="800000"/>
            <a:headEnd type="none" w="sm" len="sm"/>
            <a:tailEnd type="none" w="sm" len="sm"/>
          </a:ln>
          <a:effectLst/>
        </p:spPr>
        <p:txBody>
          <a:bodyPr wrap="square">
            <a:spAutoFit/>
          </a:bodyPr>
          <a:lstStyle/>
          <a:p>
            <a:pPr marL="457239" indent="-457239" defTabSz="914477">
              <a:defRPr/>
            </a:pPr>
            <a:r>
              <a:rPr lang="en-US" altLang="zh-CN" sz="3201" b="1" dirty="0">
                <a:latin typeface="Times New Roman" panose="02020603050405020304" pitchFamily="18" charset="0"/>
                <a:ea typeface="SimSun" panose="02010600030101010101" pitchFamily="2" charset="-122"/>
                <a:cs typeface="Times New Roman" panose="02020603050405020304" pitchFamily="18" charset="0"/>
              </a:rPr>
              <a:t>MST-Prim(</a:t>
            </a:r>
            <a:r>
              <a:rPr lang="en-US" altLang="zh-CN" sz="3201" b="1" i="1" dirty="0" err="1">
                <a:latin typeface="Times New Roman" panose="02020603050405020304" pitchFamily="18" charset="0"/>
                <a:ea typeface="SimSun" panose="02010600030101010101" pitchFamily="2" charset="-122"/>
                <a:cs typeface="Times New Roman" panose="02020603050405020304" pitchFamily="18" charset="0"/>
              </a:rPr>
              <a:t>G,W,r</a:t>
            </a:r>
            <a:r>
              <a:rPr lang="en-US" altLang="zh-CN" sz="3201"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Input   </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连通图</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，权值函数</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W</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，树根</a:t>
            </a:r>
            <a:r>
              <a:rPr lang="en-US" altLang="zh-CN"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p>
          <a:p>
            <a:pPr marL="457239" indent="-457239" defTabSz="914477">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Output </a:t>
            </a:r>
            <a:r>
              <a:rPr lang="en-US" altLang="zh-CN"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的一棵以</a:t>
            </a:r>
            <a:r>
              <a:rPr lang="en-US" altLang="zh-CN"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r>
              <a:rPr lang="zh-CN" altLang="en-US"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为根的生成树</a:t>
            </a: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rPr>
              <a:t>For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初始化</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algn="just"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key[v]+</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为结点</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到当前生成树中结点的所有边的最小边的权重</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algn="just">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null</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的父节点，也是当前生成树中的结点，而边</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对应的边，也是最后的最小生成树的边</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0</a:t>
            </a:r>
          </a:p>
          <a:p>
            <a:pPr marL="457239" indent="-457239" defTabSz="914477">
              <a:buFontTx/>
              <a:buAutoNum type="arabicPeriod"/>
              <a:defRPr/>
            </a:pP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建堆</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维护</a:t>
            </a:r>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生成树之外</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的结点</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While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Extract_Min</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从</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中取</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最小的结点，加入生成树（此时</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从</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中删除）</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for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Adj</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if </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且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)&lt;key[</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then</a:t>
            </a: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p>
          <a:p>
            <a:pPr marL="457239" indent="-457239"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更新信息</a:t>
            </a:r>
          </a:p>
          <a:p>
            <a:pPr marL="457239" indent="-457239" algn="just" defTabSz="914477">
              <a:buFontTx/>
              <a:buAutoNum type="arabicPeriod"/>
              <a:defRPr/>
            </a:pP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Return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每个节点与其父节点的边即为最小生成树的边，</a:t>
            </a:r>
            <a:r>
              <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zh-CN" altLang="en-US"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没有父节点。</a:t>
            </a:r>
            <a:endParaRPr lang="en-US" altLang="zh-CN"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p:txBody>
      </p:sp>
      <p:sp>
        <p:nvSpPr>
          <p:cNvPr id="6" name="TextBox 5">
            <a:extLst>
              <a:ext uri="{FF2B5EF4-FFF2-40B4-BE49-F238E27FC236}">
                <a16:creationId xmlns:a16="http://schemas.microsoft.com/office/drawing/2014/main" id="{674C108B-297C-1E40-AE34-3A2F1D1B0CDF}"/>
              </a:ext>
            </a:extLst>
          </p:cNvPr>
          <p:cNvSpPr txBox="1"/>
          <p:nvPr/>
        </p:nvSpPr>
        <p:spPr>
          <a:xfrm>
            <a:off x="2911253" y="1319600"/>
            <a:ext cx="2952328" cy="369332"/>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建堆维护生成树</a:t>
            </a:r>
            <a:r>
              <a:rPr lang="zh-CN" altLang="en-CN" b="1" dirty="0">
                <a:solidFill>
                  <a:srgbClr val="FF0000"/>
                </a:solidFill>
                <a:latin typeface="SimSun" panose="02010600030101010101" pitchFamily="2" charset="-122"/>
                <a:ea typeface="SimSun" panose="02010600030101010101" pitchFamily="2" charset="-122"/>
              </a:rPr>
              <a:t>之外</a:t>
            </a:r>
            <a:r>
              <a:rPr lang="zh-CN" altLang="en-US" b="1" dirty="0">
                <a:solidFill>
                  <a:srgbClr val="FF0000"/>
                </a:solidFill>
                <a:latin typeface="SimSun" panose="02010600030101010101" pitchFamily="2" charset="-122"/>
                <a:ea typeface="SimSun" panose="02010600030101010101" pitchFamily="2" charset="-122"/>
              </a:rPr>
              <a:t>的顶点</a:t>
            </a:r>
          </a:p>
        </p:txBody>
      </p:sp>
    </p:spTree>
    <p:extLst>
      <p:ext uri="{BB962C8B-B14F-4D97-AF65-F5344CB8AC3E}">
        <p14:creationId xmlns:p14="http://schemas.microsoft.com/office/powerpoint/2010/main" val="4128725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4FBB-7D34-9643-9F00-849235CC2F1B}"/>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FB61805E-C55B-984C-8177-D9F7E670124E}"/>
              </a:ext>
            </a:extLst>
          </p:cNvPr>
          <p:cNvSpPr>
            <a:spLocks noGrp="1"/>
          </p:cNvSpPr>
          <p:nvPr>
            <p:ph idx="1"/>
          </p:nvPr>
        </p:nvSpPr>
        <p:spPr/>
        <p:txBody>
          <a:bodyPr/>
          <a:lstStyle/>
          <a:p>
            <a:r>
              <a:rPr lang="en-CN" dirty="0"/>
              <a:t>实例</a:t>
            </a:r>
          </a:p>
        </p:txBody>
      </p:sp>
      <p:sp>
        <p:nvSpPr>
          <p:cNvPr id="34" name="Text Box 34">
            <a:extLst>
              <a:ext uri="{FF2B5EF4-FFF2-40B4-BE49-F238E27FC236}">
                <a16:creationId xmlns:a16="http://schemas.microsoft.com/office/drawing/2014/main" id="{274315DA-04D1-0D4E-AA1D-53C7BCEA1041}"/>
              </a:ext>
            </a:extLst>
          </p:cNvPr>
          <p:cNvSpPr txBox="1"/>
          <p:nvPr/>
        </p:nvSpPr>
        <p:spPr>
          <a:xfrm>
            <a:off x="2478982" y="4075709"/>
            <a:ext cx="4318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400" b="1" dirty="0">
                <a:latin typeface="Arial" panose="020B0604020202020204" pitchFamily="34" charset="0"/>
                <a:ea typeface="宋体" panose="02010600030101010101" pitchFamily="2" charset="-122"/>
              </a:rPr>
              <a:t>1</a:t>
            </a:r>
          </a:p>
        </p:txBody>
      </p:sp>
      <p:sp>
        <p:nvSpPr>
          <p:cNvPr id="4" name="Oval 4">
            <a:extLst>
              <a:ext uri="{FF2B5EF4-FFF2-40B4-BE49-F238E27FC236}">
                <a16:creationId xmlns:a16="http://schemas.microsoft.com/office/drawing/2014/main" id="{D2AC9F1E-760A-D944-9FD8-CE481EAF41CE}"/>
              </a:ext>
            </a:extLst>
          </p:cNvPr>
          <p:cNvSpPr/>
          <p:nvPr/>
        </p:nvSpPr>
        <p:spPr>
          <a:xfrm>
            <a:off x="246958" y="2924773"/>
            <a:ext cx="431800"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a</a:t>
            </a:r>
          </a:p>
        </p:txBody>
      </p:sp>
      <p:sp>
        <p:nvSpPr>
          <p:cNvPr id="5" name="Oval 5">
            <a:extLst>
              <a:ext uri="{FF2B5EF4-FFF2-40B4-BE49-F238E27FC236}">
                <a16:creationId xmlns:a16="http://schemas.microsoft.com/office/drawing/2014/main" id="{D2946679-ABE9-334C-9237-0FFD6B2681A6}"/>
              </a:ext>
            </a:extLst>
          </p:cNvPr>
          <p:cNvSpPr/>
          <p:nvPr/>
        </p:nvSpPr>
        <p:spPr>
          <a:xfrm>
            <a:off x="1328044" y="1988147"/>
            <a:ext cx="431800"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b</a:t>
            </a:r>
          </a:p>
        </p:txBody>
      </p:sp>
      <p:sp>
        <p:nvSpPr>
          <p:cNvPr id="6" name="Oval 6">
            <a:extLst>
              <a:ext uri="{FF2B5EF4-FFF2-40B4-BE49-F238E27FC236}">
                <a16:creationId xmlns:a16="http://schemas.microsoft.com/office/drawing/2014/main" id="{D8C83739-2BEF-CF43-BB64-40BCB8CFF038}"/>
              </a:ext>
            </a:extLst>
          </p:cNvPr>
          <p:cNvSpPr/>
          <p:nvPr/>
        </p:nvSpPr>
        <p:spPr>
          <a:xfrm>
            <a:off x="1328044" y="3788374"/>
            <a:ext cx="431800"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h</a:t>
            </a:r>
          </a:p>
        </p:txBody>
      </p:sp>
      <p:sp>
        <p:nvSpPr>
          <p:cNvPr id="7" name="Oval 7">
            <a:extLst>
              <a:ext uri="{FF2B5EF4-FFF2-40B4-BE49-F238E27FC236}">
                <a16:creationId xmlns:a16="http://schemas.microsoft.com/office/drawing/2014/main" id="{B614CC43-4B8B-9C4D-A015-30EDCA2C70F3}"/>
              </a:ext>
            </a:extLst>
          </p:cNvPr>
          <p:cNvSpPr/>
          <p:nvPr/>
        </p:nvSpPr>
        <p:spPr>
          <a:xfrm>
            <a:off x="2407544" y="2996212"/>
            <a:ext cx="431800"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i</a:t>
            </a:r>
          </a:p>
        </p:txBody>
      </p:sp>
      <p:sp>
        <p:nvSpPr>
          <p:cNvPr id="8" name="Oval 8">
            <a:extLst>
              <a:ext uri="{FF2B5EF4-FFF2-40B4-BE49-F238E27FC236}">
                <a16:creationId xmlns:a16="http://schemas.microsoft.com/office/drawing/2014/main" id="{49FC0067-D862-F140-8E11-C27B2E3D9930}"/>
              </a:ext>
            </a:extLst>
          </p:cNvPr>
          <p:cNvSpPr/>
          <p:nvPr/>
        </p:nvSpPr>
        <p:spPr>
          <a:xfrm>
            <a:off x="3560071" y="1772246"/>
            <a:ext cx="433387"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c</a:t>
            </a:r>
          </a:p>
        </p:txBody>
      </p:sp>
      <p:sp>
        <p:nvSpPr>
          <p:cNvPr id="9" name="Oval 9">
            <a:extLst>
              <a:ext uri="{FF2B5EF4-FFF2-40B4-BE49-F238E27FC236}">
                <a16:creationId xmlns:a16="http://schemas.microsoft.com/office/drawing/2014/main" id="{3B2781CC-B654-8E4F-8ADC-48E44F9689E0}"/>
              </a:ext>
            </a:extLst>
          </p:cNvPr>
          <p:cNvSpPr/>
          <p:nvPr/>
        </p:nvSpPr>
        <p:spPr>
          <a:xfrm>
            <a:off x="3560071" y="3716939"/>
            <a:ext cx="433387"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g</a:t>
            </a:r>
          </a:p>
        </p:txBody>
      </p:sp>
      <p:sp>
        <p:nvSpPr>
          <p:cNvPr id="10" name="Oval 10">
            <a:extLst>
              <a:ext uri="{FF2B5EF4-FFF2-40B4-BE49-F238E27FC236}">
                <a16:creationId xmlns:a16="http://schemas.microsoft.com/office/drawing/2014/main" id="{FB639E6B-B62E-B540-A86E-16F58855BD42}"/>
              </a:ext>
            </a:extLst>
          </p:cNvPr>
          <p:cNvSpPr/>
          <p:nvPr/>
        </p:nvSpPr>
        <p:spPr>
          <a:xfrm>
            <a:off x="5360296" y="1772246"/>
            <a:ext cx="433387"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d</a:t>
            </a:r>
          </a:p>
        </p:txBody>
      </p:sp>
      <p:sp>
        <p:nvSpPr>
          <p:cNvPr id="11" name="Oval 11">
            <a:extLst>
              <a:ext uri="{FF2B5EF4-FFF2-40B4-BE49-F238E27FC236}">
                <a16:creationId xmlns:a16="http://schemas.microsoft.com/office/drawing/2014/main" id="{7DC7B5F2-F4E8-0943-8187-06AC54029699}"/>
              </a:ext>
            </a:extLst>
          </p:cNvPr>
          <p:cNvSpPr/>
          <p:nvPr/>
        </p:nvSpPr>
        <p:spPr>
          <a:xfrm>
            <a:off x="5360296" y="3716939"/>
            <a:ext cx="433387"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f</a:t>
            </a:r>
          </a:p>
        </p:txBody>
      </p:sp>
      <p:sp>
        <p:nvSpPr>
          <p:cNvPr id="12" name="Oval 12">
            <a:extLst>
              <a:ext uri="{FF2B5EF4-FFF2-40B4-BE49-F238E27FC236}">
                <a16:creationId xmlns:a16="http://schemas.microsoft.com/office/drawing/2014/main" id="{EF73E683-2C70-4741-88D1-78E4E4BA414B}"/>
              </a:ext>
            </a:extLst>
          </p:cNvPr>
          <p:cNvSpPr/>
          <p:nvPr/>
        </p:nvSpPr>
        <p:spPr>
          <a:xfrm>
            <a:off x="6944620" y="2851748"/>
            <a:ext cx="431800" cy="431801"/>
          </a:xfrm>
          <a:prstGeom prst="ellipse">
            <a:avLst/>
          </a:prstGeom>
          <a:solidFill>
            <a:schemeClr val="accent1"/>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e</a:t>
            </a:r>
          </a:p>
        </p:txBody>
      </p:sp>
      <p:sp>
        <p:nvSpPr>
          <p:cNvPr id="13" name="Line 13">
            <a:extLst>
              <a:ext uri="{FF2B5EF4-FFF2-40B4-BE49-F238E27FC236}">
                <a16:creationId xmlns:a16="http://schemas.microsoft.com/office/drawing/2014/main" id="{04761976-0C7F-834D-AD28-B9F5F0C0CAC9}"/>
              </a:ext>
            </a:extLst>
          </p:cNvPr>
          <p:cNvSpPr/>
          <p:nvPr/>
        </p:nvSpPr>
        <p:spPr>
          <a:xfrm flipV="1">
            <a:off x="607319" y="2348509"/>
            <a:ext cx="792162" cy="647701"/>
          </a:xfrm>
          <a:prstGeom prst="line">
            <a:avLst/>
          </a:prstGeom>
          <a:ln w="19050" cap="sq" cmpd="sng">
            <a:solidFill>
              <a:schemeClr val="tx1"/>
            </a:solidFill>
            <a:prstDash val="solid"/>
            <a:miter/>
            <a:headEnd type="none" w="sm" len="sm"/>
            <a:tailEnd type="none" w="sm" len="sm"/>
          </a:ln>
        </p:spPr>
      </p:sp>
      <p:sp>
        <p:nvSpPr>
          <p:cNvPr id="14" name="Line 14">
            <a:extLst>
              <a:ext uri="{FF2B5EF4-FFF2-40B4-BE49-F238E27FC236}">
                <a16:creationId xmlns:a16="http://schemas.microsoft.com/office/drawing/2014/main" id="{34887A19-B1D6-5C4F-B7A6-8099A3F4D4E9}"/>
              </a:ext>
            </a:extLst>
          </p:cNvPr>
          <p:cNvSpPr/>
          <p:nvPr/>
        </p:nvSpPr>
        <p:spPr>
          <a:xfrm>
            <a:off x="607319" y="3283547"/>
            <a:ext cx="792162" cy="576264"/>
          </a:xfrm>
          <a:prstGeom prst="line">
            <a:avLst/>
          </a:prstGeom>
          <a:ln w="19050" cap="sq" cmpd="sng">
            <a:solidFill>
              <a:schemeClr val="tx1"/>
            </a:solidFill>
            <a:prstDash val="solid"/>
            <a:miter/>
            <a:headEnd type="none" w="sm" len="sm"/>
            <a:tailEnd type="none" w="sm" len="sm"/>
          </a:ln>
        </p:spPr>
      </p:sp>
      <p:sp>
        <p:nvSpPr>
          <p:cNvPr id="15" name="Line 15">
            <a:extLst>
              <a:ext uri="{FF2B5EF4-FFF2-40B4-BE49-F238E27FC236}">
                <a16:creationId xmlns:a16="http://schemas.microsoft.com/office/drawing/2014/main" id="{89972DC5-A0E5-2B40-BD61-37972390F8DF}"/>
              </a:ext>
            </a:extLst>
          </p:cNvPr>
          <p:cNvSpPr/>
          <p:nvPr/>
        </p:nvSpPr>
        <p:spPr>
          <a:xfrm>
            <a:off x="1543944" y="2419946"/>
            <a:ext cx="0" cy="1368428"/>
          </a:xfrm>
          <a:prstGeom prst="line">
            <a:avLst/>
          </a:prstGeom>
          <a:ln w="19050" cap="sq" cmpd="sng">
            <a:solidFill>
              <a:schemeClr val="tx1"/>
            </a:solidFill>
            <a:prstDash val="solid"/>
            <a:miter/>
            <a:headEnd type="none" w="sm" len="sm"/>
            <a:tailEnd type="none" w="sm" len="sm"/>
          </a:ln>
        </p:spPr>
      </p:sp>
      <p:sp>
        <p:nvSpPr>
          <p:cNvPr id="16" name="Line 16">
            <a:extLst>
              <a:ext uri="{FF2B5EF4-FFF2-40B4-BE49-F238E27FC236}">
                <a16:creationId xmlns:a16="http://schemas.microsoft.com/office/drawing/2014/main" id="{D4CC0F05-2CF5-B04F-A0DC-058FFE865F03}"/>
              </a:ext>
            </a:extLst>
          </p:cNvPr>
          <p:cNvSpPr/>
          <p:nvPr/>
        </p:nvSpPr>
        <p:spPr>
          <a:xfrm flipV="1">
            <a:off x="1759846" y="3356572"/>
            <a:ext cx="719137" cy="503240"/>
          </a:xfrm>
          <a:prstGeom prst="line">
            <a:avLst/>
          </a:prstGeom>
          <a:ln w="19050" cap="sq" cmpd="sng">
            <a:solidFill>
              <a:schemeClr val="tx1"/>
            </a:solidFill>
            <a:prstDash val="solid"/>
            <a:miter/>
            <a:headEnd type="none" w="sm" len="sm"/>
            <a:tailEnd type="none" w="sm" len="sm"/>
          </a:ln>
        </p:spPr>
      </p:sp>
      <p:sp>
        <p:nvSpPr>
          <p:cNvPr id="17" name="Line 17">
            <a:extLst>
              <a:ext uri="{FF2B5EF4-FFF2-40B4-BE49-F238E27FC236}">
                <a16:creationId xmlns:a16="http://schemas.microsoft.com/office/drawing/2014/main" id="{A428609D-4A50-1D49-AFEF-15AB41DDCD47}"/>
              </a:ext>
            </a:extLst>
          </p:cNvPr>
          <p:cNvSpPr/>
          <p:nvPr/>
        </p:nvSpPr>
        <p:spPr>
          <a:xfrm flipV="1">
            <a:off x="2767906" y="2204049"/>
            <a:ext cx="863600" cy="863601"/>
          </a:xfrm>
          <a:prstGeom prst="line">
            <a:avLst/>
          </a:prstGeom>
          <a:ln w="19050" cap="sq" cmpd="sng">
            <a:solidFill>
              <a:schemeClr val="tx1"/>
            </a:solidFill>
            <a:prstDash val="solid"/>
            <a:miter/>
            <a:headEnd type="none" w="sm" len="sm"/>
            <a:tailEnd type="none" w="sm" len="sm"/>
          </a:ln>
        </p:spPr>
      </p:sp>
      <p:sp>
        <p:nvSpPr>
          <p:cNvPr id="18" name="Line 18">
            <a:extLst>
              <a:ext uri="{FF2B5EF4-FFF2-40B4-BE49-F238E27FC236}">
                <a16:creationId xmlns:a16="http://schemas.microsoft.com/office/drawing/2014/main" id="{809F448C-4678-D641-8E25-ACE0E46DEC8A}"/>
              </a:ext>
            </a:extLst>
          </p:cNvPr>
          <p:cNvSpPr/>
          <p:nvPr/>
        </p:nvSpPr>
        <p:spPr>
          <a:xfrm flipV="1">
            <a:off x="1759845" y="2059584"/>
            <a:ext cx="1800225" cy="144462"/>
          </a:xfrm>
          <a:prstGeom prst="line">
            <a:avLst/>
          </a:prstGeom>
          <a:ln w="19050" cap="sq" cmpd="sng">
            <a:solidFill>
              <a:schemeClr val="tx1"/>
            </a:solidFill>
            <a:prstDash val="solid"/>
            <a:miter/>
            <a:headEnd type="none" w="sm" len="sm"/>
            <a:tailEnd type="none" w="sm" len="sm"/>
          </a:ln>
        </p:spPr>
      </p:sp>
      <p:sp>
        <p:nvSpPr>
          <p:cNvPr id="19" name="Line 19">
            <a:extLst>
              <a:ext uri="{FF2B5EF4-FFF2-40B4-BE49-F238E27FC236}">
                <a16:creationId xmlns:a16="http://schemas.microsoft.com/office/drawing/2014/main" id="{E95EA551-CA54-F142-8FAD-9B2117462567}"/>
              </a:ext>
            </a:extLst>
          </p:cNvPr>
          <p:cNvSpPr/>
          <p:nvPr/>
        </p:nvSpPr>
        <p:spPr>
          <a:xfrm>
            <a:off x="3993457" y="1988145"/>
            <a:ext cx="1366838" cy="0"/>
          </a:xfrm>
          <a:prstGeom prst="line">
            <a:avLst/>
          </a:prstGeom>
          <a:ln w="19050" cap="sq" cmpd="sng">
            <a:solidFill>
              <a:schemeClr val="tx1"/>
            </a:solidFill>
            <a:prstDash val="solid"/>
            <a:miter/>
            <a:headEnd type="none" w="sm" len="sm"/>
            <a:tailEnd type="none" w="sm" len="sm"/>
          </a:ln>
        </p:spPr>
      </p:sp>
      <p:sp>
        <p:nvSpPr>
          <p:cNvPr id="20" name="Line 20">
            <a:extLst>
              <a:ext uri="{FF2B5EF4-FFF2-40B4-BE49-F238E27FC236}">
                <a16:creationId xmlns:a16="http://schemas.microsoft.com/office/drawing/2014/main" id="{5A134326-CB48-B540-A608-A5CB38F49F29}"/>
              </a:ext>
            </a:extLst>
          </p:cNvPr>
          <p:cNvSpPr/>
          <p:nvPr/>
        </p:nvSpPr>
        <p:spPr>
          <a:xfrm>
            <a:off x="5792094" y="2059584"/>
            <a:ext cx="1223962" cy="865188"/>
          </a:xfrm>
          <a:prstGeom prst="line">
            <a:avLst/>
          </a:prstGeom>
          <a:ln w="19050" cap="sq" cmpd="sng">
            <a:solidFill>
              <a:schemeClr val="tx1"/>
            </a:solidFill>
            <a:prstDash val="solid"/>
            <a:miter/>
            <a:headEnd type="none" w="sm" len="sm"/>
            <a:tailEnd type="none" w="sm" len="sm"/>
          </a:ln>
        </p:spPr>
      </p:sp>
      <p:sp>
        <p:nvSpPr>
          <p:cNvPr id="21" name="Line 21">
            <a:extLst>
              <a:ext uri="{FF2B5EF4-FFF2-40B4-BE49-F238E27FC236}">
                <a16:creationId xmlns:a16="http://schemas.microsoft.com/office/drawing/2014/main" id="{3398FEE3-AD3F-EE4A-A3D3-C04D95816215}"/>
              </a:ext>
            </a:extLst>
          </p:cNvPr>
          <p:cNvSpPr/>
          <p:nvPr/>
        </p:nvSpPr>
        <p:spPr>
          <a:xfrm flipV="1">
            <a:off x="5719072" y="3283547"/>
            <a:ext cx="1296987" cy="576264"/>
          </a:xfrm>
          <a:prstGeom prst="line">
            <a:avLst/>
          </a:prstGeom>
          <a:ln w="19050" cap="sq" cmpd="sng">
            <a:solidFill>
              <a:schemeClr val="tx1"/>
            </a:solidFill>
            <a:prstDash val="solid"/>
            <a:miter/>
            <a:headEnd type="none" w="sm" len="sm"/>
            <a:tailEnd type="none" w="sm" len="sm"/>
          </a:ln>
        </p:spPr>
      </p:sp>
      <p:sp>
        <p:nvSpPr>
          <p:cNvPr id="22" name="Line 22">
            <a:extLst>
              <a:ext uri="{FF2B5EF4-FFF2-40B4-BE49-F238E27FC236}">
                <a16:creationId xmlns:a16="http://schemas.microsoft.com/office/drawing/2014/main" id="{E373279F-2E00-0A4B-92E8-F79C6C6A1E5D}"/>
              </a:ext>
            </a:extLst>
          </p:cNvPr>
          <p:cNvSpPr/>
          <p:nvPr/>
        </p:nvSpPr>
        <p:spPr>
          <a:xfrm>
            <a:off x="3918846" y="2204048"/>
            <a:ext cx="1512887" cy="1512890"/>
          </a:xfrm>
          <a:prstGeom prst="line">
            <a:avLst/>
          </a:prstGeom>
          <a:ln w="19050" cap="sq" cmpd="sng">
            <a:solidFill>
              <a:schemeClr val="tx1"/>
            </a:solidFill>
            <a:prstDash val="solid"/>
            <a:miter/>
            <a:headEnd type="none" w="sm" len="sm"/>
            <a:tailEnd type="none" w="sm" len="sm"/>
          </a:ln>
        </p:spPr>
      </p:sp>
      <p:sp>
        <p:nvSpPr>
          <p:cNvPr id="23" name="Line 23">
            <a:extLst>
              <a:ext uri="{FF2B5EF4-FFF2-40B4-BE49-F238E27FC236}">
                <a16:creationId xmlns:a16="http://schemas.microsoft.com/office/drawing/2014/main" id="{BD93DCCE-09F7-3D4A-A74B-2A60E8DAED50}"/>
              </a:ext>
            </a:extLst>
          </p:cNvPr>
          <p:cNvSpPr/>
          <p:nvPr/>
        </p:nvSpPr>
        <p:spPr>
          <a:xfrm>
            <a:off x="2839346" y="3356573"/>
            <a:ext cx="720725" cy="431801"/>
          </a:xfrm>
          <a:prstGeom prst="line">
            <a:avLst/>
          </a:prstGeom>
          <a:ln w="19050" cap="sq" cmpd="sng">
            <a:solidFill>
              <a:schemeClr val="tx1"/>
            </a:solidFill>
            <a:prstDash val="solid"/>
            <a:miter/>
            <a:headEnd type="none" w="sm" len="sm"/>
            <a:tailEnd type="none" w="sm" len="sm"/>
          </a:ln>
        </p:spPr>
      </p:sp>
      <p:sp>
        <p:nvSpPr>
          <p:cNvPr id="24" name="Line 24">
            <a:extLst>
              <a:ext uri="{FF2B5EF4-FFF2-40B4-BE49-F238E27FC236}">
                <a16:creationId xmlns:a16="http://schemas.microsoft.com/office/drawing/2014/main" id="{FCEFEF00-430A-AC4F-81B9-D0B18D2170F0}"/>
              </a:ext>
            </a:extLst>
          </p:cNvPr>
          <p:cNvSpPr/>
          <p:nvPr/>
        </p:nvSpPr>
        <p:spPr>
          <a:xfrm>
            <a:off x="3993457" y="4004273"/>
            <a:ext cx="1366838" cy="0"/>
          </a:xfrm>
          <a:prstGeom prst="line">
            <a:avLst/>
          </a:prstGeom>
          <a:ln w="19050" cap="sq" cmpd="sng">
            <a:solidFill>
              <a:schemeClr val="tx1"/>
            </a:solidFill>
            <a:prstDash val="solid"/>
            <a:miter/>
            <a:headEnd type="none" w="sm" len="sm"/>
            <a:tailEnd type="none" w="sm" len="sm"/>
          </a:ln>
        </p:spPr>
      </p:sp>
      <p:sp>
        <p:nvSpPr>
          <p:cNvPr id="25" name="Line 25">
            <a:extLst>
              <a:ext uri="{FF2B5EF4-FFF2-40B4-BE49-F238E27FC236}">
                <a16:creationId xmlns:a16="http://schemas.microsoft.com/office/drawing/2014/main" id="{619AF0C5-1737-A344-B0DE-28972E60AB88}"/>
              </a:ext>
            </a:extLst>
          </p:cNvPr>
          <p:cNvSpPr/>
          <p:nvPr/>
        </p:nvSpPr>
        <p:spPr>
          <a:xfrm>
            <a:off x="5576194" y="2204048"/>
            <a:ext cx="0" cy="1512890"/>
          </a:xfrm>
          <a:prstGeom prst="line">
            <a:avLst/>
          </a:prstGeom>
          <a:ln w="19050" cap="sq" cmpd="sng">
            <a:solidFill>
              <a:schemeClr val="tx1"/>
            </a:solidFill>
            <a:prstDash val="solid"/>
            <a:miter/>
            <a:headEnd type="none" w="sm" len="sm"/>
            <a:tailEnd type="none" w="sm" len="sm"/>
          </a:ln>
        </p:spPr>
      </p:sp>
      <p:sp>
        <p:nvSpPr>
          <p:cNvPr id="26" name="Line 26">
            <a:extLst>
              <a:ext uri="{FF2B5EF4-FFF2-40B4-BE49-F238E27FC236}">
                <a16:creationId xmlns:a16="http://schemas.microsoft.com/office/drawing/2014/main" id="{5CF63477-B076-EA4A-A6D2-F5CA6B33FB3B}"/>
              </a:ext>
            </a:extLst>
          </p:cNvPr>
          <p:cNvSpPr/>
          <p:nvPr/>
        </p:nvSpPr>
        <p:spPr>
          <a:xfrm>
            <a:off x="1831282" y="4075711"/>
            <a:ext cx="1728788" cy="0"/>
          </a:xfrm>
          <a:prstGeom prst="line">
            <a:avLst/>
          </a:prstGeom>
          <a:ln w="19050" cap="sq" cmpd="sng">
            <a:solidFill>
              <a:schemeClr val="tx1"/>
            </a:solidFill>
            <a:prstDash val="solid"/>
            <a:miter/>
            <a:headEnd type="none" w="sm" len="sm"/>
            <a:tailEnd type="none" w="sm" len="sm"/>
          </a:ln>
        </p:spPr>
      </p:sp>
      <p:sp>
        <p:nvSpPr>
          <p:cNvPr id="27" name="Text Box 27">
            <a:extLst>
              <a:ext uri="{FF2B5EF4-FFF2-40B4-BE49-F238E27FC236}">
                <a16:creationId xmlns:a16="http://schemas.microsoft.com/office/drawing/2014/main" id="{A4AB32B1-E7FB-A542-9B91-B926E149896F}"/>
              </a:ext>
            </a:extLst>
          </p:cNvPr>
          <p:cNvSpPr txBox="1"/>
          <p:nvPr/>
        </p:nvSpPr>
        <p:spPr>
          <a:xfrm>
            <a:off x="751782" y="2419946"/>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4</a:t>
            </a:r>
          </a:p>
        </p:txBody>
      </p:sp>
      <p:sp>
        <p:nvSpPr>
          <p:cNvPr id="28" name="Text Box 28">
            <a:extLst>
              <a:ext uri="{FF2B5EF4-FFF2-40B4-BE49-F238E27FC236}">
                <a16:creationId xmlns:a16="http://schemas.microsoft.com/office/drawing/2014/main" id="{BF4B25AA-0943-6C4E-BDE9-50CE34F5A57C}"/>
              </a:ext>
            </a:extLst>
          </p:cNvPr>
          <p:cNvSpPr txBox="1"/>
          <p:nvPr/>
        </p:nvSpPr>
        <p:spPr>
          <a:xfrm>
            <a:off x="2407544" y="1700808"/>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8</a:t>
            </a:r>
          </a:p>
        </p:txBody>
      </p:sp>
      <p:sp>
        <p:nvSpPr>
          <p:cNvPr id="29" name="Text Box 29">
            <a:extLst>
              <a:ext uri="{FF2B5EF4-FFF2-40B4-BE49-F238E27FC236}">
                <a16:creationId xmlns:a16="http://schemas.microsoft.com/office/drawing/2014/main" id="{A3F8EE59-6BF5-1649-A4E0-1956134C5BCD}"/>
              </a:ext>
            </a:extLst>
          </p:cNvPr>
          <p:cNvSpPr txBox="1"/>
          <p:nvPr/>
        </p:nvSpPr>
        <p:spPr>
          <a:xfrm>
            <a:off x="4568131" y="1916832"/>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7</a:t>
            </a:r>
          </a:p>
        </p:txBody>
      </p:sp>
      <p:sp>
        <p:nvSpPr>
          <p:cNvPr id="30" name="Text Box 30">
            <a:extLst>
              <a:ext uri="{FF2B5EF4-FFF2-40B4-BE49-F238E27FC236}">
                <a16:creationId xmlns:a16="http://schemas.microsoft.com/office/drawing/2014/main" id="{266AC61B-0242-3344-91C8-BF7171F89DE8}"/>
              </a:ext>
            </a:extLst>
          </p:cNvPr>
          <p:cNvSpPr txBox="1"/>
          <p:nvPr/>
        </p:nvSpPr>
        <p:spPr>
          <a:xfrm>
            <a:off x="6439794" y="2204045"/>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9</a:t>
            </a:r>
          </a:p>
        </p:txBody>
      </p:sp>
      <p:sp>
        <p:nvSpPr>
          <p:cNvPr id="31" name="Text Box 31">
            <a:extLst>
              <a:ext uri="{FF2B5EF4-FFF2-40B4-BE49-F238E27FC236}">
                <a16:creationId xmlns:a16="http://schemas.microsoft.com/office/drawing/2014/main" id="{DA9CC271-73C0-5143-9249-D560789E233B}"/>
              </a:ext>
            </a:extLst>
          </p:cNvPr>
          <p:cNvSpPr txBox="1"/>
          <p:nvPr/>
        </p:nvSpPr>
        <p:spPr>
          <a:xfrm>
            <a:off x="5576195" y="2851748"/>
            <a:ext cx="503237"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14</a:t>
            </a:r>
          </a:p>
        </p:txBody>
      </p:sp>
      <p:sp>
        <p:nvSpPr>
          <p:cNvPr id="32" name="Text Box 32">
            <a:extLst>
              <a:ext uri="{FF2B5EF4-FFF2-40B4-BE49-F238E27FC236}">
                <a16:creationId xmlns:a16="http://schemas.microsoft.com/office/drawing/2014/main" id="{0FB8AE6F-DEF9-F24B-AB74-5A6F417DB9C9}"/>
              </a:ext>
            </a:extLst>
          </p:cNvPr>
          <p:cNvSpPr txBox="1"/>
          <p:nvPr/>
        </p:nvSpPr>
        <p:spPr>
          <a:xfrm>
            <a:off x="6223896" y="3572472"/>
            <a:ext cx="573087" cy="400110"/>
          </a:xfrm>
          <a:prstGeom prst="rect">
            <a:avLst/>
          </a:prstGeom>
          <a:noFill/>
          <a:ln w="12700">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10</a:t>
            </a:r>
          </a:p>
        </p:txBody>
      </p:sp>
      <p:sp>
        <p:nvSpPr>
          <p:cNvPr id="33" name="Text Box 33">
            <a:extLst>
              <a:ext uri="{FF2B5EF4-FFF2-40B4-BE49-F238E27FC236}">
                <a16:creationId xmlns:a16="http://schemas.microsoft.com/office/drawing/2014/main" id="{32B3815A-098D-B248-879A-2D06E680A86A}"/>
              </a:ext>
            </a:extLst>
          </p:cNvPr>
          <p:cNvSpPr txBox="1"/>
          <p:nvPr/>
        </p:nvSpPr>
        <p:spPr>
          <a:xfrm>
            <a:off x="4495106" y="4004275"/>
            <a:ext cx="4318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400" b="1" dirty="0">
                <a:latin typeface="Arial" panose="020B0604020202020204" pitchFamily="34" charset="0"/>
                <a:ea typeface="宋体" panose="02010600030101010101" pitchFamily="2" charset="-122"/>
              </a:rPr>
              <a:t>2</a:t>
            </a:r>
          </a:p>
        </p:txBody>
      </p:sp>
      <p:sp>
        <p:nvSpPr>
          <p:cNvPr id="35" name="Text Box 35">
            <a:extLst>
              <a:ext uri="{FF2B5EF4-FFF2-40B4-BE49-F238E27FC236}">
                <a16:creationId xmlns:a16="http://schemas.microsoft.com/office/drawing/2014/main" id="{D8C235FB-7C0E-6343-82AE-6251F6EEEE2B}"/>
              </a:ext>
            </a:extLst>
          </p:cNvPr>
          <p:cNvSpPr txBox="1"/>
          <p:nvPr/>
        </p:nvSpPr>
        <p:spPr>
          <a:xfrm>
            <a:off x="678757" y="3572472"/>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8</a:t>
            </a:r>
          </a:p>
        </p:txBody>
      </p:sp>
      <p:sp>
        <p:nvSpPr>
          <p:cNvPr id="36" name="Text Box 36">
            <a:extLst>
              <a:ext uri="{FF2B5EF4-FFF2-40B4-BE49-F238E27FC236}">
                <a16:creationId xmlns:a16="http://schemas.microsoft.com/office/drawing/2014/main" id="{52A9E37A-350E-8847-9804-4238D457AC55}"/>
              </a:ext>
            </a:extLst>
          </p:cNvPr>
          <p:cNvSpPr txBox="1"/>
          <p:nvPr/>
        </p:nvSpPr>
        <p:spPr>
          <a:xfrm>
            <a:off x="3055245" y="3212110"/>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6</a:t>
            </a:r>
          </a:p>
        </p:txBody>
      </p:sp>
      <p:sp>
        <p:nvSpPr>
          <p:cNvPr id="37" name="Text Box 37">
            <a:extLst>
              <a:ext uri="{FF2B5EF4-FFF2-40B4-BE49-F238E27FC236}">
                <a16:creationId xmlns:a16="http://schemas.microsoft.com/office/drawing/2014/main" id="{CC59F862-D660-F144-A2AE-A78DC24A17EF}"/>
              </a:ext>
            </a:extLst>
          </p:cNvPr>
          <p:cNvSpPr txBox="1"/>
          <p:nvPr/>
        </p:nvSpPr>
        <p:spPr>
          <a:xfrm>
            <a:off x="2839344" y="2348508"/>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2</a:t>
            </a:r>
          </a:p>
        </p:txBody>
      </p:sp>
      <p:sp>
        <p:nvSpPr>
          <p:cNvPr id="38" name="Text Box 38">
            <a:extLst>
              <a:ext uri="{FF2B5EF4-FFF2-40B4-BE49-F238E27FC236}">
                <a16:creationId xmlns:a16="http://schemas.microsoft.com/office/drawing/2014/main" id="{FA2D9EE7-D149-384A-BFED-D9C89EA0A790}"/>
              </a:ext>
            </a:extLst>
          </p:cNvPr>
          <p:cNvSpPr txBox="1"/>
          <p:nvPr/>
        </p:nvSpPr>
        <p:spPr>
          <a:xfrm>
            <a:off x="4352232" y="2851747"/>
            <a:ext cx="431800"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4</a:t>
            </a:r>
          </a:p>
        </p:txBody>
      </p:sp>
      <p:sp>
        <p:nvSpPr>
          <p:cNvPr id="39" name="Text Box 39">
            <a:extLst>
              <a:ext uri="{FF2B5EF4-FFF2-40B4-BE49-F238E27FC236}">
                <a16:creationId xmlns:a16="http://schemas.microsoft.com/office/drawing/2014/main" id="{C40B54E5-4DA6-7E46-8D4F-EFF66CBF66A8}"/>
              </a:ext>
            </a:extLst>
          </p:cNvPr>
          <p:cNvSpPr txBox="1"/>
          <p:nvPr/>
        </p:nvSpPr>
        <p:spPr>
          <a:xfrm>
            <a:off x="1831281" y="3283546"/>
            <a:ext cx="433388"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7</a:t>
            </a:r>
          </a:p>
        </p:txBody>
      </p:sp>
      <p:sp>
        <p:nvSpPr>
          <p:cNvPr id="40" name="Text Box 40">
            <a:extLst>
              <a:ext uri="{FF2B5EF4-FFF2-40B4-BE49-F238E27FC236}">
                <a16:creationId xmlns:a16="http://schemas.microsoft.com/office/drawing/2014/main" id="{00EFFB2A-9917-B247-9401-C77497AB9DBE}"/>
              </a:ext>
            </a:extLst>
          </p:cNvPr>
          <p:cNvSpPr txBox="1"/>
          <p:nvPr/>
        </p:nvSpPr>
        <p:spPr>
          <a:xfrm>
            <a:off x="1181996" y="2916834"/>
            <a:ext cx="504825" cy="400110"/>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000" b="1" dirty="0">
                <a:latin typeface="Arial" panose="020B0604020202020204" pitchFamily="34" charset="0"/>
                <a:ea typeface="宋体" panose="02010600030101010101" pitchFamily="2" charset="-122"/>
              </a:rPr>
              <a:t>11</a:t>
            </a:r>
          </a:p>
        </p:txBody>
      </p:sp>
      <p:sp>
        <p:nvSpPr>
          <p:cNvPr id="41" name="Oval 41">
            <a:extLst>
              <a:ext uri="{FF2B5EF4-FFF2-40B4-BE49-F238E27FC236}">
                <a16:creationId xmlns:a16="http://schemas.microsoft.com/office/drawing/2014/main" id="{E842528B-46D5-FC4F-920D-9F1CCC4394D9}"/>
              </a:ext>
            </a:extLst>
          </p:cNvPr>
          <p:cNvSpPr/>
          <p:nvPr/>
        </p:nvSpPr>
        <p:spPr>
          <a:xfrm>
            <a:off x="246958" y="2929538"/>
            <a:ext cx="431800" cy="431801"/>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a</a:t>
            </a:r>
          </a:p>
        </p:txBody>
      </p:sp>
      <p:grpSp>
        <p:nvGrpSpPr>
          <p:cNvPr id="42" name="Group 42">
            <a:extLst>
              <a:ext uri="{FF2B5EF4-FFF2-40B4-BE49-F238E27FC236}">
                <a16:creationId xmlns:a16="http://schemas.microsoft.com/office/drawing/2014/main" id="{3E7C63AE-BFB0-7242-947B-654953640952}"/>
              </a:ext>
            </a:extLst>
          </p:cNvPr>
          <p:cNvGrpSpPr/>
          <p:nvPr/>
        </p:nvGrpSpPr>
        <p:grpSpPr>
          <a:xfrm>
            <a:off x="607320" y="1994496"/>
            <a:ext cx="1152525" cy="1008064"/>
            <a:chOff x="836" y="1752"/>
            <a:chExt cx="726" cy="635"/>
          </a:xfrm>
        </p:grpSpPr>
        <p:sp>
          <p:nvSpPr>
            <p:cNvPr id="43" name="Line 43">
              <a:extLst>
                <a:ext uri="{FF2B5EF4-FFF2-40B4-BE49-F238E27FC236}">
                  <a16:creationId xmlns:a16="http://schemas.microsoft.com/office/drawing/2014/main" id="{30A1F7C6-CC69-A042-9CD2-08035D818DFA}"/>
                </a:ext>
              </a:extLst>
            </p:cNvPr>
            <p:cNvSpPr/>
            <p:nvPr/>
          </p:nvSpPr>
          <p:spPr>
            <a:xfrm flipV="1">
              <a:off x="836" y="1979"/>
              <a:ext cx="499" cy="408"/>
            </a:xfrm>
            <a:prstGeom prst="line">
              <a:avLst/>
            </a:prstGeom>
            <a:ln w="57150" cap="sq" cmpd="sng">
              <a:solidFill>
                <a:srgbClr val="FF3300"/>
              </a:solidFill>
              <a:prstDash val="solid"/>
              <a:miter/>
              <a:headEnd type="none" w="sm" len="sm"/>
              <a:tailEnd type="none" w="sm" len="sm"/>
            </a:ln>
          </p:spPr>
        </p:sp>
        <p:sp>
          <p:nvSpPr>
            <p:cNvPr id="44" name="Oval 44">
              <a:extLst>
                <a:ext uri="{FF2B5EF4-FFF2-40B4-BE49-F238E27FC236}">
                  <a16:creationId xmlns:a16="http://schemas.microsoft.com/office/drawing/2014/main" id="{0EFEA4D8-26F3-E14A-BA6D-BFCFF9351DDB}"/>
                </a:ext>
              </a:extLst>
            </p:cNvPr>
            <p:cNvSpPr/>
            <p:nvPr/>
          </p:nvSpPr>
          <p:spPr>
            <a:xfrm>
              <a:off x="1290" y="1752"/>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b</a:t>
              </a:r>
            </a:p>
          </p:txBody>
        </p:sp>
      </p:grpSp>
      <p:grpSp>
        <p:nvGrpSpPr>
          <p:cNvPr id="45" name="Group 45">
            <a:extLst>
              <a:ext uri="{FF2B5EF4-FFF2-40B4-BE49-F238E27FC236}">
                <a16:creationId xmlns:a16="http://schemas.microsoft.com/office/drawing/2014/main" id="{40D901E9-368C-3947-B9B6-3B523D8457FB}"/>
              </a:ext>
            </a:extLst>
          </p:cNvPr>
          <p:cNvGrpSpPr/>
          <p:nvPr/>
        </p:nvGrpSpPr>
        <p:grpSpPr>
          <a:xfrm>
            <a:off x="1759845" y="1778596"/>
            <a:ext cx="2233612" cy="431801"/>
            <a:chOff x="1562" y="1616"/>
            <a:chExt cx="1406" cy="272"/>
          </a:xfrm>
        </p:grpSpPr>
        <p:sp>
          <p:nvSpPr>
            <p:cNvPr id="46" name="Oval 46">
              <a:extLst>
                <a:ext uri="{FF2B5EF4-FFF2-40B4-BE49-F238E27FC236}">
                  <a16:creationId xmlns:a16="http://schemas.microsoft.com/office/drawing/2014/main" id="{8B7A7ACB-F81E-F549-8E09-E25E3762E992}"/>
                </a:ext>
              </a:extLst>
            </p:cNvPr>
            <p:cNvSpPr/>
            <p:nvPr/>
          </p:nvSpPr>
          <p:spPr>
            <a:xfrm>
              <a:off x="2696" y="1616"/>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c</a:t>
              </a:r>
            </a:p>
          </p:txBody>
        </p:sp>
        <p:sp>
          <p:nvSpPr>
            <p:cNvPr id="47" name="Line 47">
              <a:extLst>
                <a:ext uri="{FF2B5EF4-FFF2-40B4-BE49-F238E27FC236}">
                  <a16:creationId xmlns:a16="http://schemas.microsoft.com/office/drawing/2014/main" id="{24137C10-2C7B-F848-98D5-84175C5148C0}"/>
                </a:ext>
              </a:extLst>
            </p:cNvPr>
            <p:cNvSpPr/>
            <p:nvPr/>
          </p:nvSpPr>
          <p:spPr>
            <a:xfrm flipV="1">
              <a:off x="1562" y="1797"/>
              <a:ext cx="1134" cy="91"/>
            </a:xfrm>
            <a:prstGeom prst="line">
              <a:avLst/>
            </a:prstGeom>
            <a:ln w="57150" cap="sq" cmpd="sng">
              <a:solidFill>
                <a:srgbClr val="FF3300"/>
              </a:solidFill>
              <a:prstDash val="solid"/>
              <a:miter/>
              <a:headEnd type="none" w="sm" len="sm"/>
              <a:tailEnd type="none" w="sm" len="sm"/>
            </a:ln>
          </p:spPr>
        </p:sp>
      </p:grpSp>
      <p:grpSp>
        <p:nvGrpSpPr>
          <p:cNvPr id="48" name="Group 48">
            <a:extLst>
              <a:ext uri="{FF2B5EF4-FFF2-40B4-BE49-F238E27FC236}">
                <a16:creationId xmlns:a16="http://schemas.microsoft.com/office/drawing/2014/main" id="{7915CA13-745A-2A4E-B4D9-4557985D9E0C}"/>
              </a:ext>
            </a:extLst>
          </p:cNvPr>
          <p:cNvGrpSpPr/>
          <p:nvPr/>
        </p:nvGrpSpPr>
        <p:grpSpPr>
          <a:xfrm>
            <a:off x="2407544" y="2210398"/>
            <a:ext cx="1223962" cy="1223965"/>
            <a:chOff x="1970" y="1888"/>
            <a:chExt cx="771" cy="771"/>
          </a:xfrm>
        </p:grpSpPr>
        <p:sp>
          <p:nvSpPr>
            <p:cNvPr id="49" name="Oval 49">
              <a:extLst>
                <a:ext uri="{FF2B5EF4-FFF2-40B4-BE49-F238E27FC236}">
                  <a16:creationId xmlns:a16="http://schemas.microsoft.com/office/drawing/2014/main" id="{77887CB2-EF27-504C-8B32-5E5916208928}"/>
                </a:ext>
              </a:extLst>
            </p:cNvPr>
            <p:cNvSpPr/>
            <p:nvPr/>
          </p:nvSpPr>
          <p:spPr>
            <a:xfrm>
              <a:off x="1970" y="2387"/>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i</a:t>
              </a:r>
            </a:p>
          </p:txBody>
        </p:sp>
        <p:sp>
          <p:nvSpPr>
            <p:cNvPr id="50" name="Line 50">
              <a:extLst>
                <a:ext uri="{FF2B5EF4-FFF2-40B4-BE49-F238E27FC236}">
                  <a16:creationId xmlns:a16="http://schemas.microsoft.com/office/drawing/2014/main" id="{36AFC9E8-098D-FF45-AC7D-4586C6D4CE7E}"/>
                </a:ext>
              </a:extLst>
            </p:cNvPr>
            <p:cNvSpPr/>
            <p:nvPr/>
          </p:nvSpPr>
          <p:spPr>
            <a:xfrm flipV="1">
              <a:off x="2197" y="1888"/>
              <a:ext cx="544" cy="544"/>
            </a:xfrm>
            <a:prstGeom prst="line">
              <a:avLst/>
            </a:prstGeom>
            <a:ln w="57150" cap="sq" cmpd="sng">
              <a:solidFill>
                <a:srgbClr val="FF3300"/>
              </a:solidFill>
              <a:prstDash val="solid"/>
              <a:miter/>
              <a:headEnd type="none" w="sm" len="sm"/>
              <a:tailEnd type="none" w="sm" len="sm"/>
            </a:ln>
          </p:spPr>
        </p:sp>
      </p:grpSp>
      <p:grpSp>
        <p:nvGrpSpPr>
          <p:cNvPr id="51" name="Group 51">
            <a:extLst>
              <a:ext uri="{FF2B5EF4-FFF2-40B4-BE49-F238E27FC236}">
                <a16:creationId xmlns:a16="http://schemas.microsoft.com/office/drawing/2014/main" id="{33B3B5B0-4712-6B40-B709-AF5048C5FB80}"/>
              </a:ext>
            </a:extLst>
          </p:cNvPr>
          <p:cNvGrpSpPr/>
          <p:nvPr/>
        </p:nvGrpSpPr>
        <p:grpSpPr>
          <a:xfrm>
            <a:off x="3918845" y="2210398"/>
            <a:ext cx="1874837" cy="1943103"/>
            <a:chOff x="2922" y="1888"/>
            <a:chExt cx="1180" cy="1224"/>
          </a:xfrm>
        </p:grpSpPr>
        <p:sp>
          <p:nvSpPr>
            <p:cNvPr id="52" name="Oval 52">
              <a:extLst>
                <a:ext uri="{FF2B5EF4-FFF2-40B4-BE49-F238E27FC236}">
                  <a16:creationId xmlns:a16="http://schemas.microsoft.com/office/drawing/2014/main" id="{C1A66B61-4880-6D4D-BEC9-06ED6A3B259F}"/>
                </a:ext>
              </a:extLst>
            </p:cNvPr>
            <p:cNvSpPr/>
            <p:nvPr/>
          </p:nvSpPr>
          <p:spPr>
            <a:xfrm>
              <a:off x="3830" y="2840"/>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f</a:t>
              </a:r>
            </a:p>
          </p:txBody>
        </p:sp>
        <p:sp>
          <p:nvSpPr>
            <p:cNvPr id="53" name="Line 53">
              <a:extLst>
                <a:ext uri="{FF2B5EF4-FFF2-40B4-BE49-F238E27FC236}">
                  <a16:creationId xmlns:a16="http://schemas.microsoft.com/office/drawing/2014/main" id="{EE484BEE-032A-6E41-B98C-16F67B5FC990}"/>
                </a:ext>
              </a:extLst>
            </p:cNvPr>
            <p:cNvSpPr/>
            <p:nvPr/>
          </p:nvSpPr>
          <p:spPr>
            <a:xfrm>
              <a:off x="2922" y="1888"/>
              <a:ext cx="953" cy="952"/>
            </a:xfrm>
            <a:prstGeom prst="line">
              <a:avLst/>
            </a:prstGeom>
            <a:ln w="57150" cap="sq" cmpd="sng">
              <a:solidFill>
                <a:srgbClr val="FF3300"/>
              </a:solidFill>
              <a:prstDash val="solid"/>
              <a:miter/>
              <a:headEnd type="none" w="sm" len="sm"/>
              <a:tailEnd type="none" w="sm" len="sm"/>
            </a:ln>
          </p:spPr>
        </p:sp>
      </p:grpSp>
      <p:grpSp>
        <p:nvGrpSpPr>
          <p:cNvPr id="54" name="Group 54">
            <a:extLst>
              <a:ext uri="{FF2B5EF4-FFF2-40B4-BE49-F238E27FC236}">
                <a16:creationId xmlns:a16="http://schemas.microsoft.com/office/drawing/2014/main" id="{36E2057E-8176-1A4F-9E5A-0908FF64352F}"/>
              </a:ext>
            </a:extLst>
          </p:cNvPr>
          <p:cNvGrpSpPr/>
          <p:nvPr/>
        </p:nvGrpSpPr>
        <p:grpSpPr>
          <a:xfrm>
            <a:off x="3560070" y="3721700"/>
            <a:ext cx="1871663" cy="431801"/>
            <a:chOff x="2696" y="2840"/>
            <a:chExt cx="1179" cy="272"/>
          </a:xfrm>
        </p:grpSpPr>
        <p:sp>
          <p:nvSpPr>
            <p:cNvPr id="55" name="Oval 55">
              <a:extLst>
                <a:ext uri="{FF2B5EF4-FFF2-40B4-BE49-F238E27FC236}">
                  <a16:creationId xmlns:a16="http://schemas.microsoft.com/office/drawing/2014/main" id="{74A58179-CD59-8641-9858-D63CCF7C5648}"/>
                </a:ext>
              </a:extLst>
            </p:cNvPr>
            <p:cNvSpPr/>
            <p:nvPr/>
          </p:nvSpPr>
          <p:spPr>
            <a:xfrm>
              <a:off x="2696" y="2840"/>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g</a:t>
              </a:r>
            </a:p>
          </p:txBody>
        </p:sp>
        <p:sp>
          <p:nvSpPr>
            <p:cNvPr id="56" name="Line 56">
              <a:extLst>
                <a:ext uri="{FF2B5EF4-FFF2-40B4-BE49-F238E27FC236}">
                  <a16:creationId xmlns:a16="http://schemas.microsoft.com/office/drawing/2014/main" id="{83190213-2C5D-BE46-94FE-292793819902}"/>
                </a:ext>
              </a:extLst>
            </p:cNvPr>
            <p:cNvSpPr/>
            <p:nvPr/>
          </p:nvSpPr>
          <p:spPr>
            <a:xfrm>
              <a:off x="2968" y="3022"/>
              <a:ext cx="907" cy="0"/>
            </a:xfrm>
            <a:prstGeom prst="line">
              <a:avLst/>
            </a:prstGeom>
            <a:ln w="57150" cap="sq" cmpd="sng">
              <a:solidFill>
                <a:srgbClr val="FF3300"/>
              </a:solidFill>
              <a:prstDash val="solid"/>
              <a:miter/>
              <a:headEnd type="none" w="sm" len="sm"/>
              <a:tailEnd type="none" w="sm" len="sm"/>
            </a:ln>
          </p:spPr>
        </p:sp>
      </p:grpSp>
      <p:grpSp>
        <p:nvGrpSpPr>
          <p:cNvPr id="57" name="Group 57">
            <a:extLst>
              <a:ext uri="{FF2B5EF4-FFF2-40B4-BE49-F238E27FC236}">
                <a16:creationId xmlns:a16="http://schemas.microsoft.com/office/drawing/2014/main" id="{4D9E5082-7F17-DA49-AE4D-8CBED93C2CE0}"/>
              </a:ext>
            </a:extLst>
          </p:cNvPr>
          <p:cNvGrpSpPr/>
          <p:nvPr/>
        </p:nvGrpSpPr>
        <p:grpSpPr>
          <a:xfrm>
            <a:off x="1328045" y="3794726"/>
            <a:ext cx="2232025" cy="431801"/>
            <a:chOff x="1290" y="2886"/>
            <a:chExt cx="1406" cy="272"/>
          </a:xfrm>
        </p:grpSpPr>
        <p:sp>
          <p:nvSpPr>
            <p:cNvPr id="58" name="Oval 58">
              <a:extLst>
                <a:ext uri="{FF2B5EF4-FFF2-40B4-BE49-F238E27FC236}">
                  <a16:creationId xmlns:a16="http://schemas.microsoft.com/office/drawing/2014/main" id="{D98F5255-3422-3A45-A6B5-A7CC1E4465E1}"/>
                </a:ext>
              </a:extLst>
            </p:cNvPr>
            <p:cNvSpPr/>
            <p:nvPr/>
          </p:nvSpPr>
          <p:spPr>
            <a:xfrm>
              <a:off x="1290" y="2886"/>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h</a:t>
              </a:r>
            </a:p>
          </p:txBody>
        </p:sp>
        <p:sp>
          <p:nvSpPr>
            <p:cNvPr id="59" name="Line 59">
              <a:extLst>
                <a:ext uri="{FF2B5EF4-FFF2-40B4-BE49-F238E27FC236}">
                  <a16:creationId xmlns:a16="http://schemas.microsoft.com/office/drawing/2014/main" id="{0C732110-1DE1-B04F-874B-B2548622B30F}"/>
                </a:ext>
              </a:extLst>
            </p:cNvPr>
            <p:cNvSpPr/>
            <p:nvPr/>
          </p:nvSpPr>
          <p:spPr>
            <a:xfrm flipH="1">
              <a:off x="1516" y="3067"/>
              <a:ext cx="1180" cy="0"/>
            </a:xfrm>
            <a:prstGeom prst="line">
              <a:avLst/>
            </a:prstGeom>
            <a:ln w="57150" cap="sq" cmpd="sng">
              <a:solidFill>
                <a:srgbClr val="FF3300"/>
              </a:solidFill>
              <a:prstDash val="solid"/>
              <a:miter/>
              <a:headEnd type="none" w="sm" len="sm"/>
              <a:tailEnd type="none" w="sm" len="sm"/>
            </a:ln>
          </p:spPr>
        </p:sp>
      </p:grpSp>
      <p:grpSp>
        <p:nvGrpSpPr>
          <p:cNvPr id="60" name="Group 60">
            <a:extLst>
              <a:ext uri="{FF2B5EF4-FFF2-40B4-BE49-F238E27FC236}">
                <a16:creationId xmlns:a16="http://schemas.microsoft.com/office/drawing/2014/main" id="{FF2D13D2-3EE1-D141-B57F-562F26D02D5A}"/>
              </a:ext>
            </a:extLst>
          </p:cNvPr>
          <p:cNvGrpSpPr/>
          <p:nvPr/>
        </p:nvGrpSpPr>
        <p:grpSpPr>
          <a:xfrm>
            <a:off x="3991870" y="1778596"/>
            <a:ext cx="1800225" cy="431801"/>
            <a:chOff x="2968" y="1616"/>
            <a:chExt cx="1134" cy="272"/>
          </a:xfrm>
        </p:grpSpPr>
        <p:sp>
          <p:nvSpPr>
            <p:cNvPr id="61" name="Oval 61">
              <a:extLst>
                <a:ext uri="{FF2B5EF4-FFF2-40B4-BE49-F238E27FC236}">
                  <a16:creationId xmlns:a16="http://schemas.microsoft.com/office/drawing/2014/main" id="{094E3DB7-4AB5-E844-B2BF-A2F0ACD2D545}"/>
                </a:ext>
              </a:extLst>
            </p:cNvPr>
            <p:cNvSpPr/>
            <p:nvPr/>
          </p:nvSpPr>
          <p:spPr>
            <a:xfrm>
              <a:off x="3830" y="1616"/>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d</a:t>
              </a:r>
            </a:p>
          </p:txBody>
        </p:sp>
        <p:sp>
          <p:nvSpPr>
            <p:cNvPr id="62" name="Line 62">
              <a:extLst>
                <a:ext uri="{FF2B5EF4-FFF2-40B4-BE49-F238E27FC236}">
                  <a16:creationId xmlns:a16="http://schemas.microsoft.com/office/drawing/2014/main" id="{8EAF5212-CCA5-104A-956C-708F38DF02F8}"/>
                </a:ext>
              </a:extLst>
            </p:cNvPr>
            <p:cNvSpPr/>
            <p:nvPr/>
          </p:nvSpPr>
          <p:spPr>
            <a:xfrm>
              <a:off x="2968" y="1752"/>
              <a:ext cx="862" cy="0"/>
            </a:xfrm>
            <a:prstGeom prst="line">
              <a:avLst/>
            </a:prstGeom>
            <a:ln w="57150" cap="sq" cmpd="sng">
              <a:solidFill>
                <a:srgbClr val="FF3300"/>
              </a:solidFill>
              <a:prstDash val="solid"/>
              <a:miter/>
              <a:headEnd type="none" w="sm" len="sm"/>
              <a:tailEnd type="none" w="sm" len="sm"/>
            </a:ln>
          </p:spPr>
        </p:sp>
      </p:grpSp>
      <p:grpSp>
        <p:nvGrpSpPr>
          <p:cNvPr id="63" name="Group 63">
            <a:extLst>
              <a:ext uri="{FF2B5EF4-FFF2-40B4-BE49-F238E27FC236}">
                <a16:creationId xmlns:a16="http://schemas.microsoft.com/office/drawing/2014/main" id="{458D259E-C5DB-D344-B1D1-67CCF984325B}"/>
              </a:ext>
            </a:extLst>
          </p:cNvPr>
          <p:cNvGrpSpPr/>
          <p:nvPr/>
        </p:nvGrpSpPr>
        <p:grpSpPr>
          <a:xfrm>
            <a:off x="5793681" y="2065934"/>
            <a:ext cx="1582738" cy="1223964"/>
            <a:chOff x="4102" y="1797"/>
            <a:chExt cx="998" cy="771"/>
          </a:xfrm>
        </p:grpSpPr>
        <p:sp>
          <p:nvSpPr>
            <p:cNvPr id="64" name="Oval 64">
              <a:extLst>
                <a:ext uri="{FF2B5EF4-FFF2-40B4-BE49-F238E27FC236}">
                  <a16:creationId xmlns:a16="http://schemas.microsoft.com/office/drawing/2014/main" id="{A46BFE97-DA96-9F41-8D19-C14CD8C5455D}"/>
                </a:ext>
              </a:extLst>
            </p:cNvPr>
            <p:cNvSpPr/>
            <p:nvPr/>
          </p:nvSpPr>
          <p:spPr>
            <a:xfrm>
              <a:off x="4828" y="2296"/>
              <a:ext cx="272" cy="272"/>
            </a:xfrm>
            <a:prstGeom prst="ellipse">
              <a:avLst/>
            </a:prstGeom>
            <a:solidFill>
              <a:schemeClr val="bg2"/>
            </a:solidFill>
            <a:ln w="12700" cap="sq" cmpd="sng">
              <a:solidFill>
                <a:schemeClr val="tx1"/>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2000" i="1" dirty="0">
                  <a:latin typeface="Times New Roman" panose="02020603050405020304" pitchFamily="18" charset="0"/>
                  <a:ea typeface="宋体" panose="02010600030101010101" pitchFamily="2" charset="-122"/>
                </a:rPr>
                <a:t>e</a:t>
              </a:r>
            </a:p>
          </p:txBody>
        </p:sp>
        <p:sp>
          <p:nvSpPr>
            <p:cNvPr id="65" name="Line 65">
              <a:extLst>
                <a:ext uri="{FF2B5EF4-FFF2-40B4-BE49-F238E27FC236}">
                  <a16:creationId xmlns:a16="http://schemas.microsoft.com/office/drawing/2014/main" id="{1B03D677-1E07-3A48-BC45-51BF6E1AD9CD}"/>
                </a:ext>
              </a:extLst>
            </p:cNvPr>
            <p:cNvSpPr/>
            <p:nvPr/>
          </p:nvSpPr>
          <p:spPr>
            <a:xfrm>
              <a:off x="4102" y="1797"/>
              <a:ext cx="771" cy="544"/>
            </a:xfrm>
            <a:prstGeom prst="line">
              <a:avLst/>
            </a:prstGeom>
            <a:ln w="57150" cap="sq" cmpd="sng">
              <a:solidFill>
                <a:srgbClr val="FF3300"/>
              </a:solidFill>
              <a:prstDash val="solid"/>
              <a:miter/>
              <a:headEnd type="none" w="sm" len="sm"/>
              <a:tailEnd type="none" w="sm" len="sm"/>
            </a:ln>
          </p:spPr>
        </p:sp>
      </p:grpSp>
      <p:sp>
        <p:nvSpPr>
          <p:cNvPr id="66" name="Text Box 66">
            <a:extLst>
              <a:ext uri="{FF2B5EF4-FFF2-40B4-BE49-F238E27FC236}">
                <a16:creationId xmlns:a16="http://schemas.microsoft.com/office/drawing/2014/main" id="{27475C5B-58A5-594B-8552-B07AD7DF69C6}"/>
              </a:ext>
            </a:extLst>
          </p:cNvPr>
          <p:cNvSpPr txBox="1"/>
          <p:nvPr/>
        </p:nvSpPr>
        <p:spPr>
          <a:xfrm>
            <a:off x="8240714" y="1424833"/>
            <a:ext cx="792162"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zh-CN" altLang="en-US" sz="2601" dirty="0">
                <a:latin typeface="Arial" panose="020B0604020202020204" pitchFamily="34" charset="0"/>
                <a:ea typeface="宋体" panose="02010600030101010101" pitchFamily="2" charset="-122"/>
                <a:sym typeface="Symbol" panose="05050102010706020507" pitchFamily="18" charset="2"/>
              </a:rPr>
              <a:t></a:t>
            </a:r>
            <a:r>
              <a:rPr lang="en-US" altLang="zh-CN" sz="2601" dirty="0">
                <a:latin typeface="Arial" panose="020B0604020202020204" pitchFamily="34" charset="0"/>
                <a:ea typeface="宋体" panose="02010600030101010101" pitchFamily="2" charset="-122"/>
                <a:sym typeface="Symbol" panose="05050102010706020507" pitchFamily="18" charset="2"/>
              </a:rPr>
              <a:t>[v]</a:t>
            </a:r>
          </a:p>
        </p:txBody>
      </p:sp>
      <p:sp>
        <p:nvSpPr>
          <p:cNvPr id="67" name="Text Box 129">
            <a:extLst>
              <a:ext uri="{FF2B5EF4-FFF2-40B4-BE49-F238E27FC236}">
                <a16:creationId xmlns:a16="http://schemas.microsoft.com/office/drawing/2014/main" id="{E626ADAD-8A8E-DB40-B54C-97563284030B}"/>
              </a:ext>
            </a:extLst>
          </p:cNvPr>
          <p:cNvSpPr txBox="1"/>
          <p:nvPr/>
        </p:nvSpPr>
        <p:spPr>
          <a:xfrm>
            <a:off x="9032876" y="1424833"/>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key[v]</a:t>
            </a:r>
          </a:p>
        </p:txBody>
      </p:sp>
      <p:sp>
        <p:nvSpPr>
          <p:cNvPr id="68" name="Text Box 130">
            <a:extLst>
              <a:ext uri="{FF2B5EF4-FFF2-40B4-BE49-F238E27FC236}">
                <a16:creationId xmlns:a16="http://schemas.microsoft.com/office/drawing/2014/main" id="{A5E63092-15D8-2340-BB1B-7DE330945AD6}"/>
              </a:ext>
            </a:extLst>
          </p:cNvPr>
          <p:cNvSpPr txBox="1"/>
          <p:nvPr/>
        </p:nvSpPr>
        <p:spPr>
          <a:xfrm>
            <a:off x="7666040" y="1974108"/>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a</a:t>
            </a:r>
          </a:p>
        </p:txBody>
      </p:sp>
      <p:sp>
        <p:nvSpPr>
          <p:cNvPr id="69" name="Text Box 131">
            <a:extLst>
              <a:ext uri="{FF2B5EF4-FFF2-40B4-BE49-F238E27FC236}">
                <a16:creationId xmlns:a16="http://schemas.microsoft.com/office/drawing/2014/main" id="{36A3C80D-9632-4146-B9F3-F9FAE33B03C4}"/>
              </a:ext>
            </a:extLst>
          </p:cNvPr>
          <p:cNvSpPr txBox="1"/>
          <p:nvPr/>
        </p:nvSpPr>
        <p:spPr>
          <a:xfrm>
            <a:off x="7666040" y="2505919"/>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b</a:t>
            </a:r>
          </a:p>
        </p:txBody>
      </p:sp>
      <p:sp>
        <p:nvSpPr>
          <p:cNvPr id="70" name="Text Box 132">
            <a:extLst>
              <a:ext uri="{FF2B5EF4-FFF2-40B4-BE49-F238E27FC236}">
                <a16:creationId xmlns:a16="http://schemas.microsoft.com/office/drawing/2014/main" id="{84A5A227-AE75-C74D-9E4E-213EF01694FD}"/>
              </a:ext>
            </a:extLst>
          </p:cNvPr>
          <p:cNvSpPr txBox="1"/>
          <p:nvPr/>
        </p:nvSpPr>
        <p:spPr>
          <a:xfrm>
            <a:off x="7666040" y="3053608"/>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c</a:t>
            </a:r>
          </a:p>
        </p:txBody>
      </p:sp>
      <p:sp>
        <p:nvSpPr>
          <p:cNvPr id="71" name="Text Box 133">
            <a:extLst>
              <a:ext uri="{FF2B5EF4-FFF2-40B4-BE49-F238E27FC236}">
                <a16:creationId xmlns:a16="http://schemas.microsoft.com/office/drawing/2014/main" id="{86010AD9-D473-E049-A28B-8BDACC7C8E79}"/>
              </a:ext>
            </a:extLst>
          </p:cNvPr>
          <p:cNvSpPr txBox="1"/>
          <p:nvPr/>
        </p:nvSpPr>
        <p:spPr>
          <a:xfrm>
            <a:off x="7666040" y="3585420"/>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d</a:t>
            </a:r>
          </a:p>
        </p:txBody>
      </p:sp>
      <p:sp>
        <p:nvSpPr>
          <p:cNvPr id="72" name="Text Box 134">
            <a:extLst>
              <a:ext uri="{FF2B5EF4-FFF2-40B4-BE49-F238E27FC236}">
                <a16:creationId xmlns:a16="http://schemas.microsoft.com/office/drawing/2014/main" id="{FCDDDF0C-0469-3048-A69C-20FA0315C483}"/>
              </a:ext>
            </a:extLst>
          </p:cNvPr>
          <p:cNvSpPr txBox="1"/>
          <p:nvPr/>
        </p:nvSpPr>
        <p:spPr>
          <a:xfrm>
            <a:off x="7666040" y="4117233"/>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e</a:t>
            </a:r>
          </a:p>
        </p:txBody>
      </p:sp>
      <p:sp>
        <p:nvSpPr>
          <p:cNvPr id="73" name="Text Box 135">
            <a:extLst>
              <a:ext uri="{FF2B5EF4-FFF2-40B4-BE49-F238E27FC236}">
                <a16:creationId xmlns:a16="http://schemas.microsoft.com/office/drawing/2014/main" id="{C45D1848-A78D-C846-A36A-8373B040185F}"/>
              </a:ext>
            </a:extLst>
          </p:cNvPr>
          <p:cNvSpPr txBox="1"/>
          <p:nvPr/>
        </p:nvSpPr>
        <p:spPr>
          <a:xfrm>
            <a:off x="7666040" y="4664919"/>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f</a:t>
            </a:r>
          </a:p>
        </p:txBody>
      </p:sp>
      <p:sp>
        <p:nvSpPr>
          <p:cNvPr id="74" name="Text Box 136">
            <a:extLst>
              <a:ext uri="{FF2B5EF4-FFF2-40B4-BE49-F238E27FC236}">
                <a16:creationId xmlns:a16="http://schemas.microsoft.com/office/drawing/2014/main" id="{967C7E85-34D4-F449-84F0-E612CF221D40}"/>
              </a:ext>
            </a:extLst>
          </p:cNvPr>
          <p:cNvSpPr txBox="1"/>
          <p:nvPr/>
        </p:nvSpPr>
        <p:spPr>
          <a:xfrm>
            <a:off x="7666040" y="5214195"/>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g</a:t>
            </a:r>
          </a:p>
        </p:txBody>
      </p:sp>
      <p:sp>
        <p:nvSpPr>
          <p:cNvPr id="75" name="Text Box 137">
            <a:extLst>
              <a:ext uri="{FF2B5EF4-FFF2-40B4-BE49-F238E27FC236}">
                <a16:creationId xmlns:a16="http://schemas.microsoft.com/office/drawing/2014/main" id="{7D26018A-0D66-BD43-9DFE-D447941E7471}"/>
              </a:ext>
            </a:extLst>
          </p:cNvPr>
          <p:cNvSpPr txBox="1"/>
          <p:nvPr/>
        </p:nvSpPr>
        <p:spPr>
          <a:xfrm>
            <a:off x="7666040" y="5717433"/>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h</a:t>
            </a:r>
          </a:p>
        </p:txBody>
      </p:sp>
      <p:sp>
        <p:nvSpPr>
          <p:cNvPr id="76" name="Text Box 138">
            <a:extLst>
              <a:ext uri="{FF2B5EF4-FFF2-40B4-BE49-F238E27FC236}">
                <a16:creationId xmlns:a16="http://schemas.microsoft.com/office/drawing/2014/main" id="{3F9D1E6A-52A2-7740-A853-854A0BC226AB}"/>
              </a:ext>
            </a:extLst>
          </p:cNvPr>
          <p:cNvSpPr txBox="1"/>
          <p:nvPr/>
        </p:nvSpPr>
        <p:spPr>
          <a:xfrm>
            <a:off x="7666040" y="6249245"/>
            <a:ext cx="573087"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i="1" dirty="0">
                <a:latin typeface="Times New Roman" panose="02020603050405020304" pitchFamily="18" charset="0"/>
                <a:ea typeface="宋体" panose="02010600030101010101" pitchFamily="2" charset="-122"/>
                <a:sym typeface="Symbol" panose="05050102010706020507" pitchFamily="18" charset="2"/>
              </a:rPr>
              <a:t>i</a:t>
            </a:r>
          </a:p>
        </p:txBody>
      </p:sp>
      <p:sp>
        <p:nvSpPr>
          <p:cNvPr id="77" name="Text Box 139">
            <a:extLst>
              <a:ext uri="{FF2B5EF4-FFF2-40B4-BE49-F238E27FC236}">
                <a16:creationId xmlns:a16="http://schemas.microsoft.com/office/drawing/2014/main" id="{7E8E4965-20D1-BC47-99FE-9EDCD9B0CD95}"/>
              </a:ext>
            </a:extLst>
          </p:cNvPr>
          <p:cNvSpPr txBox="1"/>
          <p:nvPr/>
        </p:nvSpPr>
        <p:spPr>
          <a:xfrm>
            <a:off x="8239127" y="1940770"/>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78" name="Text Box 140">
            <a:extLst>
              <a:ext uri="{FF2B5EF4-FFF2-40B4-BE49-F238E27FC236}">
                <a16:creationId xmlns:a16="http://schemas.microsoft.com/office/drawing/2014/main" id="{F9A6D1F6-085B-2847-898C-D4C3267962B6}"/>
              </a:ext>
            </a:extLst>
          </p:cNvPr>
          <p:cNvSpPr txBox="1"/>
          <p:nvPr/>
        </p:nvSpPr>
        <p:spPr>
          <a:xfrm>
            <a:off x="8239127" y="2531320"/>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79" name="Text Box 141">
            <a:extLst>
              <a:ext uri="{FF2B5EF4-FFF2-40B4-BE49-F238E27FC236}">
                <a16:creationId xmlns:a16="http://schemas.microsoft.com/office/drawing/2014/main" id="{F78EEB08-13F9-9344-86FF-3B518FA21A98}"/>
              </a:ext>
            </a:extLst>
          </p:cNvPr>
          <p:cNvSpPr txBox="1"/>
          <p:nvPr/>
        </p:nvSpPr>
        <p:spPr>
          <a:xfrm>
            <a:off x="8239127" y="3079008"/>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0" name="Text Box 142">
            <a:extLst>
              <a:ext uri="{FF2B5EF4-FFF2-40B4-BE49-F238E27FC236}">
                <a16:creationId xmlns:a16="http://schemas.microsoft.com/office/drawing/2014/main" id="{662366CB-2406-D34B-BECB-51850E8DAF2A}"/>
              </a:ext>
            </a:extLst>
          </p:cNvPr>
          <p:cNvSpPr txBox="1"/>
          <p:nvPr/>
        </p:nvSpPr>
        <p:spPr>
          <a:xfrm>
            <a:off x="8239127" y="3585420"/>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1" name="Text Box 143">
            <a:extLst>
              <a:ext uri="{FF2B5EF4-FFF2-40B4-BE49-F238E27FC236}">
                <a16:creationId xmlns:a16="http://schemas.microsoft.com/office/drawing/2014/main" id="{15504049-5723-8345-84EA-08F4B8B8010C}"/>
              </a:ext>
            </a:extLst>
          </p:cNvPr>
          <p:cNvSpPr txBox="1"/>
          <p:nvPr/>
        </p:nvSpPr>
        <p:spPr>
          <a:xfrm>
            <a:off x="8239127" y="4133107"/>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2" name="Text Box 144">
            <a:extLst>
              <a:ext uri="{FF2B5EF4-FFF2-40B4-BE49-F238E27FC236}">
                <a16:creationId xmlns:a16="http://schemas.microsoft.com/office/drawing/2014/main" id="{1403D075-F04E-A842-9042-A293AB010140}"/>
              </a:ext>
            </a:extLst>
          </p:cNvPr>
          <p:cNvSpPr txBox="1"/>
          <p:nvPr/>
        </p:nvSpPr>
        <p:spPr>
          <a:xfrm>
            <a:off x="8239127" y="4664919"/>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3" name="Text Box 145">
            <a:extLst>
              <a:ext uri="{FF2B5EF4-FFF2-40B4-BE49-F238E27FC236}">
                <a16:creationId xmlns:a16="http://schemas.microsoft.com/office/drawing/2014/main" id="{920C2F69-86D7-2645-9438-81EB6BD0D8DE}"/>
              </a:ext>
            </a:extLst>
          </p:cNvPr>
          <p:cNvSpPr txBox="1"/>
          <p:nvPr/>
        </p:nvSpPr>
        <p:spPr>
          <a:xfrm>
            <a:off x="8239127" y="5196733"/>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4" name="Text Box 146">
            <a:extLst>
              <a:ext uri="{FF2B5EF4-FFF2-40B4-BE49-F238E27FC236}">
                <a16:creationId xmlns:a16="http://schemas.microsoft.com/office/drawing/2014/main" id="{DE0C6321-6A8E-4545-838A-4F353BBB2CCA}"/>
              </a:ext>
            </a:extLst>
          </p:cNvPr>
          <p:cNvSpPr txBox="1"/>
          <p:nvPr/>
        </p:nvSpPr>
        <p:spPr>
          <a:xfrm>
            <a:off x="8239127" y="5701557"/>
            <a:ext cx="792163"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5" name="Text Box 150">
            <a:extLst>
              <a:ext uri="{FF2B5EF4-FFF2-40B4-BE49-F238E27FC236}">
                <a16:creationId xmlns:a16="http://schemas.microsoft.com/office/drawing/2014/main" id="{751250DE-25A9-BA42-9F97-7406E949A408}"/>
              </a:ext>
            </a:extLst>
          </p:cNvPr>
          <p:cNvSpPr txBox="1"/>
          <p:nvPr/>
        </p:nvSpPr>
        <p:spPr>
          <a:xfrm>
            <a:off x="8239124" y="6249245"/>
            <a:ext cx="79375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null</a:t>
            </a:r>
          </a:p>
        </p:txBody>
      </p:sp>
      <p:sp>
        <p:nvSpPr>
          <p:cNvPr id="86" name="Text Box 151">
            <a:extLst>
              <a:ext uri="{FF2B5EF4-FFF2-40B4-BE49-F238E27FC236}">
                <a16:creationId xmlns:a16="http://schemas.microsoft.com/office/drawing/2014/main" id="{DAC98E52-4BD9-DF4C-A78E-75BF166E99AC}"/>
              </a:ext>
            </a:extLst>
          </p:cNvPr>
          <p:cNvSpPr txBox="1"/>
          <p:nvPr/>
        </p:nvSpPr>
        <p:spPr>
          <a:xfrm>
            <a:off x="9032876" y="1974108"/>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0</a:t>
            </a:r>
          </a:p>
        </p:txBody>
      </p:sp>
      <p:sp>
        <p:nvSpPr>
          <p:cNvPr id="87" name="Text Box 152">
            <a:extLst>
              <a:ext uri="{FF2B5EF4-FFF2-40B4-BE49-F238E27FC236}">
                <a16:creationId xmlns:a16="http://schemas.microsoft.com/office/drawing/2014/main" id="{BB56FDD5-AB33-DE40-AF18-02EAA77ED4AB}"/>
              </a:ext>
            </a:extLst>
          </p:cNvPr>
          <p:cNvSpPr txBox="1"/>
          <p:nvPr/>
        </p:nvSpPr>
        <p:spPr>
          <a:xfrm>
            <a:off x="9032876" y="2505919"/>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88" name="Text Box 153">
            <a:extLst>
              <a:ext uri="{FF2B5EF4-FFF2-40B4-BE49-F238E27FC236}">
                <a16:creationId xmlns:a16="http://schemas.microsoft.com/office/drawing/2014/main" id="{3055C102-61D3-3149-A943-7B7CA28EC0A6}"/>
              </a:ext>
            </a:extLst>
          </p:cNvPr>
          <p:cNvSpPr txBox="1"/>
          <p:nvPr/>
        </p:nvSpPr>
        <p:spPr>
          <a:xfrm>
            <a:off x="9032876" y="3053608"/>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89" name="Text Box 154">
            <a:extLst>
              <a:ext uri="{FF2B5EF4-FFF2-40B4-BE49-F238E27FC236}">
                <a16:creationId xmlns:a16="http://schemas.microsoft.com/office/drawing/2014/main" id="{CE42939C-E3F7-0044-80B9-678926F6DA29}"/>
              </a:ext>
            </a:extLst>
          </p:cNvPr>
          <p:cNvSpPr txBox="1"/>
          <p:nvPr/>
        </p:nvSpPr>
        <p:spPr>
          <a:xfrm>
            <a:off x="9032876" y="3585420"/>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90" name="Text Box 155">
            <a:extLst>
              <a:ext uri="{FF2B5EF4-FFF2-40B4-BE49-F238E27FC236}">
                <a16:creationId xmlns:a16="http://schemas.microsoft.com/office/drawing/2014/main" id="{694104EE-DFD7-1945-AD9B-CB9E5B48172A}"/>
              </a:ext>
            </a:extLst>
          </p:cNvPr>
          <p:cNvSpPr txBox="1"/>
          <p:nvPr/>
        </p:nvSpPr>
        <p:spPr>
          <a:xfrm>
            <a:off x="9032876" y="4133107"/>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91" name="Text Box 156">
            <a:extLst>
              <a:ext uri="{FF2B5EF4-FFF2-40B4-BE49-F238E27FC236}">
                <a16:creationId xmlns:a16="http://schemas.microsoft.com/office/drawing/2014/main" id="{F6608650-8808-C649-BBA8-BB8A2AAB904C}"/>
              </a:ext>
            </a:extLst>
          </p:cNvPr>
          <p:cNvSpPr txBox="1"/>
          <p:nvPr/>
        </p:nvSpPr>
        <p:spPr>
          <a:xfrm>
            <a:off x="9032876" y="4664919"/>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92" name="Text Box 157">
            <a:extLst>
              <a:ext uri="{FF2B5EF4-FFF2-40B4-BE49-F238E27FC236}">
                <a16:creationId xmlns:a16="http://schemas.microsoft.com/office/drawing/2014/main" id="{C5F12B46-870B-5146-8F0E-3C00CF95805A}"/>
              </a:ext>
            </a:extLst>
          </p:cNvPr>
          <p:cNvSpPr txBox="1"/>
          <p:nvPr/>
        </p:nvSpPr>
        <p:spPr>
          <a:xfrm>
            <a:off x="9032876" y="5214195"/>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93" name="Text Box 158">
            <a:extLst>
              <a:ext uri="{FF2B5EF4-FFF2-40B4-BE49-F238E27FC236}">
                <a16:creationId xmlns:a16="http://schemas.microsoft.com/office/drawing/2014/main" id="{EC861924-2217-284E-9757-4DCA13879B19}"/>
              </a:ext>
            </a:extLst>
          </p:cNvPr>
          <p:cNvSpPr txBox="1"/>
          <p:nvPr/>
        </p:nvSpPr>
        <p:spPr>
          <a:xfrm>
            <a:off x="9032876" y="5717433"/>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sp>
        <p:nvSpPr>
          <p:cNvPr id="94" name="Text Box 159">
            <a:extLst>
              <a:ext uri="{FF2B5EF4-FFF2-40B4-BE49-F238E27FC236}">
                <a16:creationId xmlns:a16="http://schemas.microsoft.com/office/drawing/2014/main" id="{BF48E70F-7026-084C-885D-E9C3A156E403}"/>
              </a:ext>
            </a:extLst>
          </p:cNvPr>
          <p:cNvSpPr txBox="1"/>
          <p:nvPr/>
        </p:nvSpPr>
        <p:spPr>
          <a:xfrm>
            <a:off x="9032876" y="6249245"/>
            <a:ext cx="1079501" cy="492571"/>
          </a:xfrm>
          <a:prstGeom prst="rect">
            <a:avLst/>
          </a:prstGeom>
          <a:no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t>
            </a:r>
          </a:p>
        </p:txBody>
      </p:sp>
      <p:grpSp>
        <p:nvGrpSpPr>
          <p:cNvPr id="95" name="Group 165">
            <a:extLst>
              <a:ext uri="{FF2B5EF4-FFF2-40B4-BE49-F238E27FC236}">
                <a16:creationId xmlns:a16="http://schemas.microsoft.com/office/drawing/2014/main" id="{64328372-F48E-0F44-B8E0-31E4A1C6388B}"/>
              </a:ext>
            </a:extLst>
          </p:cNvPr>
          <p:cNvGrpSpPr/>
          <p:nvPr/>
        </p:nvGrpSpPr>
        <p:grpSpPr>
          <a:xfrm>
            <a:off x="8240714" y="2505925"/>
            <a:ext cx="1871663" cy="496890"/>
            <a:chOff x="5191" y="1480"/>
            <a:chExt cx="1179" cy="313"/>
          </a:xfrm>
        </p:grpSpPr>
        <p:sp>
          <p:nvSpPr>
            <p:cNvPr id="96" name="Text Box 160">
              <a:extLst>
                <a:ext uri="{FF2B5EF4-FFF2-40B4-BE49-F238E27FC236}">
                  <a16:creationId xmlns:a16="http://schemas.microsoft.com/office/drawing/2014/main" id="{93AAE6C1-DFA1-6641-A396-FB7B6826FC58}"/>
                </a:ext>
              </a:extLst>
            </p:cNvPr>
            <p:cNvSpPr txBox="1"/>
            <p:nvPr/>
          </p:nvSpPr>
          <p:spPr>
            <a:xfrm>
              <a:off x="5690" y="1480"/>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4</a:t>
              </a:r>
            </a:p>
          </p:txBody>
        </p:sp>
        <p:sp>
          <p:nvSpPr>
            <p:cNvPr id="97" name="Text Box 163">
              <a:extLst>
                <a:ext uri="{FF2B5EF4-FFF2-40B4-BE49-F238E27FC236}">
                  <a16:creationId xmlns:a16="http://schemas.microsoft.com/office/drawing/2014/main" id="{543D45C9-9C30-154C-A2AB-4325CC8058DB}"/>
                </a:ext>
              </a:extLst>
            </p:cNvPr>
            <p:cNvSpPr txBox="1"/>
            <p:nvPr/>
          </p:nvSpPr>
          <p:spPr>
            <a:xfrm>
              <a:off x="5191" y="148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a:t>
              </a:r>
            </a:p>
          </p:txBody>
        </p:sp>
      </p:grpSp>
      <p:grpSp>
        <p:nvGrpSpPr>
          <p:cNvPr id="98" name="Group 166">
            <a:extLst>
              <a:ext uri="{FF2B5EF4-FFF2-40B4-BE49-F238E27FC236}">
                <a16:creationId xmlns:a16="http://schemas.microsoft.com/office/drawing/2014/main" id="{D2801913-097D-5D4B-A3AD-DFF0105BFB92}"/>
              </a:ext>
            </a:extLst>
          </p:cNvPr>
          <p:cNvGrpSpPr/>
          <p:nvPr/>
        </p:nvGrpSpPr>
        <p:grpSpPr>
          <a:xfrm>
            <a:off x="8239126" y="5746013"/>
            <a:ext cx="1873250" cy="492125"/>
            <a:chOff x="5190" y="3503"/>
            <a:chExt cx="1180" cy="310"/>
          </a:xfrm>
        </p:grpSpPr>
        <p:sp>
          <p:nvSpPr>
            <p:cNvPr id="99" name="Text Box 161">
              <a:extLst>
                <a:ext uri="{FF2B5EF4-FFF2-40B4-BE49-F238E27FC236}">
                  <a16:creationId xmlns:a16="http://schemas.microsoft.com/office/drawing/2014/main" id="{D23D18D6-DB59-394E-A496-E075182B4D59}"/>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8</a:t>
              </a:r>
            </a:p>
          </p:txBody>
        </p:sp>
        <p:sp>
          <p:nvSpPr>
            <p:cNvPr id="100" name="Text Box 164">
              <a:extLst>
                <a:ext uri="{FF2B5EF4-FFF2-40B4-BE49-F238E27FC236}">
                  <a16:creationId xmlns:a16="http://schemas.microsoft.com/office/drawing/2014/main" id="{F8EDC2B1-1F6E-D043-A2F6-8E5C0C28CF37}"/>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a</a:t>
              </a:r>
            </a:p>
          </p:txBody>
        </p:sp>
      </p:grpSp>
      <p:sp>
        <p:nvSpPr>
          <p:cNvPr id="101" name="Text Box 167">
            <a:extLst>
              <a:ext uri="{FF2B5EF4-FFF2-40B4-BE49-F238E27FC236}">
                <a16:creationId xmlns:a16="http://schemas.microsoft.com/office/drawing/2014/main" id="{20D355F3-0A13-8746-8843-C440F136362A}"/>
              </a:ext>
            </a:extLst>
          </p:cNvPr>
          <p:cNvSpPr txBox="1"/>
          <p:nvPr/>
        </p:nvSpPr>
        <p:spPr>
          <a:xfrm>
            <a:off x="9031288" y="1974108"/>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0</a:t>
            </a:r>
          </a:p>
        </p:txBody>
      </p:sp>
      <p:sp>
        <p:nvSpPr>
          <p:cNvPr id="102" name="Text Box 168">
            <a:extLst>
              <a:ext uri="{FF2B5EF4-FFF2-40B4-BE49-F238E27FC236}">
                <a16:creationId xmlns:a16="http://schemas.microsoft.com/office/drawing/2014/main" id="{92D4D2EA-96DE-A147-86E5-0D1CE3DBE66F}"/>
              </a:ext>
            </a:extLst>
          </p:cNvPr>
          <p:cNvSpPr txBox="1"/>
          <p:nvPr/>
        </p:nvSpPr>
        <p:spPr>
          <a:xfrm>
            <a:off x="9031288" y="2505919"/>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4</a:t>
            </a:r>
          </a:p>
        </p:txBody>
      </p:sp>
      <p:grpSp>
        <p:nvGrpSpPr>
          <p:cNvPr id="103" name="Group 172">
            <a:extLst>
              <a:ext uri="{FF2B5EF4-FFF2-40B4-BE49-F238E27FC236}">
                <a16:creationId xmlns:a16="http://schemas.microsoft.com/office/drawing/2014/main" id="{B3ABF365-D74D-DF49-9A8D-AFFE35BC9F50}"/>
              </a:ext>
            </a:extLst>
          </p:cNvPr>
          <p:cNvGrpSpPr/>
          <p:nvPr/>
        </p:nvGrpSpPr>
        <p:grpSpPr>
          <a:xfrm>
            <a:off x="8237539" y="3053611"/>
            <a:ext cx="1874837" cy="492125"/>
            <a:chOff x="5189" y="3503"/>
            <a:chExt cx="1181" cy="310"/>
          </a:xfrm>
        </p:grpSpPr>
        <p:sp>
          <p:nvSpPr>
            <p:cNvPr id="104" name="Text Box 173">
              <a:extLst>
                <a:ext uri="{FF2B5EF4-FFF2-40B4-BE49-F238E27FC236}">
                  <a16:creationId xmlns:a16="http://schemas.microsoft.com/office/drawing/2014/main" id="{C6F3CC93-583A-6047-B94E-34B054D56516}"/>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8</a:t>
              </a:r>
            </a:p>
          </p:txBody>
        </p:sp>
        <p:sp>
          <p:nvSpPr>
            <p:cNvPr id="105" name="Text Box 174">
              <a:extLst>
                <a:ext uri="{FF2B5EF4-FFF2-40B4-BE49-F238E27FC236}">
                  <a16:creationId xmlns:a16="http://schemas.microsoft.com/office/drawing/2014/main" id="{C432F615-6096-114A-875D-87C7E76017F1}"/>
                </a:ext>
              </a:extLst>
            </p:cNvPr>
            <p:cNvSpPr txBox="1"/>
            <p:nvPr/>
          </p:nvSpPr>
          <p:spPr>
            <a:xfrm>
              <a:off x="5189"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b</a:t>
              </a:r>
            </a:p>
          </p:txBody>
        </p:sp>
      </p:grpSp>
      <p:sp>
        <p:nvSpPr>
          <p:cNvPr id="106" name="Text Box 175">
            <a:extLst>
              <a:ext uri="{FF2B5EF4-FFF2-40B4-BE49-F238E27FC236}">
                <a16:creationId xmlns:a16="http://schemas.microsoft.com/office/drawing/2014/main" id="{4D37A017-5FD6-6842-9836-2F75353BCFBB}"/>
              </a:ext>
            </a:extLst>
          </p:cNvPr>
          <p:cNvSpPr txBox="1"/>
          <p:nvPr/>
        </p:nvSpPr>
        <p:spPr>
          <a:xfrm>
            <a:off x="9031288" y="3053608"/>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8</a:t>
            </a:r>
          </a:p>
        </p:txBody>
      </p:sp>
      <p:grpSp>
        <p:nvGrpSpPr>
          <p:cNvPr id="107" name="Group 176">
            <a:extLst>
              <a:ext uri="{FF2B5EF4-FFF2-40B4-BE49-F238E27FC236}">
                <a16:creationId xmlns:a16="http://schemas.microsoft.com/office/drawing/2014/main" id="{06A4F20D-588B-5C47-A10B-A57EBB119AF6}"/>
              </a:ext>
            </a:extLst>
          </p:cNvPr>
          <p:cNvGrpSpPr/>
          <p:nvPr/>
        </p:nvGrpSpPr>
        <p:grpSpPr>
          <a:xfrm>
            <a:off x="8239126" y="3585424"/>
            <a:ext cx="1873250" cy="492125"/>
            <a:chOff x="5190" y="3503"/>
            <a:chExt cx="1180" cy="310"/>
          </a:xfrm>
        </p:grpSpPr>
        <p:sp>
          <p:nvSpPr>
            <p:cNvPr id="108" name="Text Box 177">
              <a:extLst>
                <a:ext uri="{FF2B5EF4-FFF2-40B4-BE49-F238E27FC236}">
                  <a16:creationId xmlns:a16="http://schemas.microsoft.com/office/drawing/2014/main" id="{81EDF173-1263-964A-961B-0AB678E8C6B9}"/>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7</a:t>
              </a:r>
            </a:p>
          </p:txBody>
        </p:sp>
        <p:sp>
          <p:nvSpPr>
            <p:cNvPr id="109" name="Text Box 178">
              <a:extLst>
                <a:ext uri="{FF2B5EF4-FFF2-40B4-BE49-F238E27FC236}">
                  <a16:creationId xmlns:a16="http://schemas.microsoft.com/office/drawing/2014/main" id="{2204B87A-78AE-2949-AF27-D37B9753D8DB}"/>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c</a:t>
              </a:r>
            </a:p>
          </p:txBody>
        </p:sp>
      </p:grpSp>
      <p:grpSp>
        <p:nvGrpSpPr>
          <p:cNvPr id="110" name="Group 179">
            <a:extLst>
              <a:ext uri="{FF2B5EF4-FFF2-40B4-BE49-F238E27FC236}">
                <a16:creationId xmlns:a16="http://schemas.microsoft.com/office/drawing/2014/main" id="{4793E068-2BD0-6547-A1A2-4465C24D9D62}"/>
              </a:ext>
            </a:extLst>
          </p:cNvPr>
          <p:cNvGrpSpPr/>
          <p:nvPr/>
        </p:nvGrpSpPr>
        <p:grpSpPr>
          <a:xfrm>
            <a:off x="8239126" y="4664923"/>
            <a:ext cx="1873250" cy="492125"/>
            <a:chOff x="5190" y="3503"/>
            <a:chExt cx="1180" cy="310"/>
          </a:xfrm>
        </p:grpSpPr>
        <p:sp>
          <p:nvSpPr>
            <p:cNvPr id="111" name="Text Box 180">
              <a:extLst>
                <a:ext uri="{FF2B5EF4-FFF2-40B4-BE49-F238E27FC236}">
                  <a16:creationId xmlns:a16="http://schemas.microsoft.com/office/drawing/2014/main" id="{16F7D6F1-B38C-6D46-9C2F-2F0A54A3AF71}"/>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4</a:t>
              </a:r>
            </a:p>
          </p:txBody>
        </p:sp>
        <p:sp>
          <p:nvSpPr>
            <p:cNvPr id="112" name="Text Box 181">
              <a:extLst>
                <a:ext uri="{FF2B5EF4-FFF2-40B4-BE49-F238E27FC236}">
                  <a16:creationId xmlns:a16="http://schemas.microsoft.com/office/drawing/2014/main" id="{8E1E4418-7C1C-384A-A46A-6147D3B4E140}"/>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c</a:t>
              </a:r>
            </a:p>
          </p:txBody>
        </p:sp>
      </p:grpSp>
      <p:grpSp>
        <p:nvGrpSpPr>
          <p:cNvPr id="113" name="Group 182">
            <a:extLst>
              <a:ext uri="{FF2B5EF4-FFF2-40B4-BE49-F238E27FC236}">
                <a16:creationId xmlns:a16="http://schemas.microsoft.com/office/drawing/2014/main" id="{9153EB7D-CCC2-734B-A4CC-23706101D3EB}"/>
              </a:ext>
            </a:extLst>
          </p:cNvPr>
          <p:cNvGrpSpPr/>
          <p:nvPr/>
        </p:nvGrpSpPr>
        <p:grpSpPr>
          <a:xfrm>
            <a:off x="8237539" y="6249249"/>
            <a:ext cx="1874837" cy="492125"/>
            <a:chOff x="5189" y="3503"/>
            <a:chExt cx="1181" cy="310"/>
          </a:xfrm>
        </p:grpSpPr>
        <p:sp>
          <p:nvSpPr>
            <p:cNvPr id="114" name="Text Box 183">
              <a:extLst>
                <a:ext uri="{FF2B5EF4-FFF2-40B4-BE49-F238E27FC236}">
                  <a16:creationId xmlns:a16="http://schemas.microsoft.com/office/drawing/2014/main" id="{874138A3-44C6-3640-BB0F-3902A95EE3B8}"/>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2</a:t>
              </a:r>
            </a:p>
          </p:txBody>
        </p:sp>
        <p:sp>
          <p:nvSpPr>
            <p:cNvPr id="115" name="Text Box 184">
              <a:extLst>
                <a:ext uri="{FF2B5EF4-FFF2-40B4-BE49-F238E27FC236}">
                  <a16:creationId xmlns:a16="http://schemas.microsoft.com/office/drawing/2014/main" id="{6F19113D-5F90-D44D-8A8B-042B12787508}"/>
                </a:ext>
              </a:extLst>
            </p:cNvPr>
            <p:cNvSpPr txBox="1"/>
            <p:nvPr/>
          </p:nvSpPr>
          <p:spPr>
            <a:xfrm>
              <a:off x="5189"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c</a:t>
              </a:r>
            </a:p>
          </p:txBody>
        </p:sp>
      </p:grpSp>
      <p:sp>
        <p:nvSpPr>
          <p:cNvPr id="116" name="Text Box 185">
            <a:extLst>
              <a:ext uri="{FF2B5EF4-FFF2-40B4-BE49-F238E27FC236}">
                <a16:creationId xmlns:a16="http://schemas.microsoft.com/office/drawing/2014/main" id="{BDA13E66-838C-A74A-B097-8F2F3CD23E7F}"/>
              </a:ext>
            </a:extLst>
          </p:cNvPr>
          <p:cNvSpPr txBox="1"/>
          <p:nvPr/>
        </p:nvSpPr>
        <p:spPr>
          <a:xfrm>
            <a:off x="9032876" y="6249245"/>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2</a:t>
            </a:r>
          </a:p>
        </p:txBody>
      </p:sp>
      <p:grpSp>
        <p:nvGrpSpPr>
          <p:cNvPr id="117" name="Group 186">
            <a:extLst>
              <a:ext uri="{FF2B5EF4-FFF2-40B4-BE49-F238E27FC236}">
                <a16:creationId xmlns:a16="http://schemas.microsoft.com/office/drawing/2014/main" id="{E06C289F-57AE-8548-B554-E5F944F630FA}"/>
              </a:ext>
            </a:extLst>
          </p:cNvPr>
          <p:cNvGrpSpPr/>
          <p:nvPr/>
        </p:nvGrpSpPr>
        <p:grpSpPr>
          <a:xfrm>
            <a:off x="8239126" y="5746013"/>
            <a:ext cx="1873250" cy="492125"/>
            <a:chOff x="5190" y="3503"/>
            <a:chExt cx="1180" cy="310"/>
          </a:xfrm>
        </p:grpSpPr>
        <p:sp>
          <p:nvSpPr>
            <p:cNvPr id="118" name="Text Box 187">
              <a:extLst>
                <a:ext uri="{FF2B5EF4-FFF2-40B4-BE49-F238E27FC236}">
                  <a16:creationId xmlns:a16="http://schemas.microsoft.com/office/drawing/2014/main" id="{EA1E93FE-4213-0541-B948-3C9973EBE7A1}"/>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7</a:t>
              </a:r>
            </a:p>
          </p:txBody>
        </p:sp>
        <p:sp>
          <p:nvSpPr>
            <p:cNvPr id="119" name="Text Box 188">
              <a:extLst>
                <a:ext uri="{FF2B5EF4-FFF2-40B4-BE49-F238E27FC236}">
                  <a16:creationId xmlns:a16="http://schemas.microsoft.com/office/drawing/2014/main" id="{0656DC06-2C29-5B4C-89DA-9FC7B08D6801}"/>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i</a:t>
              </a:r>
            </a:p>
          </p:txBody>
        </p:sp>
      </p:grpSp>
      <p:grpSp>
        <p:nvGrpSpPr>
          <p:cNvPr id="120" name="Group 189">
            <a:extLst>
              <a:ext uri="{FF2B5EF4-FFF2-40B4-BE49-F238E27FC236}">
                <a16:creationId xmlns:a16="http://schemas.microsoft.com/office/drawing/2014/main" id="{C80EC234-24C5-2045-B70C-4C77D3E50506}"/>
              </a:ext>
            </a:extLst>
          </p:cNvPr>
          <p:cNvGrpSpPr/>
          <p:nvPr/>
        </p:nvGrpSpPr>
        <p:grpSpPr>
          <a:xfrm>
            <a:off x="8239126" y="5214199"/>
            <a:ext cx="1873250" cy="492125"/>
            <a:chOff x="5190" y="3503"/>
            <a:chExt cx="1180" cy="310"/>
          </a:xfrm>
        </p:grpSpPr>
        <p:sp>
          <p:nvSpPr>
            <p:cNvPr id="121" name="Text Box 190">
              <a:extLst>
                <a:ext uri="{FF2B5EF4-FFF2-40B4-BE49-F238E27FC236}">
                  <a16:creationId xmlns:a16="http://schemas.microsoft.com/office/drawing/2014/main" id="{07064E24-249E-6C4C-986A-3F8E2CDB8C72}"/>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6</a:t>
              </a:r>
            </a:p>
          </p:txBody>
        </p:sp>
        <p:sp>
          <p:nvSpPr>
            <p:cNvPr id="122" name="Text Box 191">
              <a:extLst>
                <a:ext uri="{FF2B5EF4-FFF2-40B4-BE49-F238E27FC236}">
                  <a16:creationId xmlns:a16="http://schemas.microsoft.com/office/drawing/2014/main" id="{57CA860B-B71F-C047-BEA0-6AF42502AE50}"/>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i</a:t>
              </a:r>
            </a:p>
          </p:txBody>
        </p:sp>
      </p:grpSp>
      <p:sp>
        <p:nvSpPr>
          <p:cNvPr id="123" name="Text Box 192">
            <a:extLst>
              <a:ext uri="{FF2B5EF4-FFF2-40B4-BE49-F238E27FC236}">
                <a16:creationId xmlns:a16="http://schemas.microsoft.com/office/drawing/2014/main" id="{347EADD4-4925-6240-B176-59013A9797AC}"/>
              </a:ext>
            </a:extLst>
          </p:cNvPr>
          <p:cNvSpPr txBox="1"/>
          <p:nvPr/>
        </p:nvSpPr>
        <p:spPr>
          <a:xfrm>
            <a:off x="9032876" y="4664919"/>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4</a:t>
            </a:r>
          </a:p>
        </p:txBody>
      </p:sp>
      <p:grpSp>
        <p:nvGrpSpPr>
          <p:cNvPr id="124" name="Group 193">
            <a:extLst>
              <a:ext uri="{FF2B5EF4-FFF2-40B4-BE49-F238E27FC236}">
                <a16:creationId xmlns:a16="http://schemas.microsoft.com/office/drawing/2014/main" id="{DB56B989-9B4A-BC48-B191-9FB68710136B}"/>
              </a:ext>
            </a:extLst>
          </p:cNvPr>
          <p:cNvGrpSpPr/>
          <p:nvPr/>
        </p:nvGrpSpPr>
        <p:grpSpPr>
          <a:xfrm>
            <a:off x="8239126" y="5214199"/>
            <a:ext cx="1873250" cy="492125"/>
            <a:chOff x="5190" y="3503"/>
            <a:chExt cx="1180" cy="310"/>
          </a:xfrm>
        </p:grpSpPr>
        <p:sp>
          <p:nvSpPr>
            <p:cNvPr id="125" name="Text Box 194">
              <a:extLst>
                <a:ext uri="{FF2B5EF4-FFF2-40B4-BE49-F238E27FC236}">
                  <a16:creationId xmlns:a16="http://schemas.microsoft.com/office/drawing/2014/main" id="{8F87CF5C-531D-C14C-82F2-48BAA173C481}"/>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2</a:t>
              </a:r>
            </a:p>
          </p:txBody>
        </p:sp>
        <p:sp>
          <p:nvSpPr>
            <p:cNvPr id="126" name="Text Box 195">
              <a:extLst>
                <a:ext uri="{FF2B5EF4-FFF2-40B4-BE49-F238E27FC236}">
                  <a16:creationId xmlns:a16="http://schemas.microsoft.com/office/drawing/2014/main" id="{03FEC57A-9FC6-A84E-AA9B-CE85519C7FDD}"/>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f</a:t>
              </a:r>
            </a:p>
          </p:txBody>
        </p:sp>
      </p:grpSp>
      <p:grpSp>
        <p:nvGrpSpPr>
          <p:cNvPr id="127" name="Group 196">
            <a:extLst>
              <a:ext uri="{FF2B5EF4-FFF2-40B4-BE49-F238E27FC236}">
                <a16:creationId xmlns:a16="http://schemas.microsoft.com/office/drawing/2014/main" id="{E22FAF38-E070-BC47-A672-BF31BE0E55D6}"/>
              </a:ext>
            </a:extLst>
          </p:cNvPr>
          <p:cNvGrpSpPr/>
          <p:nvPr/>
        </p:nvGrpSpPr>
        <p:grpSpPr>
          <a:xfrm>
            <a:off x="8239126" y="4133113"/>
            <a:ext cx="1873250" cy="492125"/>
            <a:chOff x="5190" y="3503"/>
            <a:chExt cx="1180" cy="310"/>
          </a:xfrm>
        </p:grpSpPr>
        <p:sp>
          <p:nvSpPr>
            <p:cNvPr id="128" name="Text Box 197">
              <a:extLst>
                <a:ext uri="{FF2B5EF4-FFF2-40B4-BE49-F238E27FC236}">
                  <a16:creationId xmlns:a16="http://schemas.microsoft.com/office/drawing/2014/main" id="{725B1B3E-6EC4-FA4E-9F26-D38641BF8D3D}"/>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10</a:t>
              </a:r>
            </a:p>
          </p:txBody>
        </p:sp>
        <p:sp>
          <p:nvSpPr>
            <p:cNvPr id="129" name="Text Box 198">
              <a:extLst>
                <a:ext uri="{FF2B5EF4-FFF2-40B4-BE49-F238E27FC236}">
                  <a16:creationId xmlns:a16="http://schemas.microsoft.com/office/drawing/2014/main" id="{3321B380-FA1D-B14C-A068-8F384B9DFE4B}"/>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f</a:t>
              </a:r>
            </a:p>
          </p:txBody>
        </p:sp>
      </p:grpSp>
      <p:grpSp>
        <p:nvGrpSpPr>
          <p:cNvPr id="130" name="Group 200">
            <a:extLst>
              <a:ext uri="{FF2B5EF4-FFF2-40B4-BE49-F238E27FC236}">
                <a16:creationId xmlns:a16="http://schemas.microsoft.com/office/drawing/2014/main" id="{7861C234-F605-BD4B-9928-5BC219D859E6}"/>
              </a:ext>
            </a:extLst>
          </p:cNvPr>
          <p:cNvGrpSpPr/>
          <p:nvPr/>
        </p:nvGrpSpPr>
        <p:grpSpPr>
          <a:xfrm>
            <a:off x="8239126" y="5746013"/>
            <a:ext cx="1873250" cy="492125"/>
            <a:chOff x="5190" y="3503"/>
            <a:chExt cx="1180" cy="310"/>
          </a:xfrm>
        </p:grpSpPr>
        <p:sp>
          <p:nvSpPr>
            <p:cNvPr id="131" name="Text Box 201">
              <a:extLst>
                <a:ext uri="{FF2B5EF4-FFF2-40B4-BE49-F238E27FC236}">
                  <a16:creationId xmlns:a16="http://schemas.microsoft.com/office/drawing/2014/main" id="{46C2DE61-8D30-4D47-8188-024C68435309}"/>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1</a:t>
              </a:r>
            </a:p>
          </p:txBody>
        </p:sp>
        <p:sp>
          <p:nvSpPr>
            <p:cNvPr id="132" name="Text Box 202">
              <a:extLst>
                <a:ext uri="{FF2B5EF4-FFF2-40B4-BE49-F238E27FC236}">
                  <a16:creationId xmlns:a16="http://schemas.microsoft.com/office/drawing/2014/main" id="{EF445D96-BE28-EC4D-AE1B-B9448F197C0B}"/>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g</a:t>
              </a:r>
            </a:p>
          </p:txBody>
        </p:sp>
      </p:grpSp>
      <p:sp>
        <p:nvSpPr>
          <p:cNvPr id="133" name="Text Box 203">
            <a:extLst>
              <a:ext uri="{FF2B5EF4-FFF2-40B4-BE49-F238E27FC236}">
                <a16:creationId xmlns:a16="http://schemas.microsoft.com/office/drawing/2014/main" id="{6D500776-D2FB-F94C-A339-8D19013701CC}"/>
              </a:ext>
            </a:extLst>
          </p:cNvPr>
          <p:cNvSpPr txBox="1"/>
          <p:nvPr/>
        </p:nvSpPr>
        <p:spPr>
          <a:xfrm>
            <a:off x="9032876" y="5746008"/>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1</a:t>
            </a:r>
          </a:p>
        </p:txBody>
      </p:sp>
      <p:sp>
        <p:nvSpPr>
          <p:cNvPr id="134" name="Text Box 204">
            <a:extLst>
              <a:ext uri="{FF2B5EF4-FFF2-40B4-BE49-F238E27FC236}">
                <a16:creationId xmlns:a16="http://schemas.microsoft.com/office/drawing/2014/main" id="{CE307A35-EC8D-1C4A-983C-B2723585CE4A}"/>
              </a:ext>
            </a:extLst>
          </p:cNvPr>
          <p:cNvSpPr txBox="1"/>
          <p:nvPr/>
        </p:nvSpPr>
        <p:spPr>
          <a:xfrm>
            <a:off x="9032876" y="5214195"/>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2</a:t>
            </a:r>
          </a:p>
        </p:txBody>
      </p:sp>
      <p:sp>
        <p:nvSpPr>
          <p:cNvPr id="135" name="Text Box 205">
            <a:extLst>
              <a:ext uri="{FF2B5EF4-FFF2-40B4-BE49-F238E27FC236}">
                <a16:creationId xmlns:a16="http://schemas.microsoft.com/office/drawing/2014/main" id="{B897C542-EB6C-2E42-A116-992BD53B5200}"/>
              </a:ext>
            </a:extLst>
          </p:cNvPr>
          <p:cNvSpPr txBox="1"/>
          <p:nvPr/>
        </p:nvSpPr>
        <p:spPr>
          <a:xfrm>
            <a:off x="9032876" y="3585420"/>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7</a:t>
            </a:r>
          </a:p>
        </p:txBody>
      </p:sp>
      <p:grpSp>
        <p:nvGrpSpPr>
          <p:cNvPr id="136" name="Group 206">
            <a:extLst>
              <a:ext uri="{FF2B5EF4-FFF2-40B4-BE49-F238E27FC236}">
                <a16:creationId xmlns:a16="http://schemas.microsoft.com/office/drawing/2014/main" id="{475003AA-3CEF-EE42-A3B1-C08E696EBC49}"/>
              </a:ext>
            </a:extLst>
          </p:cNvPr>
          <p:cNvGrpSpPr/>
          <p:nvPr/>
        </p:nvGrpSpPr>
        <p:grpSpPr>
          <a:xfrm>
            <a:off x="8239126" y="4133113"/>
            <a:ext cx="1873250" cy="492125"/>
            <a:chOff x="5190" y="3503"/>
            <a:chExt cx="1180" cy="310"/>
          </a:xfrm>
        </p:grpSpPr>
        <p:sp>
          <p:nvSpPr>
            <p:cNvPr id="137" name="Text Box 207">
              <a:extLst>
                <a:ext uri="{FF2B5EF4-FFF2-40B4-BE49-F238E27FC236}">
                  <a16:creationId xmlns:a16="http://schemas.microsoft.com/office/drawing/2014/main" id="{AF5A725C-F021-444E-8D58-E064E29DF34B}"/>
                </a:ext>
              </a:extLst>
            </p:cNvPr>
            <p:cNvSpPr txBox="1"/>
            <p:nvPr/>
          </p:nvSpPr>
          <p:spPr>
            <a:xfrm>
              <a:off x="5690" y="3503"/>
              <a:ext cx="680"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9</a:t>
              </a:r>
            </a:p>
          </p:txBody>
        </p:sp>
        <p:sp>
          <p:nvSpPr>
            <p:cNvPr id="138" name="Text Box 208">
              <a:extLst>
                <a:ext uri="{FF2B5EF4-FFF2-40B4-BE49-F238E27FC236}">
                  <a16:creationId xmlns:a16="http://schemas.microsoft.com/office/drawing/2014/main" id="{1C4DCBC3-A74A-4F4B-9F3E-6E7B7E10E14C}"/>
                </a:ext>
              </a:extLst>
            </p:cNvPr>
            <p:cNvSpPr txBox="1"/>
            <p:nvPr/>
          </p:nvSpPr>
          <p:spPr>
            <a:xfrm>
              <a:off x="5190" y="3503"/>
              <a:ext cx="499" cy="310"/>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latin typeface="Arial" panose="020B0604020202020204" pitchFamily="34" charset="0"/>
                  <a:ea typeface="宋体" panose="02010600030101010101" pitchFamily="2" charset="-122"/>
                  <a:sym typeface="Symbol" panose="05050102010706020507" pitchFamily="18" charset="2"/>
                </a:rPr>
                <a:t>d</a:t>
              </a:r>
            </a:p>
          </p:txBody>
        </p:sp>
      </p:grpSp>
      <p:sp>
        <p:nvSpPr>
          <p:cNvPr id="139" name="Text Box 209">
            <a:extLst>
              <a:ext uri="{FF2B5EF4-FFF2-40B4-BE49-F238E27FC236}">
                <a16:creationId xmlns:a16="http://schemas.microsoft.com/office/drawing/2014/main" id="{B4BCF21B-F3BC-2740-940D-E4B50DD7442B}"/>
              </a:ext>
            </a:extLst>
          </p:cNvPr>
          <p:cNvSpPr txBox="1"/>
          <p:nvPr/>
        </p:nvSpPr>
        <p:spPr>
          <a:xfrm>
            <a:off x="9032876" y="4161682"/>
            <a:ext cx="1079501" cy="492571"/>
          </a:xfrm>
          <a:prstGeom prst="rect">
            <a:avLst/>
          </a:prstGeom>
          <a:solidFill>
            <a:schemeClr val="bg1"/>
          </a:solidFill>
          <a:ln w="12700" cap="sq" cmpd="sng">
            <a:solidFill>
              <a:schemeClr val="tx1"/>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50000"/>
              </a:spcBef>
              <a:buNone/>
            </a:pPr>
            <a:r>
              <a:rPr lang="en-US" altLang="zh-CN" sz="2601" dirty="0">
                <a:solidFill>
                  <a:srgbClr val="FF3300"/>
                </a:solidFill>
                <a:latin typeface="Arial" panose="020B0604020202020204" pitchFamily="34" charset="0"/>
                <a:ea typeface="宋体" panose="02010600030101010101" pitchFamily="2" charset="-122"/>
                <a:sym typeface="Symbol" panose="05050102010706020507" pitchFamily="18" charset="2"/>
              </a:rPr>
              <a:t>9</a:t>
            </a:r>
          </a:p>
        </p:txBody>
      </p:sp>
      <p:sp>
        <p:nvSpPr>
          <p:cNvPr id="142" name="Text Box 6">
            <a:extLst>
              <a:ext uri="{FF2B5EF4-FFF2-40B4-BE49-F238E27FC236}">
                <a16:creationId xmlns:a16="http://schemas.microsoft.com/office/drawing/2014/main" id="{AEE30286-8C22-F34B-B685-4FDCC7421470}"/>
              </a:ext>
            </a:extLst>
          </p:cNvPr>
          <p:cNvSpPr txBox="1">
            <a:spLocks noChangeArrowheads="1"/>
          </p:cNvSpPr>
          <p:nvPr/>
        </p:nvSpPr>
        <p:spPr bwMode="auto">
          <a:xfrm>
            <a:off x="5148" y="4437114"/>
            <a:ext cx="6074285" cy="2400657"/>
          </a:xfrm>
          <a:prstGeom prst="rect">
            <a:avLst/>
          </a:prstGeom>
          <a:solidFill>
            <a:schemeClr val="bg1"/>
          </a:solidFill>
          <a:ln w="28575" cap="sq">
            <a:solidFill>
              <a:schemeClr val="tx1"/>
            </a:solidFill>
            <a:miter lim="800000"/>
            <a:headEnd type="none" w="sm" len="sm"/>
            <a:tailEnd type="none" w="sm" len="sm"/>
          </a:ln>
          <a:effectLst/>
        </p:spPr>
        <p:txBody>
          <a:bodyPr wrap="square">
            <a:spAutoFit/>
          </a:bodyPr>
          <a:lstStyle/>
          <a:p>
            <a:pPr marL="457239" indent="-457239" defTabSz="914477">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rPr>
              <a:t>MST-Prim(</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rPr>
              <a:t>G,W,r</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rPr>
              <a:t>Input   </a:t>
            </a:r>
            <a:r>
              <a:rPr lang="zh-CN" altLang="en-US"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连通图</a:t>
            </a:r>
            <a:r>
              <a:rPr lang="en-US" altLang="zh-CN" sz="10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，权值函数</a:t>
            </a:r>
            <a:r>
              <a:rPr lang="en-US" altLang="zh-CN" sz="10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W</a:t>
            </a:r>
            <a:r>
              <a:rPr lang="zh-CN" altLang="en-US"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，树根</a:t>
            </a:r>
            <a:r>
              <a:rPr lang="en-US" altLang="zh-CN" sz="10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p>
          <a:p>
            <a:pPr marL="457239" indent="-457239" defTabSz="914477">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rPr>
              <a:t>Output </a:t>
            </a:r>
            <a:r>
              <a:rPr lang="en-US" altLang="zh-CN"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的一棵以</a:t>
            </a:r>
            <a:r>
              <a:rPr lang="en-US" altLang="zh-CN"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r>
              <a:rPr lang="zh-CN" altLang="en-US" sz="10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为根的生成树</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rPr>
              <a:t>For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key[v]+</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为结点</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到当前生成树中结点的所有边的最小边的权重</a:t>
            </a:r>
            <a:endPar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null</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的父节点，而边</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对应的边，也是最后的最小生成树的边</a:t>
            </a:r>
            <a:endPar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0</a:t>
            </a:r>
          </a:p>
          <a:p>
            <a:pPr marL="457239" indent="-457239" defTabSz="914477">
              <a:buFontTx/>
              <a:buAutoNum type="arabicPeriod"/>
              <a:defRPr/>
            </a:pP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建堆</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维护</a:t>
            </a:r>
            <a:r>
              <a:rPr lang="zh-CN" altLang="en-US" sz="10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生成树之外</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的结点</a:t>
            </a:r>
            <a:endPar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While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Extract_Min</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从</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中取</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最小的结点，加入生成树</a:t>
            </a:r>
            <a:endPar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for </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Adj</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if </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且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)&lt;key[</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then</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w(</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0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更新信息</a:t>
            </a:r>
          </a:p>
          <a:p>
            <a:pPr marL="457239" indent="-457239" defTabSz="914477">
              <a:buFontTx/>
              <a:buAutoNum type="arabicPeriod"/>
              <a:defRPr/>
            </a:pP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Return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0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sz="10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253994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box(in)">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p:cTn id="20" dur="500" fill="hold"/>
                                        <p:tgtEl>
                                          <p:spTgt spid="98"/>
                                        </p:tgtEl>
                                        <p:attrNameLst>
                                          <p:attrName>ppt_w</p:attrName>
                                        </p:attrNameLst>
                                      </p:cBhvr>
                                      <p:tavLst>
                                        <p:tav tm="0">
                                          <p:val>
                                            <p:fltVal val="0"/>
                                          </p:val>
                                        </p:tav>
                                        <p:tav tm="100000">
                                          <p:val>
                                            <p:strVal val="#ppt_w"/>
                                          </p:val>
                                        </p:tav>
                                      </p:tavLst>
                                    </p:anim>
                                    <p:anim calcmode="lin" valueType="num">
                                      <p:cBhvr>
                                        <p:cTn id="21" dur="500" fill="hold"/>
                                        <p:tgtEl>
                                          <p:spTgt spid="98"/>
                                        </p:tgtEl>
                                        <p:attrNameLst>
                                          <p:attrName>ppt_h</p:attrName>
                                        </p:attrNameLst>
                                      </p:cBhvr>
                                      <p:tavLst>
                                        <p:tav tm="0">
                                          <p:val>
                                            <p:fltVal val="0"/>
                                          </p:val>
                                        </p:tav>
                                        <p:tav tm="100000">
                                          <p:val>
                                            <p:strVal val="#ppt_h"/>
                                          </p:val>
                                        </p:tav>
                                      </p:tavLst>
                                    </p:anim>
                                    <p:animEffect transition="in" filter="fade">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box(in)">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anim calcmode="lin" valueType="num">
                                      <p:cBhvr>
                                        <p:cTn id="37" dur="500" fill="hold"/>
                                        <p:tgtEl>
                                          <p:spTgt spid="103"/>
                                        </p:tgtEl>
                                        <p:attrNameLst>
                                          <p:attrName>ppt_w</p:attrName>
                                        </p:attrNameLst>
                                      </p:cBhvr>
                                      <p:tavLst>
                                        <p:tav tm="0">
                                          <p:val>
                                            <p:fltVal val="0"/>
                                          </p:val>
                                        </p:tav>
                                        <p:tav tm="100000">
                                          <p:val>
                                            <p:strVal val="#ppt_w"/>
                                          </p:val>
                                        </p:tav>
                                      </p:tavLst>
                                    </p:anim>
                                    <p:anim calcmode="lin" valueType="num">
                                      <p:cBhvr>
                                        <p:cTn id="38" dur="500" fill="hold"/>
                                        <p:tgtEl>
                                          <p:spTgt spid="103"/>
                                        </p:tgtEl>
                                        <p:attrNameLst>
                                          <p:attrName>ppt_h</p:attrName>
                                        </p:attrNameLst>
                                      </p:cBhvr>
                                      <p:tavLst>
                                        <p:tav tm="0">
                                          <p:val>
                                            <p:fltVal val="0"/>
                                          </p:val>
                                        </p:tav>
                                        <p:tav tm="100000">
                                          <p:val>
                                            <p:strVal val="#ppt_h"/>
                                          </p:val>
                                        </p:tav>
                                      </p:tavLst>
                                    </p:anim>
                                    <p:animEffect transition="in" filter="fade">
                                      <p:cBhvr>
                                        <p:cTn id="39" dur="500"/>
                                        <p:tgtEl>
                                          <p:spTgt spid="10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0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down)">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p:cTn id="53" dur="500" fill="hold"/>
                                        <p:tgtEl>
                                          <p:spTgt spid="107"/>
                                        </p:tgtEl>
                                        <p:attrNameLst>
                                          <p:attrName>ppt_w</p:attrName>
                                        </p:attrNameLst>
                                      </p:cBhvr>
                                      <p:tavLst>
                                        <p:tav tm="0">
                                          <p:val>
                                            <p:fltVal val="0"/>
                                          </p:val>
                                        </p:tav>
                                        <p:tav tm="100000">
                                          <p:val>
                                            <p:strVal val="#ppt_w"/>
                                          </p:val>
                                        </p:tav>
                                      </p:tavLst>
                                    </p:anim>
                                    <p:anim calcmode="lin" valueType="num">
                                      <p:cBhvr>
                                        <p:cTn id="54" dur="500" fill="hold"/>
                                        <p:tgtEl>
                                          <p:spTgt spid="107"/>
                                        </p:tgtEl>
                                        <p:attrNameLst>
                                          <p:attrName>ppt_h</p:attrName>
                                        </p:attrNameLst>
                                      </p:cBhvr>
                                      <p:tavLst>
                                        <p:tav tm="0">
                                          <p:val>
                                            <p:fltVal val="0"/>
                                          </p:val>
                                        </p:tav>
                                        <p:tav tm="100000">
                                          <p:val>
                                            <p:strVal val="#ppt_h"/>
                                          </p:val>
                                        </p:tav>
                                      </p:tavLst>
                                    </p:anim>
                                    <p:animEffect transition="in" filter="fade">
                                      <p:cBhvr>
                                        <p:cTn id="55" dur="500"/>
                                        <p:tgtEl>
                                          <p:spTgt spid="10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p:cTn id="60" dur="500" fill="hold"/>
                                        <p:tgtEl>
                                          <p:spTgt spid="110"/>
                                        </p:tgtEl>
                                        <p:attrNameLst>
                                          <p:attrName>ppt_w</p:attrName>
                                        </p:attrNameLst>
                                      </p:cBhvr>
                                      <p:tavLst>
                                        <p:tav tm="0">
                                          <p:val>
                                            <p:fltVal val="0"/>
                                          </p:val>
                                        </p:tav>
                                        <p:tav tm="100000">
                                          <p:val>
                                            <p:strVal val="#ppt_w"/>
                                          </p:val>
                                        </p:tav>
                                      </p:tavLst>
                                    </p:anim>
                                    <p:anim calcmode="lin" valueType="num">
                                      <p:cBhvr>
                                        <p:cTn id="61" dur="500" fill="hold"/>
                                        <p:tgtEl>
                                          <p:spTgt spid="110"/>
                                        </p:tgtEl>
                                        <p:attrNameLst>
                                          <p:attrName>ppt_h</p:attrName>
                                        </p:attrNameLst>
                                      </p:cBhvr>
                                      <p:tavLst>
                                        <p:tav tm="0">
                                          <p:val>
                                            <p:fltVal val="0"/>
                                          </p:val>
                                        </p:tav>
                                        <p:tav tm="100000">
                                          <p:val>
                                            <p:strVal val="#ppt_h"/>
                                          </p:val>
                                        </p:tav>
                                      </p:tavLst>
                                    </p:anim>
                                    <p:animEffect transition="in" filter="fade">
                                      <p:cBhvr>
                                        <p:cTn id="62" dur="500"/>
                                        <p:tgtEl>
                                          <p:spTgt spid="110"/>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13"/>
                                        </p:tgtEl>
                                        <p:attrNameLst>
                                          <p:attrName>style.visibility</p:attrName>
                                        </p:attrNameLst>
                                      </p:cBhvr>
                                      <p:to>
                                        <p:strVal val="visible"/>
                                      </p:to>
                                    </p:set>
                                    <p:anim calcmode="lin" valueType="num">
                                      <p:cBhvr>
                                        <p:cTn id="67" dur="500" fill="hold"/>
                                        <p:tgtEl>
                                          <p:spTgt spid="113"/>
                                        </p:tgtEl>
                                        <p:attrNameLst>
                                          <p:attrName>ppt_w</p:attrName>
                                        </p:attrNameLst>
                                      </p:cBhvr>
                                      <p:tavLst>
                                        <p:tav tm="0">
                                          <p:val>
                                            <p:fltVal val="0"/>
                                          </p:val>
                                        </p:tav>
                                        <p:tav tm="100000">
                                          <p:val>
                                            <p:strVal val="#ppt_w"/>
                                          </p:val>
                                        </p:tav>
                                      </p:tavLst>
                                    </p:anim>
                                    <p:anim calcmode="lin" valueType="num">
                                      <p:cBhvr>
                                        <p:cTn id="68" dur="500" fill="hold"/>
                                        <p:tgtEl>
                                          <p:spTgt spid="113"/>
                                        </p:tgtEl>
                                        <p:attrNameLst>
                                          <p:attrName>ppt_h</p:attrName>
                                        </p:attrNameLst>
                                      </p:cBhvr>
                                      <p:tavLst>
                                        <p:tav tm="0">
                                          <p:val>
                                            <p:fltVal val="0"/>
                                          </p:val>
                                        </p:tav>
                                        <p:tav tm="100000">
                                          <p:val>
                                            <p:strVal val="#ppt_h"/>
                                          </p:val>
                                        </p:tav>
                                      </p:tavLst>
                                    </p:anim>
                                    <p:animEffect transition="in" filter="fade">
                                      <p:cBhvr>
                                        <p:cTn id="69" dur="500"/>
                                        <p:tgtEl>
                                          <p:spTgt spid="11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16">
                                            <p:bg/>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16">
                                            <p:txEl>
                                              <p:pRg st="0" end="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up)">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117"/>
                                        </p:tgtEl>
                                        <p:attrNameLst>
                                          <p:attrName>style.visibility</p:attrName>
                                        </p:attrNameLst>
                                      </p:cBhvr>
                                      <p:to>
                                        <p:strVal val="visible"/>
                                      </p:to>
                                    </p:set>
                                    <p:anim calcmode="lin" valueType="num">
                                      <p:cBhvr>
                                        <p:cTn id="85" dur="500" fill="hold"/>
                                        <p:tgtEl>
                                          <p:spTgt spid="117"/>
                                        </p:tgtEl>
                                        <p:attrNameLst>
                                          <p:attrName>ppt_w</p:attrName>
                                        </p:attrNameLst>
                                      </p:cBhvr>
                                      <p:tavLst>
                                        <p:tav tm="0">
                                          <p:val>
                                            <p:fltVal val="0"/>
                                          </p:val>
                                        </p:tav>
                                        <p:tav tm="100000">
                                          <p:val>
                                            <p:strVal val="#ppt_w"/>
                                          </p:val>
                                        </p:tav>
                                      </p:tavLst>
                                    </p:anim>
                                    <p:anim calcmode="lin" valueType="num">
                                      <p:cBhvr>
                                        <p:cTn id="86" dur="500" fill="hold"/>
                                        <p:tgtEl>
                                          <p:spTgt spid="117"/>
                                        </p:tgtEl>
                                        <p:attrNameLst>
                                          <p:attrName>ppt_h</p:attrName>
                                        </p:attrNameLst>
                                      </p:cBhvr>
                                      <p:tavLst>
                                        <p:tav tm="0">
                                          <p:val>
                                            <p:fltVal val="0"/>
                                          </p:val>
                                        </p:tav>
                                        <p:tav tm="100000">
                                          <p:val>
                                            <p:strVal val="#ppt_h"/>
                                          </p:val>
                                        </p:tav>
                                      </p:tavLst>
                                    </p:anim>
                                    <p:animEffect transition="in" filter="fad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 calcmode="lin" valueType="num">
                                      <p:cBhvr>
                                        <p:cTn id="92" dur="500" fill="hold"/>
                                        <p:tgtEl>
                                          <p:spTgt spid="120"/>
                                        </p:tgtEl>
                                        <p:attrNameLst>
                                          <p:attrName>ppt_w</p:attrName>
                                        </p:attrNameLst>
                                      </p:cBhvr>
                                      <p:tavLst>
                                        <p:tav tm="0">
                                          <p:val>
                                            <p:fltVal val="0"/>
                                          </p:val>
                                        </p:tav>
                                        <p:tav tm="100000">
                                          <p:val>
                                            <p:strVal val="#ppt_w"/>
                                          </p:val>
                                        </p:tav>
                                      </p:tavLst>
                                    </p:anim>
                                    <p:anim calcmode="lin" valueType="num">
                                      <p:cBhvr>
                                        <p:cTn id="93" dur="500" fill="hold"/>
                                        <p:tgtEl>
                                          <p:spTgt spid="120"/>
                                        </p:tgtEl>
                                        <p:attrNameLst>
                                          <p:attrName>ppt_h</p:attrName>
                                        </p:attrNameLst>
                                      </p:cBhvr>
                                      <p:tavLst>
                                        <p:tav tm="0">
                                          <p:val>
                                            <p:fltVal val="0"/>
                                          </p:val>
                                        </p:tav>
                                        <p:tav tm="100000">
                                          <p:val>
                                            <p:strVal val="#ppt_h"/>
                                          </p:val>
                                        </p:tav>
                                      </p:tavLst>
                                    </p:anim>
                                    <p:animEffect transition="in" filter="fade">
                                      <p:cBhvr>
                                        <p:cTn id="94" dur="500"/>
                                        <p:tgtEl>
                                          <p:spTgt spid="120"/>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wipe(up)">
                                      <p:cBhvr>
                                        <p:cTn id="103" dur="500"/>
                                        <p:tgtEl>
                                          <p:spTgt spid="51"/>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124"/>
                                        </p:tgtEl>
                                        <p:attrNameLst>
                                          <p:attrName>style.visibility</p:attrName>
                                        </p:attrNameLst>
                                      </p:cBhvr>
                                      <p:to>
                                        <p:strVal val="visible"/>
                                      </p:to>
                                    </p:set>
                                    <p:anim calcmode="lin" valueType="num">
                                      <p:cBhvr>
                                        <p:cTn id="108" dur="500" fill="hold"/>
                                        <p:tgtEl>
                                          <p:spTgt spid="124"/>
                                        </p:tgtEl>
                                        <p:attrNameLst>
                                          <p:attrName>ppt_w</p:attrName>
                                        </p:attrNameLst>
                                      </p:cBhvr>
                                      <p:tavLst>
                                        <p:tav tm="0">
                                          <p:val>
                                            <p:fltVal val="0"/>
                                          </p:val>
                                        </p:tav>
                                        <p:tav tm="100000">
                                          <p:val>
                                            <p:strVal val="#ppt_w"/>
                                          </p:val>
                                        </p:tav>
                                      </p:tavLst>
                                    </p:anim>
                                    <p:anim calcmode="lin" valueType="num">
                                      <p:cBhvr>
                                        <p:cTn id="109" dur="500" fill="hold"/>
                                        <p:tgtEl>
                                          <p:spTgt spid="124"/>
                                        </p:tgtEl>
                                        <p:attrNameLst>
                                          <p:attrName>ppt_h</p:attrName>
                                        </p:attrNameLst>
                                      </p:cBhvr>
                                      <p:tavLst>
                                        <p:tav tm="0">
                                          <p:val>
                                            <p:fltVal val="0"/>
                                          </p:val>
                                        </p:tav>
                                        <p:tav tm="100000">
                                          <p:val>
                                            <p:strVal val="#ppt_h"/>
                                          </p:val>
                                        </p:tav>
                                      </p:tavLst>
                                    </p:anim>
                                    <p:animEffect transition="in" filter="fade">
                                      <p:cBhvr>
                                        <p:cTn id="110" dur="500"/>
                                        <p:tgtEl>
                                          <p:spTgt spid="124"/>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127"/>
                                        </p:tgtEl>
                                        <p:attrNameLst>
                                          <p:attrName>style.visibility</p:attrName>
                                        </p:attrNameLst>
                                      </p:cBhvr>
                                      <p:to>
                                        <p:strVal val="visible"/>
                                      </p:to>
                                    </p:set>
                                    <p:anim calcmode="lin" valueType="num">
                                      <p:cBhvr>
                                        <p:cTn id="115" dur="500" fill="hold"/>
                                        <p:tgtEl>
                                          <p:spTgt spid="127"/>
                                        </p:tgtEl>
                                        <p:attrNameLst>
                                          <p:attrName>ppt_w</p:attrName>
                                        </p:attrNameLst>
                                      </p:cBhvr>
                                      <p:tavLst>
                                        <p:tav tm="0">
                                          <p:val>
                                            <p:fltVal val="0"/>
                                          </p:val>
                                        </p:tav>
                                        <p:tav tm="100000">
                                          <p:val>
                                            <p:strVal val="#ppt_w"/>
                                          </p:val>
                                        </p:tav>
                                      </p:tavLst>
                                    </p:anim>
                                    <p:anim calcmode="lin" valueType="num">
                                      <p:cBhvr>
                                        <p:cTn id="116" dur="500" fill="hold"/>
                                        <p:tgtEl>
                                          <p:spTgt spid="127"/>
                                        </p:tgtEl>
                                        <p:attrNameLst>
                                          <p:attrName>ppt_h</p:attrName>
                                        </p:attrNameLst>
                                      </p:cBhvr>
                                      <p:tavLst>
                                        <p:tav tm="0">
                                          <p:val>
                                            <p:fltVal val="0"/>
                                          </p:val>
                                        </p:tav>
                                        <p:tav tm="100000">
                                          <p:val>
                                            <p:strVal val="#ppt_h"/>
                                          </p:val>
                                        </p:tav>
                                      </p:tavLst>
                                    </p:anim>
                                    <p:animEffect transition="in" filter="fade">
                                      <p:cBhvr>
                                        <p:cTn id="117" dur="500"/>
                                        <p:tgtEl>
                                          <p:spTgt spid="127"/>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34">
                                            <p:bg/>
                                          </p:spTgt>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wipe(right)">
                                      <p:cBhvr>
                                        <p:cTn id="128" dur="500"/>
                                        <p:tgtEl>
                                          <p:spTgt spid="54"/>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nodeType="clickEffect">
                                  <p:stCondLst>
                                    <p:cond delay="0"/>
                                  </p:stCondLst>
                                  <p:childTnLst>
                                    <p:set>
                                      <p:cBhvr>
                                        <p:cTn id="132" dur="1" fill="hold">
                                          <p:stCondLst>
                                            <p:cond delay="0"/>
                                          </p:stCondLst>
                                        </p:cTn>
                                        <p:tgtEl>
                                          <p:spTgt spid="130"/>
                                        </p:tgtEl>
                                        <p:attrNameLst>
                                          <p:attrName>style.visibility</p:attrName>
                                        </p:attrNameLst>
                                      </p:cBhvr>
                                      <p:to>
                                        <p:strVal val="visible"/>
                                      </p:to>
                                    </p:set>
                                    <p:anim calcmode="lin" valueType="num">
                                      <p:cBhvr>
                                        <p:cTn id="133" dur="500" fill="hold"/>
                                        <p:tgtEl>
                                          <p:spTgt spid="130"/>
                                        </p:tgtEl>
                                        <p:attrNameLst>
                                          <p:attrName>ppt_w</p:attrName>
                                        </p:attrNameLst>
                                      </p:cBhvr>
                                      <p:tavLst>
                                        <p:tav tm="0">
                                          <p:val>
                                            <p:fltVal val="0"/>
                                          </p:val>
                                        </p:tav>
                                        <p:tav tm="100000">
                                          <p:val>
                                            <p:strVal val="#ppt_w"/>
                                          </p:val>
                                        </p:tav>
                                      </p:tavLst>
                                    </p:anim>
                                    <p:anim calcmode="lin" valueType="num">
                                      <p:cBhvr>
                                        <p:cTn id="134" dur="500" fill="hold"/>
                                        <p:tgtEl>
                                          <p:spTgt spid="130"/>
                                        </p:tgtEl>
                                        <p:attrNameLst>
                                          <p:attrName>ppt_h</p:attrName>
                                        </p:attrNameLst>
                                      </p:cBhvr>
                                      <p:tavLst>
                                        <p:tav tm="0">
                                          <p:val>
                                            <p:fltVal val="0"/>
                                          </p:val>
                                        </p:tav>
                                        <p:tav tm="100000">
                                          <p:val>
                                            <p:strVal val="#ppt_h"/>
                                          </p:val>
                                        </p:tav>
                                      </p:tavLst>
                                    </p:anim>
                                    <p:animEffect transition="in" filter="fade">
                                      <p:cBhvr>
                                        <p:cTn id="135" dur="500"/>
                                        <p:tgtEl>
                                          <p:spTgt spid="130"/>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3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nodeType="click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wipe(right)">
                                      <p:cBhvr>
                                        <p:cTn id="144" dur="500"/>
                                        <p:tgtEl>
                                          <p:spTgt spid="57"/>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35">
                                            <p:bg/>
                                          </p:spTgt>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wipe(left)">
                                      <p:cBhvr>
                                        <p:cTn id="155" dur="500"/>
                                        <p:tgtEl>
                                          <p:spTgt spid="60"/>
                                        </p:tgtEl>
                                      </p:cBhvr>
                                    </p:animEffect>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nodeType="clickEffect">
                                  <p:stCondLst>
                                    <p:cond delay="0"/>
                                  </p:stCondLst>
                                  <p:childTnLst>
                                    <p:set>
                                      <p:cBhvr>
                                        <p:cTn id="159" dur="1" fill="hold">
                                          <p:stCondLst>
                                            <p:cond delay="0"/>
                                          </p:stCondLst>
                                        </p:cTn>
                                        <p:tgtEl>
                                          <p:spTgt spid="136"/>
                                        </p:tgtEl>
                                        <p:attrNameLst>
                                          <p:attrName>style.visibility</p:attrName>
                                        </p:attrNameLst>
                                      </p:cBhvr>
                                      <p:to>
                                        <p:strVal val="visible"/>
                                      </p:to>
                                    </p:set>
                                    <p:anim calcmode="lin" valueType="num">
                                      <p:cBhvr>
                                        <p:cTn id="160" dur="500" fill="hold"/>
                                        <p:tgtEl>
                                          <p:spTgt spid="136"/>
                                        </p:tgtEl>
                                        <p:attrNameLst>
                                          <p:attrName>ppt_w</p:attrName>
                                        </p:attrNameLst>
                                      </p:cBhvr>
                                      <p:tavLst>
                                        <p:tav tm="0">
                                          <p:val>
                                            <p:fltVal val="0"/>
                                          </p:val>
                                        </p:tav>
                                        <p:tav tm="100000">
                                          <p:val>
                                            <p:strVal val="#ppt_w"/>
                                          </p:val>
                                        </p:tav>
                                      </p:tavLst>
                                    </p:anim>
                                    <p:anim calcmode="lin" valueType="num">
                                      <p:cBhvr>
                                        <p:cTn id="161" dur="500" fill="hold"/>
                                        <p:tgtEl>
                                          <p:spTgt spid="136"/>
                                        </p:tgtEl>
                                        <p:attrNameLst>
                                          <p:attrName>ppt_h</p:attrName>
                                        </p:attrNameLst>
                                      </p:cBhvr>
                                      <p:tavLst>
                                        <p:tav tm="0">
                                          <p:val>
                                            <p:fltVal val="0"/>
                                          </p:val>
                                        </p:tav>
                                        <p:tav tm="100000">
                                          <p:val>
                                            <p:strVal val="#ppt_h"/>
                                          </p:val>
                                        </p:tav>
                                      </p:tavLst>
                                    </p:anim>
                                    <p:animEffect transition="in" filter="fade">
                                      <p:cBhvr>
                                        <p:cTn id="162" dur="500"/>
                                        <p:tgtEl>
                                          <p:spTgt spid="136"/>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39">
                                            <p:bg/>
                                          </p:spTgt>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1" fill="hold" nodeType="clickEffect">
                                  <p:stCondLst>
                                    <p:cond delay="0"/>
                                  </p:stCondLst>
                                  <p:childTnLst>
                                    <p:set>
                                      <p:cBhvr>
                                        <p:cTn id="172" dur="1" fill="hold">
                                          <p:stCondLst>
                                            <p:cond delay="0"/>
                                          </p:stCondLst>
                                        </p:cTn>
                                        <p:tgtEl>
                                          <p:spTgt spid="63"/>
                                        </p:tgtEl>
                                        <p:attrNameLst>
                                          <p:attrName>style.visibility</p:attrName>
                                        </p:attrNameLst>
                                      </p:cBhvr>
                                      <p:to>
                                        <p:strVal val="visible"/>
                                      </p:to>
                                    </p:set>
                                    <p:animEffect transition="in" filter="wipe(up)">
                                      <p:cBhvr>
                                        <p:cTn id="17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01" grpId="0" animBg="1"/>
      <p:bldP spid="102" grpId="0" animBg="1"/>
      <p:bldP spid="106" grpId="0" animBg="1"/>
      <p:bldP spid="116" grpId="0" build="allAtOnce" animBg="1"/>
      <p:bldP spid="123" grpId="0" animBg="1"/>
      <p:bldP spid="133" grpId="0" animBg="1"/>
      <p:bldP spid="134" grpId="0" build="allAtOnce" animBg="1"/>
      <p:bldP spid="135" grpId="0" build="allAtOnce" animBg="1"/>
      <p:bldP spid="139" grpId="0" build="allAtOnce"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CE2E-C9E5-054C-A8B8-A86BBA046095}"/>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77CE29EE-8107-3B4C-967B-B89AB306BF29}"/>
              </a:ext>
            </a:extLst>
          </p:cNvPr>
          <p:cNvSpPr>
            <a:spLocks noGrp="1"/>
          </p:cNvSpPr>
          <p:nvPr>
            <p:ph idx="1"/>
          </p:nvPr>
        </p:nvSpPr>
        <p:spPr/>
        <p:txBody>
          <a:bodyPr/>
          <a:lstStyle/>
          <a:p>
            <a:r>
              <a:rPr lang="en-CN" dirty="0"/>
              <a:t>时间复杂性</a:t>
            </a:r>
            <a:endParaRPr lang="en-CN" dirty="0">
              <a:latin typeface="Times New Roman" panose="02020603050405020304" pitchFamily="18" charset="0"/>
              <a:cs typeface="Times New Roman" panose="02020603050405020304" pitchFamily="18" charset="0"/>
            </a:endParaRPr>
          </a:p>
          <a:p>
            <a:pPr lvl="1"/>
            <a:r>
              <a:rPr lang="en-CN" sz="2000" dirty="0">
                <a:latin typeface="Times New Roman" panose="02020603050405020304" pitchFamily="18" charset="0"/>
                <a:cs typeface="Times New Roman" panose="02020603050405020304" pitchFamily="18" charset="0"/>
              </a:rPr>
              <a:t>用最小堆</a:t>
            </a:r>
            <a:r>
              <a:rPr lang="zh-CN" altLang="en-US" sz="2000" dirty="0">
                <a:latin typeface="Times New Roman" panose="02020603050405020304" pitchFamily="18" charset="0"/>
                <a:cs typeface="Times New Roman" panose="02020603050405020304" pitchFamily="18" charset="0"/>
              </a:rPr>
              <a:t>实现</a:t>
            </a:r>
            <a:r>
              <a:rPr lang="en-US" altLang="zh-CN" sz="2000" i="1" dirty="0">
                <a:latin typeface="Times New Roman" panose="02020603050405020304" pitchFamily="18" charset="0"/>
                <a:cs typeface="Times New Roman" panose="02020603050405020304" pitchFamily="18" charset="0"/>
              </a:rPr>
              <a:t>Q</a:t>
            </a:r>
          </a:p>
          <a:p>
            <a:pPr lvl="2"/>
            <a:r>
              <a:rPr lang="en-US" sz="1800" dirty="0" err="1">
                <a:latin typeface="Times New Roman" panose="02020603050405020304" pitchFamily="18" charset="0"/>
                <a:cs typeface="Times New Roman" panose="02020603050405020304" pitchFamily="18" charset="0"/>
              </a:rPr>
              <a:t>Extract</a:t>
            </a:r>
            <a:r>
              <a:rPr lang="en-US" altLang="zh-CN" sz="1800" dirty="0" err="1">
                <a:latin typeface="Times New Roman" panose="02020603050405020304" pitchFamily="18" charset="0"/>
                <a:cs typeface="Times New Roman" panose="02020603050405020304" pitchFamily="18" charset="0"/>
              </a:rPr>
              <a:t>_Min</a:t>
            </a:r>
            <a:r>
              <a:rPr lang="zh-CN" altLang="en-US" sz="1800" dirty="0">
                <a:latin typeface="Times New Roman" panose="02020603050405020304" pitchFamily="18" charset="0"/>
                <a:cs typeface="Times New Roman" panose="02020603050405020304" pitchFamily="18" charset="0"/>
              </a:rPr>
              <a:t>操作总时间为</a:t>
            </a:r>
            <a:r>
              <a:rPr lang="en-US" altLang="zh-CN" sz="1800" i="1" dirty="0">
                <a:latin typeface="Times New Roman" panose="02020603050405020304" pitchFamily="18" charset="0"/>
                <a:cs typeface="Times New Roman" panose="02020603050405020304" pitchFamily="18" charset="0"/>
              </a:rPr>
              <a:t>O(</a:t>
            </a:r>
            <a:r>
              <a:rPr lang="en-US" altLang="zh-CN" sz="1800" i="1" dirty="0" err="1">
                <a:latin typeface="Times New Roman" panose="02020603050405020304" pitchFamily="18" charset="0"/>
                <a:cs typeface="Times New Roman" panose="02020603050405020304" pitchFamily="18" charset="0"/>
              </a:rPr>
              <a:t>VlogV</a:t>
            </a:r>
            <a:r>
              <a:rPr lang="en-US" altLang="zh-CN" sz="1800" i="1" dirty="0">
                <a:latin typeface="Times New Roman" panose="02020603050405020304" pitchFamily="18" charset="0"/>
                <a:cs typeface="Times New Roman" panose="02020603050405020304" pitchFamily="18" charset="0"/>
              </a:rPr>
              <a:t>)</a:t>
            </a:r>
          </a:p>
          <a:p>
            <a:pPr lvl="2"/>
            <a:r>
              <a:rPr lang="en-US" altLang="zh-CN" sz="1800" dirty="0">
                <a:latin typeface="Times New Roman" panose="02020603050405020304" pitchFamily="18" charset="0"/>
                <a:cs typeface="Times New Roman" panose="02020603050405020304" pitchFamily="18" charset="0"/>
              </a:rPr>
              <a:t>11</a:t>
            </a:r>
            <a:r>
              <a:rPr lang="zh-CN" altLang="en-US" sz="1800" dirty="0">
                <a:latin typeface="Times New Roman" panose="02020603050405020304" pitchFamily="18" charset="0"/>
                <a:cs typeface="Times New Roman" panose="02020603050405020304" pitchFamily="18" charset="0"/>
              </a:rPr>
              <a:t>行</a:t>
            </a:r>
            <a:r>
              <a:rPr lang="en-US" altLang="zh-CN" sz="1800" dirty="0">
                <a:latin typeface="Times New Roman" panose="02020603050405020304" pitchFamily="18" charset="0"/>
                <a:cs typeface="Times New Roman" panose="02020603050405020304" pitchFamily="18" charset="0"/>
              </a:rPr>
              <a:t>Decrease-Key</a:t>
            </a:r>
            <a:r>
              <a:rPr lang="zh-CN" altLang="en-US" sz="1800" dirty="0">
                <a:latin typeface="Times New Roman" panose="02020603050405020304" pitchFamily="18" charset="0"/>
                <a:cs typeface="Times New Roman" panose="02020603050405020304" pitchFamily="18" charset="0"/>
              </a:rPr>
              <a:t> （减小</a:t>
            </a:r>
            <a:r>
              <a:rPr lang="en-US" altLang="zh-CN" sz="1800" dirty="0">
                <a:latin typeface="Times New Roman" panose="02020603050405020304" pitchFamily="18" charset="0"/>
                <a:cs typeface="Times New Roman" panose="02020603050405020304" pitchFamily="18" charset="0"/>
              </a:rPr>
              <a:t>key</a:t>
            </a:r>
            <a:r>
              <a:rPr lang="zh-CN" altLang="en-US" sz="1800" dirty="0">
                <a:latin typeface="Times New Roman" panose="02020603050405020304" pitchFamily="18" charset="0"/>
                <a:cs typeface="Times New Roman" panose="02020603050405020304" pitchFamily="18" charset="0"/>
              </a:rPr>
              <a:t>的值可能会改变</a:t>
            </a:r>
            <a:r>
              <a:rPr lang="en-US" altLang="zh-CN" sz="1800" dirty="0">
                <a:latin typeface="Times New Roman" panose="02020603050405020304" pitchFamily="18" charset="0"/>
                <a:cs typeface="Times New Roman" panose="02020603050405020304" pitchFamily="18" charset="0"/>
              </a:rPr>
              <a:t>v</a:t>
            </a:r>
            <a:r>
              <a:rPr lang="zh-CN" altLang="en-US" sz="1800" dirty="0">
                <a:latin typeface="Times New Roman" panose="02020603050405020304" pitchFamily="18" charset="0"/>
                <a:cs typeface="Times New Roman" panose="02020603050405020304" pitchFamily="18" charset="0"/>
              </a:rPr>
              <a:t>在</a:t>
            </a:r>
            <a:r>
              <a:rPr lang="en-US" altLang="zh-CN" sz="1800" dirty="0">
                <a:latin typeface="Times New Roman" panose="02020603050405020304" pitchFamily="18" charset="0"/>
                <a:cs typeface="Times New Roman" panose="02020603050405020304" pitchFamily="18" charset="0"/>
              </a:rPr>
              <a:t>Q</a:t>
            </a:r>
            <a:r>
              <a:rPr lang="zh-CN" altLang="en-US" sz="1800" dirty="0">
                <a:latin typeface="Times New Roman" panose="02020603050405020304" pitchFamily="18" charset="0"/>
                <a:cs typeface="Times New Roman" panose="02020603050405020304" pitchFamily="18" charset="0"/>
              </a:rPr>
              <a:t>中的位置）操作时间为</a:t>
            </a:r>
            <a:r>
              <a:rPr lang="en-US" altLang="zh-CN" sz="1800" i="1" dirty="0">
                <a:latin typeface="Times New Roman" panose="02020603050405020304" pitchFamily="18" charset="0"/>
                <a:cs typeface="Times New Roman" panose="02020603050405020304" pitchFamily="18" charset="0"/>
              </a:rPr>
              <a:t>O(</a:t>
            </a:r>
            <a:r>
              <a:rPr lang="en-US" altLang="zh-CN" sz="1800" i="1" dirty="0" err="1">
                <a:latin typeface="Times New Roman" panose="02020603050405020304" pitchFamily="18" charset="0"/>
                <a:cs typeface="Times New Roman" panose="02020603050405020304" pitchFamily="18" charset="0"/>
              </a:rPr>
              <a:t>logV</a:t>
            </a:r>
            <a:r>
              <a:rPr lang="en-US" altLang="zh-CN" sz="1800" i="1"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总时间为</a:t>
            </a:r>
            <a:r>
              <a:rPr lang="en-US" altLang="zh-CN" sz="1800" i="1" dirty="0">
                <a:latin typeface="Times New Roman" panose="02020603050405020304" pitchFamily="18" charset="0"/>
                <a:cs typeface="Times New Roman" panose="02020603050405020304" pitchFamily="18" charset="0"/>
              </a:rPr>
              <a:t>O(</a:t>
            </a:r>
            <a:r>
              <a:rPr lang="en-US" altLang="zh-CN" sz="1800" i="1" dirty="0" err="1">
                <a:latin typeface="Times New Roman" panose="02020603050405020304" pitchFamily="18" charset="0"/>
                <a:cs typeface="Times New Roman" panose="02020603050405020304" pitchFamily="18" charset="0"/>
              </a:rPr>
              <a:t>ElogV</a:t>
            </a:r>
            <a:r>
              <a:rPr lang="en-US" altLang="zh-CN" sz="1800" i="1" dirty="0">
                <a:latin typeface="Times New Roman" panose="02020603050405020304" pitchFamily="18" charset="0"/>
                <a:cs typeface="Times New Roman" panose="02020603050405020304" pitchFamily="18" charset="0"/>
              </a:rPr>
              <a:t>)</a:t>
            </a:r>
          </a:p>
          <a:p>
            <a:pPr lvl="2"/>
            <a:r>
              <a:rPr lang="en-US" sz="1800" dirty="0" err="1">
                <a:latin typeface="Times New Roman" panose="02020603050405020304" pitchFamily="18" charset="0"/>
                <a:cs typeface="Times New Roman" panose="02020603050405020304" pitchFamily="18" charset="0"/>
              </a:rPr>
              <a:t>总时间</a:t>
            </a:r>
            <a:r>
              <a:rPr lang="zh-CN" altLang="en-US" sz="1800" i="1" dirty="0">
                <a:latin typeface="Times New Roman" panose="02020603050405020304" pitchFamily="18" charset="0"/>
                <a:cs typeface="Times New Roman" panose="02020603050405020304" pitchFamily="18" charset="0"/>
              </a:rPr>
              <a:t>：</a:t>
            </a:r>
            <a:r>
              <a:rPr lang="en-US" altLang="zh-CN" sz="1800" i="1" dirty="0">
                <a:latin typeface="Times New Roman" panose="02020603050405020304" pitchFamily="18" charset="0"/>
                <a:cs typeface="Times New Roman" panose="02020603050405020304" pitchFamily="18" charset="0"/>
              </a:rPr>
              <a:t>O(</a:t>
            </a:r>
            <a:r>
              <a:rPr lang="en-US" altLang="zh-CN" sz="1800" i="1" dirty="0" err="1">
                <a:latin typeface="Times New Roman" panose="02020603050405020304" pitchFamily="18" charset="0"/>
                <a:cs typeface="Times New Roman" panose="02020603050405020304" pitchFamily="18" charset="0"/>
              </a:rPr>
              <a:t>VlogV+ElogV</a:t>
            </a:r>
            <a:r>
              <a:rPr lang="en-US" altLang="zh-CN" sz="1800" i="1" dirty="0">
                <a:latin typeface="Times New Roman" panose="02020603050405020304" pitchFamily="18" charset="0"/>
                <a:cs typeface="Times New Roman" panose="02020603050405020304" pitchFamily="18" charset="0"/>
              </a:rPr>
              <a:t>)=O(</a:t>
            </a:r>
            <a:r>
              <a:rPr lang="en-US" altLang="zh-CN" sz="1800" i="1" dirty="0" err="1">
                <a:latin typeface="Times New Roman" panose="02020603050405020304" pitchFamily="18" charset="0"/>
                <a:cs typeface="Times New Roman" panose="02020603050405020304" pitchFamily="18" charset="0"/>
              </a:rPr>
              <a:t>ElogV</a:t>
            </a:r>
            <a:r>
              <a:rPr lang="en-US" altLang="zh-CN" sz="1800" i="1" dirty="0">
                <a:latin typeface="Times New Roman" panose="02020603050405020304" pitchFamily="18" charset="0"/>
                <a:cs typeface="Times New Roman" panose="02020603050405020304" pitchFamily="18" charset="0"/>
              </a:rPr>
              <a:t>)</a:t>
            </a:r>
            <a:endParaRPr lang="en-CN" sz="1800" i="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2C509AC-37DF-4D47-88F7-42778021EE3B}"/>
              </a:ext>
            </a:extLst>
          </p:cNvPr>
          <p:cNvSpPr txBox="1"/>
          <p:nvPr/>
        </p:nvSpPr>
        <p:spPr>
          <a:xfrm>
            <a:off x="7159726" y="3861049"/>
            <a:ext cx="3031257" cy="1200329"/>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如果用斐波那契堆</a:t>
            </a:r>
            <a:r>
              <a:rPr lang="en-US" altLang="zh-CN" b="1" dirty="0">
                <a:solidFill>
                  <a:srgbClr val="FF0000"/>
                </a:solidFill>
                <a:latin typeface="SimSun" panose="02010600030101010101" pitchFamily="2" charset="-122"/>
                <a:ea typeface="SimSun" panose="02010600030101010101" pitchFamily="2" charset="-122"/>
              </a:rPr>
              <a:t>(</a:t>
            </a:r>
            <a:r>
              <a:rPr lang="zh-CN" altLang="en-US" b="1" dirty="0">
                <a:solidFill>
                  <a:srgbClr val="FF0000"/>
                </a:solidFill>
                <a:latin typeface="SimSun" panose="02010600030101010101" pitchFamily="2" charset="-122"/>
                <a:ea typeface="SimSun" panose="02010600030101010101" pitchFamily="2" charset="-122"/>
              </a:rPr>
              <a:t>书</a:t>
            </a:r>
            <a:r>
              <a:rPr lang="en-US" altLang="zh-CN" b="1" dirty="0">
                <a:solidFill>
                  <a:srgbClr val="FF0000"/>
                </a:solidFill>
                <a:latin typeface="SimSun" panose="02010600030101010101" pitchFamily="2" charset="-122"/>
                <a:ea typeface="SimSun" panose="02010600030101010101" pitchFamily="2" charset="-122"/>
              </a:rPr>
              <a:t>19</a:t>
            </a:r>
            <a:r>
              <a:rPr lang="zh-CN" altLang="en-US" b="1" dirty="0">
                <a:solidFill>
                  <a:srgbClr val="FF0000"/>
                </a:solidFill>
                <a:latin typeface="SimSun" panose="02010600030101010101" pitchFamily="2" charset="-122"/>
                <a:ea typeface="SimSun" panose="02010600030101010101" pitchFamily="2" charset="-122"/>
              </a:rPr>
              <a:t>章</a:t>
            </a:r>
            <a:r>
              <a:rPr lang="en-US" altLang="zh-CN" b="1" dirty="0">
                <a:solidFill>
                  <a:srgbClr val="FF0000"/>
                </a:solidFill>
                <a:latin typeface="SimSun" panose="02010600030101010101" pitchFamily="2" charset="-122"/>
                <a:ea typeface="SimSun" panose="02010600030101010101" pitchFamily="2" charset="-122"/>
              </a:rPr>
              <a:t>)</a:t>
            </a:r>
            <a:r>
              <a:rPr lang="zh-CN" altLang="en-US" b="1" dirty="0">
                <a:solidFill>
                  <a:srgbClr val="FF0000"/>
                </a:solidFill>
                <a:latin typeface="SimSun" panose="02010600030101010101" pitchFamily="2" charset="-122"/>
                <a:ea typeface="SimSun" panose="02010600030101010101" pitchFamily="2" charset="-122"/>
              </a:rPr>
              <a:t>实现</a:t>
            </a:r>
            <a:r>
              <a:rPr lang="en-US" altLang="zh-CN" b="1" dirty="0">
                <a:solidFill>
                  <a:srgbClr val="FF0000"/>
                </a:solidFill>
                <a:latin typeface="SimSun" panose="02010600030101010101" pitchFamily="2" charset="-122"/>
                <a:ea typeface="SimSun" panose="02010600030101010101" pitchFamily="2" charset="-122"/>
              </a:rPr>
              <a:t>Q</a:t>
            </a:r>
            <a:r>
              <a:rPr lang="zh-CN" altLang="en-US" b="1" dirty="0">
                <a:solidFill>
                  <a:srgbClr val="FF0000"/>
                </a:solidFill>
                <a:latin typeface="SimSun" panose="02010600030101010101" pitchFamily="2" charset="-122"/>
                <a:ea typeface="SimSun" panose="02010600030101010101" pitchFamily="2" charset="-122"/>
              </a:rPr>
              <a:t>，</a:t>
            </a:r>
            <a:r>
              <a:rPr lang="en-US" altLang="zh-CN" b="1" dirty="0">
                <a:solidFill>
                  <a:srgbClr val="FF0000"/>
                </a:solidFill>
                <a:latin typeface="SimSun" panose="02010600030101010101" pitchFamily="2" charset="-122"/>
                <a:ea typeface="SimSun" panose="02010600030101010101" pitchFamily="2" charset="-122"/>
              </a:rPr>
              <a:t>Decrease-Key</a:t>
            </a:r>
            <a:r>
              <a:rPr lang="zh-CN" altLang="en-US" b="1" dirty="0">
                <a:solidFill>
                  <a:srgbClr val="FF0000"/>
                </a:solidFill>
                <a:latin typeface="SimSun" panose="02010600030101010101" pitchFamily="2" charset="-122"/>
                <a:ea typeface="SimSun" panose="02010600030101010101" pitchFamily="2" charset="-122"/>
              </a:rPr>
              <a:t>代价为</a:t>
            </a:r>
            <a:r>
              <a:rPr lang="en-US" altLang="zh-CN"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O(1),</a:t>
            </a:r>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总时间为</a:t>
            </a:r>
            <a:r>
              <a:rPr lang="en-US" altLang="zh-CN"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O(</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E+VlogV</a:t>
            </a:r>
            <a:r>
              <a:rPr lang="en-US" altLang="zh-CN"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endParaRPr lang="en-US" altLang="zh-CN"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（注：此部分不要求）</a:t>
            </a:r>
          </a:p>
        </p:txBody>
      </p:sp>
      <p:sp>
        <p:nvSpPr>
          <p:cNvPr id="7" name="Text Box 6">
            <a:extLst>
              <a:ext uri="{FF2B5EF4-FFF2-40B4-BE49-F238E27FC236}">
                <a16:creationId xmlns:a16="http://schemas.microsoft.com/office/drawing/2014/main" id="{92ED2D21-6BBE-8F4C-AADA-2E1D30D369B8}"/>
              </a:ext>
            </a:extLst>
          </p:cNvPr>
          <p:cNvSpPr txBox="1">
            <a:spLocks noChangeArrowheads="1"/>
          </p:cNvSpPr>
          <p:nvPr/>
        </p:nvSpPr>
        <p:spPr bwMode="auto">
          <a:xfrm>
            <a:off x="4881" y="3573016"/>
            <a:ext cx="6984776" cy="3231654"/>
          </a:xfrm>
          <a:prstGeom prst="rect">
            <a:avLst/>
          </a:prstGeom>
          <a:solidFill>
            <a:schemeClr val="bg1"/>
          </a:solidFill>
          <a:ln w="28575" cap="sq">
            <a:solidFill>
              <a:schemeClr val="tx1"/>
            </a:solidFill>
            <a:miter lim="800000"/>
            <a:headEnd type="none" w="sm" len="sm"/>
            <a:tailEnd type="none" w="sm" len="sm"/>
          </a:ln>
          <a:effectLst/>
        </p:spPr>
        <p:txBody>
          <a:bodyPr wrap="square">
            <a:spAutoFit/>
          </a:bodyPr>
          <a:lstStyle/>
          <a:p>
            <a:pPr marL="457239" indent="-457239" defTabSz="914477">
              <a:defRPr/>
            </a:pP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MST-Prim(</a:t>
            </a:r>
            <a:r>
              <a:rPr lang="en-US" altLang="zh-CN" sz="2400" b="1" i="1" dirty="0" err="1">
                <a:latin typeface="Times New Roman" panose="02020603050405020304" pitchFamily="18" charset="0"/>
                <a:ea typeface="SimSun" panose="02010600030101010101" pitchFamily="2" charset="-122"/>
                <a:cs typeface="Times New Roman" panose="02020603050405020304" pitchFamily="18" charset="0"/>
              </a:rPr>
              <a:t>G,W,r</a:t>
            </a:r>
            <a:r>
              <a:rPr lang="en-US" altLang="zh-CN" sz="2400" b="1" dirty="0">
                <a:latin typeface="Times New Roman" panose="02020603050405020304" pitchFamily="18" charset="0"/>
                <a:ea typeface="SimSun" panose="02010600030101010101" pitchFamily="2" charset="-122"/>
                <a:cs typeface="Times New Roman" panose="02020603050405020304" pitchFamily="18" charset="0"/>
              </a:rPr>
              <a:t>)</a:t>
            </a:r>
          </a:p>
          <a:p>
            <a:pPr marL="457239" indent="-457239" defTabSz="914477">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Input   </a:t>
            </a:r>
            <a:r>
              <a:rPr lang="zh-CN" altLang="en-US"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连通图</a:t>
            </a:r>
            <a:r>
              <a:rPr lang="en-US" altLang="zh-CN" sz="12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，权值函数</a:t>
            </a:r>
            <a:r>
              <a:rPr lang="en-US" altLang="zh-CN" sz="12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W</a:t>
            </a:r>
            <a:r>
              <a:rPr lang="zh-CN" altLang="en-US"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，树根</a:t>
            </a:r>
            <a:r>
              <a:rPr lang="en-US" altLang="zh-CN" sz="1200" b="1" i="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p>
          <a:p>
            <a:pPr marL="457239" indent="-457239" defTabSz="914477">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Output </a:t>
            </a:r>
            <a:r>
              <a:rPr lang="en-US" altLang="zh-CN"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的一棵以</a:t>
            </a:r>
            <a:r>
              <a:rPr lang="en-US" altLang="zh-CN"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r</a:t>
            </a:r>
            <a:r>
              <a:rPr lang="zh-CN" altLang="en-US" sz="1200" b="1" dirty="0">
                <a:solidFill>
                  <a:srgbClr val="663300"/>
                </a:solidFill>
                <a:latin typeface="Times New Roman" panose="02020603050405020304" pitchFamily="18" charset="0"/>
                <a:ea typeface="SimSun" panose="02010600030101010101" pitchFamily="2" charset="-122"/>
                <a:cs typeface="Times New Roman" panose="02020603050405020304" pitchFamily="18" charset="0"/>
              </a:rPr>
              <a:t>为根的生成树</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For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key[v]+</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为结点</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到当前生成树中结点的所有边的最小边的权重</a:t>
            </a:r>
            <a:endPar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null</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的父节点，也是当前生成树中的结点，而边</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为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key[v]</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对应的边，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也是最后的最小生成树的边</a:t>
            </a:r>
            <a:endPar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0</a:t>
            </a:r>
          </a:p>
          <a:p>
            <a:pPr marL="457239" indent="-457239" defTabSz="914477">
              <a:buFontTx/>
              <a:buAutoNum type="arabicPeriod"/>
              <a:defRPr/>
            </a:pP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建堆</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维护</a:t>
            </a:r>
            <a:r>
              <a:rPr lang="zh-CN" altLang="en-US" sz="12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生成树之外</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的结点</a:t>
            </a:r>
            <a:endPar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While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Extract_Min</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从</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中取</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key</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最小的结点，加入生成树</a:t>
            </a:r>
            <a:endPar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endParaRPr>
          </a:p>
          <a:p>
            <a:pPr marL="457239" indent="-457239" defTabSz="914477">
              <a:buFontTx/>
              <a:buAutoNum type="arabicPeriod"/>
              <a:defRPr/>
            </a:pP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for </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Adj</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do</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if </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Q</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且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w</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)&lt;key[</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then</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key[</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w(</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u</a:t>
            </a:r>
            <a:r>
              <a:rPr lang="en-US" altLang="zh-CN" sz="1200" b="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更新信息</a:t>
            </a:r>
          </a:p>
          <a:p>
            <a:pPr marL="457239" indent="-457239" defTabSz="914477">
              <a:buFontTx/>
              <a:buAutoNum type="arabicPeriod"/>
              <a:defRPr/>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Return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V</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G</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 -</a:t>
            </a:r>
            <a:r>
              <a:rPr lang="en-US" altLang="zh-CN" sz="1200"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r</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pitchFamily="18" charset="2"/>
              </a:rPr>
              <a:t>}</a:t>
            </a:r>
          </a:p>
        </p:txBody>
      </p:sp>
      <p:sp>
        <p:nvSpPr>
          <p:cNvPr id="8" name="TextBox 7">
            <a:extLst>
              <a:ext uri="{FF2B5EF4-FFF2-40B4-BE49-F238E27FC236}">
                <a16:creationId xmlns:a16="http://schemas.microsoft.com/office/drawing/2014/main" id="{3CD416F0-A8D8-794A-A41A-A2CB33260F23}"/>
              </a:ext>
            </a:extLst>
          </p:cNvPr>
          <p:cNvSpPr txBox="1"/>
          <p:nvPr/>
        </p:nvSpPr>
        <p:spPr>
          <a:xfrm>
            <a:off x="5359524" y="3100318"/>
            <a:ext cx="2160240" cy="369332"/>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与</a:t>
            </a:r>
            <a:r>
              <a:rPr lang="en-US" altLang="zh-CN" b="1" dirty="0">
                <a:solidFill>
                  <a:srgbClr val="FF0000"/>
                </a:solidFill>
                <a:latin typeface="SimSun" panose="02010600030101010101" pitchFamily="2" charset="-122"/>
                <a:ea typeface="SimSun" panose="02010600030101010101" pitchFamily="2" charset="-122"/>
              </a:rPr>
              <a:t>Kruskal</a:t>
            </a:r>
            <a:r>
              <a:rPr lang="zh-CN" altLang="en-US" b="1" dirty="0">
                <a:solidFill>
                  <a:srgbClr val="FF0000"/>
                </a:solidFill>
                <a:latin typeface="SimSun" panose="02010600030101010101" pitchFamily="2" charset="-122"/>
                <a:ea typeface="SimSun" panose="02010600030101010101" pitchFamily="2" charset="-122"/>
              </a:rPr>
              <a:t>算法相同</a:t>
            </a:r>
          </a:p>
        </p:txBody>
      </p:sp>
    </p:spTree>
    <p:extLst>
      <p:ext uri="{BB962C8B-B14F-4D97-AF65-F5344CB8AC3E}">
        <p14:creationId xmlns:p14="http://schemas.microsoft.com/office/powerpoint/2010/main" val="185531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ADB0-E297-8445-AEE9-4388A8C88B6B}"/>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7D4567C1-AB5F-CF43-9C22-06B13736F797}"/>
              </a:ext>
            </a:extLst>
          </p:cNvPr>
          <p:cNvSpPr>
            <a:spLocks noGrp="1"/>
          </p:cNvSpPr>
          <p:nvPr>
            <p:ph idx="1"/>
          </p:nvPr>
        </p:nvSpPr>
        <p:spPr/>
        <p:txBody>
          <a:bodyPr/>
          <a:lstStyle/>
          <a:p>
            <a:r>
              <a:rPr lang="en-CN" dirty="0"/>
              <a:t>贪心选择性</a:t>
            </a:r>
          </a:p>
          <a:p>
            <a:endParaRPr lang="en-CN" dirty="0"/>
          </a:p>
        </p:txBody>
      </p:sp>
      <p:sp>
        <p:nvSpPr>
          <p:cNvPr id="4" name="Rectangle 4">
            <a:extLst>
              <a:ext uri="{FF2B5EF4-FFF2-40B4-BE49-F238E27FC236}">
                <a16:creationId xmlns:a16="http://schemas.microsoft.com/office/drawing/2014/main" id="{FE20D223-5FA5-1149-8CAA-259311C829E3}"/>
              </a:ext>
            </a:extLst>
          </p:cNvPr>
          <p:cNvSpPr>
            <a:spLocks noChangeArrowheads="1"/>
          </p:cNvSpPr>
          <p:nvPr/>
        </p:nvSpPr>
        <p:spPr bwMode="auto">
          <a:xfrm>
            <a:off x="754884" y="1871828"/>
            <a:ext cx="9103493" cy="1011479"/>
          </a:xfrm>
          <a:prstGeom prst="rect">
            <a:avLst/>
          </a:prstGeom>
          <a:noFill/>
          <a:ln w="9525">
            <a:noFill/>
            <a:miter lim="800000"/>
          </a:ln>
          <a:effectLst/>
        </p:spPr>
        <p:txBody>
          <a:bodyPr/>
          <a:lstStyle/>
          <a:p>
            <a:pPr indent="-342930" algn="just" defTabSz="914477">
              <a:lnSpc>
                <a:spcPct val="90000"/>
              </a:lnSpc>
              <a:spcBef>
                <a:spcPct val="20000"/>
              </a:spcBef>
              <a:defRPr/>
            </a:pPr>
            <a:r>
              <a:rPr lang="zh-CN" altLang="en-US" sz="2801" b="1" dirty="0">
                <a:solidFill>
                  <a:srgbClr val="FF3300"/>
                </a:solidFill>
                <a:latin typeface="Times New Roman" panose="02020603050405020304" pitchFamily="18" charset="0"/>
                <a:ea typeface="SimSun" panose="02010600030101010101" pitchFamily="2" charset="-122"/>
                <a:cs typeface="Times New Roman" panose="02020603050405020304" pitchFamily="18" charset="0"/>
              </a:rPr>
              <a:t>定理</a:t>
            </a:r>
            <a:r>
              <a:rPr lang="en-US" altLang="zh-CN" sz="2801" b="1" dirty="0">
                <a:solidFill>
                  <a:srgbClr val="FF3300"/>
                </a:solidFill>
                <a:latin typeface="Times New Roman" panose="02020603050405020304" pitchFamily="18" charset="0"/>
                <a:ea typeface="SimSun" panose="02010600030101010101" pitchFamily="2" charset="-122"/>
                <a:cs typeface="Times New Roman" panose="02020603050405020304" pitchFamily="18" charset="0"/>
              </a:rPr>
              <a:t>1. </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rPr>
              <a:t>设</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rPr>
              <a:t>uv</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rPr>
              <a:t>G</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rPr>
              <a:t>中与顶点</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rPr>
              <a:t>u</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rPr>
              <a:t>关联的权值最小的边，则必有一棵最小生成树包含边</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2" name="TextBox 21">
            <a:extLst>
              <a:ext uri="{FF2B5EF4-FFF2-40B4-BE49-F238E27FC236}">
                <a16:creationId xmlns:a16="http://schemas.microsoft.com/office/drawing/2014/main" id="{EDC7B80F-4F32-8443-8AD9-A36933E9B4A6}"/>
              </a:ext>
            </a:extLst>
          </p:cNvPr>
          <p:cNvSpPr txBox="1"/>
          <p:nvPr/>
        </p:nvSpPr>
        <p:spPr>
          <a:xfrm>
            <a:off x="4000501" y="2948755"/>
            <a:ext cx="6111875" cy="3540456"/>
          </a:xfrm>
          <a:prstGeom prst="rect">
            <a:avLst/>
          </a:prstGeom>
          <a:noFill/>
        </p:spPr>
        <p:txBody>
          <a:bodyPr>
            <a:spAutoFit/>
          </a:bodyPr>
          <a:lstStyle/>
          <a:p>
            <a:pPr algn="just" defTabSz="914477">
              <a:defRPr/>
            </a:pP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证明：设</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的一棵</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MST</a:t>
            </a:r>
          </a:p>
          <a:p>
            <a:pPr algn="just"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若</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结论成立；</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否则，</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如左图所示，</a:t>
            </a:r>
            <a:endPar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在</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中添加</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边，产生环，环中顶点</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u</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的度为</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2</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，即存在</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删除环中边</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得到</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endPar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xy</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0000FF"/>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rgbClr val="0000FF"/>
                </a:solidFill>
                <a:latin typeface="Times New Roman" panose="02020603050405020304" pitchFamily="18" charset="0"/>
                <a:ea typeface="SimSun" panose="02010600030101010101" pitchFamily="2" charset="-122"/>
                <a:cs typeface="Times New Roman" panose="02020603050405020304" pitchFamily="18" charset="0"/>
              </a:rPr>
              <a:t>)       </a:t>
            </a:r>
          </a:p>
          <a:p>
            <a:pPr defTabSz="914477">
              <a:defRPr/>
            </a:pPr>
            <a:endParaRPr lang="en-US" altLang="zh-CN"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3" name="Group 65">
            <a:extLst>
              <a:ext uri="{FF2B5EF4-FFF2-40B4-BE49-F238E27FC236}">
                <a16:creationId xmlns:a16="http://schemas.microsoft.com/office/drawing/2014/main" id="{4C5A74C2-F818-FF4D-83B0-EF5ACFF10FC3}"/>
              </a:ext>
            </a:extLst>
          </p:cNvPr>
          <p:cNvGrpSpPr/>
          <p:nvPr/>
        </p:nvGrpSpPr>
        <p:grpSpPr>
          <a:xfrm>
            <a:off x="428626" y="2924946"/>
            <a:ext cx="3214688" cy="3878264"/>
            <a:chOff x="197" y="734"/>
            <a:chExt cx="2025" cy="2385"/>
          </a:xfrm>
        </p:grpSpPr>
        <p:sp>
          <p:nvSpPr>
            <p:cNvPr id="24" name="Oval 67">
              <a:extLst>
                <a:ext uri="{FF2B5EF4-FFF2-40B4-BE49-F238E27FC236}">
                  <a16:creationId xmlns:a16="http://schemas.microsoft.com/office/drawing/2014/main" id="{F58EB584-5DE4-684A-93AC-F0F37E9F8320}"/>
                </a:ext>
              </a:extLst>
            </p:cNvPr>
            <p:cNvSpPr>
              <a:spLocks noChangeArrowheads="1"/>
            </p:cNvSpPr>
            <p:nvPr/>
          </p:nvSpPr>
          <p:spPr bwMode="auto">
            <a:xfrm>
              <a:off x="2023" y="806"/>
              <a:ext cx="199"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25" name="Line 68">
              <a:extLst>
                <a:ext uri="{FF2B5EF4-FFF2-40B4-BE49-F238E27FC236}">
                  <a16:creationId xmlns:a16="http://schemas.microsoft.com/office/drawing/2014/main" id="{541E81A9-CA5C-D749-8743-6DC6A819D557}"/>
                </a:ext>
              </a:extLst>
            </p:cNvPr>
            <p:cNvSpPr>
              <a:spLocks noChangeShapeType="1"/>
            </p:cNvSpPr>
            <p:nvPr/>
          </p:nvSpPr>
          <p:spPr bwMode="auto">
            <a:xfrm>
              <a:off x="467" y="935"/>
              <a:ext cx="320" cy="50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6" name="Line 70">
              <a:extLst>
                <a:ext uri="{FF2B5EF4-FFF2-40B4-BE49-F238E27FC236}">
                  <a16:creationId xmlns:a16="http://schemas.microsoft.com/office/drawing/2014/main" id="{448164FF-21D2-E84C-B0A3-044E07E00F36}"/>
                </a:ext>
              </a:extLst>
            </p:cNvPr>
            <p:cNvSpPr>
              <a:spLocks noChangeShapeType="1"/>
            </p:cNvSpPr>
            <p:nvPr/>
          </p:nvSpPr>
          <p:spPr bwMode="auto">
            <a:xfrm flipV="1">
              <a:off x="906" y="1286"/>
              <a:ext cx="520" cy="200"/>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7" name="Line 71">
              <a:extLst>
                <a:ext uri="{FF2B5EF4-FFF2-40B4-BE49-F238E27FC236}">
                  <a16:creationId xmlns:a16="http://schemas.microsoft.com/office/drawing/2014/main" id="{90375595-BAAE-EA4A-90A6-67D41B986A43}"/>
                </a:ext>
              </a:extLst>
            </p:cNvPr>
            <p:cNvSpPr>
              <a:spLocks noChangeShapeType="1"/>
            </p:cNvSpPr>
            <p:nvPr/>
          </p:nvSpPr>
          <p:spPr bwMode="auto">
            <a:xfrm flipV="1">
              <a:off x="1584" y="967"/>
              <a:ext cx="453" cy="218"/>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8" name="Line 73">
              <a:extLst>
                <a:ext uri="{FF2B5EF4-FFF2-40B4-BE49-F238E27FC236}">
                  <a16:creationId xmlns:a16="http://schemas.microsoft.com/office/drawing/2014/main" id="{53F38BE4-998A-4942-9E4D-6F2DBF748855}"/>
                </a:ext>
              </a:extLst>
            </p:cNvPr>
            <p:cNvSpPr>
              <a:spLocks noChangeShapeType="1"/>
            </p:cNvSpPr>
            <p:nvPr/>
          </p:nvSpPr>
          <p:spPr bwMode="auto">
            <a:xfrm flipH="1">
              <a:off x="1574" y="1766"/>
              <a:ext cx="279" cy="55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29" name="Line 74">
              <a:extLst>
                <a:ext uri="{FF2B5EF4-FFF2-40B4-BE49-F238E27FC236}">
                  <a16:creationId xmlns:a16="http://schemas.microsoft.com/office/drawing/2014/main" id="{80497382-09B9-E246-B7C0-5E17C638EB8E}"/>
                </a:ext>
              </a:extLst>
            </p:cNvPr>
            <p:cNvSpPr>
              <a:spLocks noChangeShapeType="1"/>
            </p:cNvSpPr>
            <p:nvPr/>
          </p:nvSpPr>
          <p:spPr bwMode="auto">
            <a:xfrm flipH="1">
              <a:off x="935" y="2468"/>
              <a:ext cx="559" cy="350"/>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0" name="Line 75">
              <a:extLst>
                <a:ext uri="{FF2B5EF4-FFF2-40B4-BE49-F238E27FC236}">
                  <a16:creationId xmlns:a16="http://schemas.microsoft.com/office/drawing/2014/main" id="{8474A050-EAA0-4747-AFE6-3524D1A61809}"/>
                </a:ext>
              </a:extLst>
            </p:cNvPr>
            <p:cNvSpPr>
              <a:spLocks noChangeShapeType="1"/>
            </p:cNvSpPr>
            <p:nvPr/>
          </p:nvSpPr>
          <p:spPr bwMode="auto">
            <a:xfrm>
              <a:off x="1613" y="2468"/>
              <a:ext cx="360" cy="451"/>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31" name="Oval 76">
              <a:extLst>
                <a:ext uri="{FF2B5EF4-FFF2-40B4-BE49-F238E27FC236}">
                  <a16:creationId xmlns:a16="http://schemas.microsoft.com/office/drawing/2014/main" id="{34ED4111-4D44-844A-94FC-DB18A412DF74}"/>
                </a:ext>
              </a:extLst>
            </p:cNvPr>
            <p:cNvSpPr>
              <a:spLocks noChangeArrowheads="1"/>
            </p:cNvSpPr>
            <p:nvPr/>
          </p:nvSpPr>
          <p:spPr bwMode="auto">
            <a:xfrm>
              <a:off x="1813" y="1515"/>
              <a:ext cx="199" cy="251"/>
            </a:xfrm>
            <a:prstGeom prst="ellipse">
              <a:avLst/>
            </a:prstGeom>
            <a:solidFill>
              <a:schemeClr val="accent1"/>
            </a:solidFill>
            <a:ln w="12700" cap="sq">
              <a:solidFill>
                <a:srgbClr val="0033CC"/>
              </a:solidFill>
              <a:miter lim="800000"/>
              <a:headEnd type="none" w="sm" len="sm"/>
              <a:tailEnd type="none" w="sm" len="sm"/>
            </a:ln>
            <a:effectLst/>
          </p:spPr>
          <p:txBody>
            <a:bodyPr wrap="none" anchor="ctr"/>
            <a:lstStyle/>
            <a:p>
              <a:pPr defTabSz="914477">
                <a:defRPr/>
              </a:pPr>
              <a:endParaRPr lang="en-US" altLang="zh-CN" sz="3001" b="1" i="1" dirty="0">
                <a:effectLst>
                  <a:outerShdw blurRad="38100" dist="38100" dir="2700000" algn="tl">
                    <a:srgbClr val="FFFFFF"/>
                  </a:outerShdw>
                </a:effectLst>
                <a:ea typeface="+mj-ea"/>
                <a:cs typeface="Times New Roman" panose="02020603050405020304" pitchFamily="18" charset="0"/>
              </a:endParaRPr>
            </a:p>
          </p:txBody>
        </p:sp>
        <p:sp>
          <p:nvSpPr>
            <p:cNvPr id="32" name="Oval 77">
              <a:extLst>
                <a:ext uri="{FF2B5EF4-FFF2-40B4-BE49-F238E27FC236}">
                  <a16:creationId xmlns:a16="http://schemas.microsoft.com/office/drawing/2014/main" id="{08319FDA-1F00-744A-A12C-F8B047FA27B5}"/>
                </a:ext>
              </a:extLst>
            </p:cNvPr>
            <p:cNvSpPr>
              <a:spLocks noChangeArrowheads="1"/>
            </p:cNvSpPr>
            <p:nvPr/>
          </p:nvSpPr>
          <p:spPr bwMode="auto">
            <a:xfrm>
              <a:off x="1424" y="1136"/>
              <a:ext cx="199" cy="251"/>
            </a:xfrm>
            <a:prstGeom prst="ellipse">
              <a:avLst/>
            </a:prstGeom>
            <a:solidFill>
              <a:schemeClr val="accent1"/>
            </a:solidFill>
            <a:ln w="12700" cap="sq">
              <a:solidFill>
                <a:srgbClr val="0033CC"/>
              </a:solidFill>
              <a:miter lim="800000"/>
              <a:headEnd type="none" w="sm" len="sm"/>
              <a:tailEnd type="none" w="sm" len="sm"/>
            </a:ln>
            <a:effectLst/>
          </p:spPr>
          <p:txBody>
            <a:bodyPr wrap="none" anchor="ctr"/>
            <a:lstStyle/>
            <a:p>
              <a:pPr defTabSz="914477">
                <a:defRPr/>
              </a:pPr>
              <a:endParaRPr lang="en-US" altLang="zh-CN" sz="3001" b="1" i="1" dirty="0">
                <a:effectLst>
                  <a:outerShdw blurRad="38100" dist="38100" dir="2700000" algn="tl">
                    <a:srgbClr val="FFFFFF"/>
                  </a:outerShdw>
                </a:effectLst>
                <a:ea typeface="+mj-ea"/>
                <a:cs typeface="Times New Roman" panose="02020603050405020304" pitchFamily="18" charset="0"/>
              </a:endParaRPr>
            </a:p>
          </p:txBody>
        </p:sp>
        <p:sp>
          <p:nvSpPr>
            <p:cNvPr id="33" name="Oval 78">
              <a:extLst>
                <a:ext uri="{FF2B5EF4-FFF2-40B4-BE49-F238E27FC236}">
                  <a16:creationId xmlns:a16="http://schemas.microsoft.com/office/drawing/2014/main" id="{9F6D8A70-12A8-E545-B324-8252B144D7FB}"/>
                </a:ext>
              </a:extLst>
            </p:cNvPr>
            <p:cNvSpPr>
              <a:spLocks noChangeArrowheads="1"/>
            </p:cNvSpPr>
            <p:nvPr/>
          </p:nvSpPr>
          <p:spPr bwMode="auto">
            <a:xfrm>
              <a:off x="307" y="734"/>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34" name="Oval 79">
              <a:extLst>
                <a:ext uri="{FF2B5EF4-FFF2-40B4-BE49-F238E27FC236}">
                  <a16:creationId xmlns:a16="http://schemas.microsoft.com/office/drawing/2014/main" id="{F908B27D-A401-4549-9CBD-2146B44FF07A}"/>
                </a:ext>
              </a:extLst>
            </p:cNvPr>
            <p:cNvSpPr>
              <a:spLocks noChangeArrowheads="1"/>
            </p:cNvSpPr>
            <p:nvPr/>
          </p:nvSpPr>
          <p:spPr bwMode="auto">
            <a:xfrm>
              <a:off x="706" y="1387"/>
              <a:ext cx="288" cy="251"/>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defTabSz="914477">
                <a:defRPr/>
              </a:pPr>
              <a:r>
                <a:rPr lang="en-US" altLang="zh-CN" i="1" dirty="0">
                  <a:latin typeface="Times New Roman" panose="02020603050405020304" pitchFamily="18" charset="0"/>
                  <a:ea typeface="+mj-ea"/>
                  <a:cs typeface="Times New Roman" panose="02020603050405020304" pitchFamily="18" charset="0"/>
                </a:rPr>
                <a:t>v’</a:t>
              </a:r>
              <a:endParaRPr lang="zh-CN" altLang="en-US" i="1" dirty="0">
                <a:latin typeface="Times New Roman" panose="02020603050405020304" pitchFamily="18" charset="0"/>
                <a:ea typeface="+mj-ea"/>
                <a:cs typeface="Times New Roman" panose="02020603050405020304" pitchFamily="18" charset="0"/>
              </a:endParaRPr>
            </a:p>
          </p:txBody>
        </p:sp>
        <p:sp>
          <p:nvSpPr>
            <p:cNvPr id="35" name="Oval 80">
              <a:extLst>
                <a:ext uri="{FF2B5EF4-FFF2-40B4-BE49-F238E27FC236}">
                  <a16:creationId xmlns:a16="http://schemas.microsoft.com/office/drawing/2014/main" id="{23E502CD-4013-3A45-AE90-A6FE4D72E675}"/>
                </a:ext>
              </a:extLst>
            </p:cNvPr>
            <p:cNvSpPr>
              <a:spLocks noChangeArrowheads="1"/>
            </p:cNvSpPr>
            <p:nvPr/>
          </p:nvSpPr>
          <p:spPr bwMode="auto">
            <a:xfrm>
              <a:off x="197" y="1994"/>
              <a:ext cx="200" cy="251"/>
            </a:xfrm>
            <a:prstGeom prst="ellipse">
              <a:avLst/>
            </a:prstGeom>
            <a:solidFill>
              <a:srgbClr val="FF9900"/>
            </a:solidFill>
            <a:ln w="12700" cap="sq">
              <a:solidFill>
                <a:srgbClr val="0033CC"/>
              </a:solidFill>
              <a:miter lim="800000"/>
              <a:headEnd type="none" w="sm" len="sm"/>
              <a:tailEnd type="none" w="sm" len="sm"/>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001" b="1" i="1">
                  <a:effectLst>
                    <a:outerShdw blurRad="38100" dist="38100" dir="2700000" algn="tl">
                      <a:srgbClr val="FFFFFF"/>
                    </a:outerShdw>
                  </a:effectLst>
                  <a:latin typeface="Times New Roman" panose="02020603050405020304" pitchFamily="18" charset="0"/>
                  <a:cs typeface="Times New Roman" panose="02020603050405020304" pitchFamily="18" charset="0"/>
                </a:rPr>
                <a:t>u</a:t>
              </a:r>
            </a:p>
          </p:txBody>
        </p:sp>
        <p:sp>
          <p:nvSpPr>
            <p:cNvPr id="36" name="Oval 81">
              <a:extLst>
                <a:ext uri="{FF2B5EF4-FFF2-40B4-BE49-F238E27FC236}">
                  <a16:creationId xmlns:a16="http://schemas.microsoft.com/office/drawing/2014/main" id="{8A8A37A1-6463-9543-9429-A5E26C720EC5}"/>
                </a:ext>
              </a:extLst>
            </p:cNvPr>
            <p:cNvSpPr/>
            <p:nvPr/>
          </p:nvSpPr>
          <p:spPr>
            <a:xfrm>
              <a:off x="776" y="2718"/>
              <a:ext cx="200" cy="251"/>
            </a:xfrm>
            <a:prstGeom prst="ellipse">
              <a:avLst/>
            </a:prstGeom>
            <a:solidFill>
              <a:srgbClr val="FF9900"/>
            </a:solidFill>
            <a:ln w="12700" cap="sq" cmpd="sng">
              <a:solidFill>
                <a:srgbClr val="0033CC"/>
              </a:solidFill>
              <a:prstDash val="solid"/>
              <a:miter/>
              <a:headEnd type="none" w="sm" len="sm"/>
              <a:tailEnd type="none" w="sm" len="sm"/>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en-US" altLang="zh-CN" sz="3001" i="1" dirty="0">
                  <a:latin typeface="Times New Roman" panose="02020603050405020304" pitchFamily="18" charset="0"/>
                  <a:ea typeface="宋体" panose="02010600030101010101" pitchFamily="2" charset="-122"/>
                </a:rPr>
                <a:t>v</a:t>
              </a:r>
            </a:p>
          </p:txBody>
        </p:sp>
        <p:sp>
          <p:nvSpPr>
            <p:cNvPr id="37" name="Oval 82">
              <a:extLst>
                <a:ext uri="{FF2B5EF4-FFF2-40B4-BE49-F238E27FC236}">
                  <a16:creationId xmlns:a16="http://schemas.microsoft.com/office/drawing/2014/main" id="{DE538582-3A4D-A442-93BE-1FFA539ECC34}"/>
                </a:ext>
              </a:extLst>
            </p:cNvPr>
            <p:cNvSpPr>
              <a:spLocks noChangeArrowheads="1"/>
            </p:cNvSpPr>
            <p:nvPr/>
          </p:nvSpPr>
          <p:spPr bwMode="auto">
            <a:xfrm>
              <a:off x="1454" y="2267"/>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38" name="Oval 83">
              <a:extLst>
                <a:ext uri="{FF2B5EF4-FFF2-40B4-BE49-F238E27FC236}">
                  <a16:creationId xmlns:a16="http://schemas.microsoft.com/office/drawing/2014/main" id="{79E667CB-3F2B-F94D-8B7E-01FFCDA251DD}"/>
                </a:ext>
              </a:extLst>
            </p:cNvPr>
            <p:cNvSpPr>
              <a:spLocks noChangeArrowheads="1"/>
            </p:cNvSpPr>
            <p:nvPr/>
          </p:nvSpPr>
          <p:spPr bwMode="auto">
            <a:xfrm>
              <a:off x="1932" y="2868"/>
              <a:ext cx="200" cy="251"/>
            </a:xfrm>
            <a:prstGeom prst="ellipse">
              <a:avLst/>
            </a:prstGeom>
            <a:solidFill>
              <a:schemeClr val="accent1"/>
            </a:solidFill>
            <a:ln w="12700" cap="sq">
              <a:solidFill>
                <a:srgbClr val="0033CC"/>
              </a:solidFill>
              <a:miter lim="800000"/>
              <a:headEnd type="none" w="sm" len="sm"/>
              <a:tailEnd type="none" w="sm" len="sm"/>
            </a:ln>
          </p:spPr>
          <p:txBody>
            <a:bodyPr wrap="none" anchor="ctr"/>
            <a:lstStyle/>
            <a:p>
              <a:pPr defTabSz="914477">
                <a:defRPr/>
              </a:pPr>
              <a:endParaRPr lang="zh-CN" altLang="en-US">
                <a:ea typeface="+mj-ea"/>
                <a:cs typeface="Times New Roman" panose="02020603050405020304" pitchFamily="18" charset="0"/>
              </a:endParaRPr>
            </a:p>
          </p:txBody>
        </p:sp>
        <p:sp>
          <p:nvSpPr>
            <p:cNvPr id="39" name="Text Box 85">
              <a:extLst>
                <a:ext uri="{FF2B5EF4-FFF2-40B4-BE49-F238E27FC236}">
                  <a16:creationId xmlns:a16="http://schemas.microsoft.com/office/drawing/2014/main" id="{A5F91DEF-E73D-DA45-BFCB-C21A3996BDD5}"/>
                </a:ext>
              </a:extLst>
            </p:cNvPr>
            <p:cNvSpPr txBox="1">
              <a:spLocks noChangeArrowheads="1"/>
            </p:cNvSpPr>
            <p:nvPr/>
          </p:nvSpPr>
          <p:spPr bwMode="auto">
            <a:xfrm>
              <a:off x="1214" y="2714"/>
              <a:ext cx="294" cy="397"/>
            </a:xfrm>
            <a:prstGeom prst="rect">
              <a:avLst/>
            </a:prstGeom>
            <a:noFill/>
            <a:ln w="12700" cap="sq">
              <a:solidFill>
                <a:srgbClr val="0033CC"/>
              </a:solidFill>
              <a:miter lim="800000"/>
              <a:headEnd type="none" w="sm" len="sm"/>
              <a:tailEnd type="none" w="sm" len="sm"/>
            </a:ln>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77" eaLnBrk="1" hangingPunct="1">
                <a:defRPr/>
              </a:pPr>
              <a:r>
                <a:rPr lang="en-US" altLang="zh-CN" sz="3600" b="1" i="1">
                  <a:effectLst>
                    <a:outerShdw blurRad="38100" dist="38100" dir="2700000" algn="tl">
                      <a:srgbClr val="C0C0C0"/>
                    </a:outerShdw>
                  </a:effectLst>
                  <a:latin typeface="Times New Roman" panose="02020603050405020304" pitchFamily="18" charset="0"/>
                  <a:cs typeface="Times New Roman" panose="02020603050405020304" pitchFamily="18" charset="0"/>
                </a:rPr>
                <a:t>T</a:t>
              </a:r>
            </a:p>
          </p:txBody>
        </p:sp>
      </p:grpSp>
      <p:sp>
        <p:nvSpPr>
          <p:cNvPr id="40" name="Line 68">
            <a:extLst>
              <a:ext uri="{FF2B5EF4-FFF2-40B4-BE49-F238E27FC236}">
                <a16:creationId xmlns:a16="http://schemas.microsoft.com/office/drawing/2014/main" id="{B30E820E-86BA-B34D-B9C2-57106EAD987D}"/>
              </a:ext>
            </a:extLst>
          </p:cNvPr>
          <p:cNvSpPr>
            <a:spLocks noChangeShapeType="1"/>
          </p:cNvSpPr>
          <p:nvPr/>
        </p:nvSpPr>
        <p:spPr bwMode="auto">
          <a:xfrm>
            <a:off x="714375" y="5353819"/>
            <a:ext cx="642938" cy="857250"/>
          </a:xfrm>
          <a:prstGeom prst="line">
            <a:avLst/>
          </a:prstGeom>
          <a:noFill/>
          <a:ln w="38100" cap="sq">
            <a:solidFill>
              <a:srgbClr val="FF0000"/>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41" name="Line 68">
            <a:extLst>
              <a:ext uri="{FF2B5EF4-FFF2-40B4-BE49-F238E27FC236}">
                <a16:creationId xmlns:a16="http://schemas.microsoft.com/office/drawing/2014/main" id="{B5E7DD09-46EA-A24D-B521-8C72434CE456}"/>
              </a:ext>
            </a:extLst>
          </p:cNvPr>
          <p:cNvSpPr>
            <a:spLocks noChangeShapeType="1"/>
          </p:cNvSpPr>
          <p:nvPr/>
        </p:nvSpPr>
        <p:spPr bwMode="auto">
          <a:xfrm>
            <a:off x="2643188" y="3925069"/>
            <a:ext cx="357188" cy="357188"/>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
        <p:nvSpPr>
          <p:cNvPr id="42" name="Text Box 85">
            <a:extLst>
              <a:ext uri="{FF2B5EF4-FFF2-40B4-BE49-F238E27FC236}">
                <a16:creationId xmlns:a16="http://schemas.microsoft.com/office/drawing/2014/main" id="{4C848A38-4CC4-0642-99E7-5D064962DF95}"/>
              </a:ext>
            </a:extLst>
          </p:cNvPr>
          <p:cNvSpPr txBox="1">
            <a:spLocks noChangeArrowheads="1"/>
          </p:cNvSpPr>
          <p:nvPr/>
        </p:nvSpPr>
        <p:spPr bwMode="auto">
          <a:xfrm>
            <a:off x="2047158" y="6139633"/>
            <a:ext cx="633413" cy="646331"/>
          </a:xfrm>
          <a:prstGeom prst="rect">
            <a:avLst/>
          </a:prstGeom>
          <a:solidFill>
            <a:schemeClr val="accent1"/>
          </a:solidFill>
          <a:ln w="12700" cap="sq">
            <a:solidFill>
              <a:srgbClr val="0033CC"/>
            </a:solidFill>
            <a:miter lim="800000"/>
            <a:headEnd type="none" w="sm" len="sm"/>
            <a:tailEnd type="none" w="sm" len="sm"/>
          </a:ln>
          <a:effectLst/>
        </p:spPr>
        <p:txBody>
          <a:bodyPr>
            <a:spAutoFit/>
          </a:bodyPr>
          <a:lstStyle/>
          <a:p>
            <a:pPr defTabSz="914477">
              <a:defRPr/>
            </a:pPr>
            <a:r>
              <a:rPr lang="en-US" altLang="zh-CN" sz="3600" b="1" i="1" dirty="0">
                <a:effectLst>
                  <a:outerShdw blurRad="38100" dist="38100" dir="2700000" algn="tl">
                    <a:srgbClr val="C0C0C0"/>
                  </a:outerShdw>
                </a:effectLst>
                <a:ea typeface="+mj-ea"/>
                <a:cs typeface="Times New Roman" panose="02020603050405020304" pitchFamily="18" charset="0"/>
              </a:rPr>
              <a:t>T’</a:t>
            </a:r>
          </a:p>
        </p:txBody>
      </p:sp>
      <p:sp>
        <p:nvSpPr>
          <p:cNvPr id="43" name="Line 69">
            <a:extLst>
              <a:ext uri="{FF2B5EF4-FFF2-40B4-BE49-F238E27FC236}">
                <a16:creationId xmlns:a16="http://schemas.microsoft.com/office/drawing/2014/main" id="{681E584A-0010-F948-9289-DCE627DBA172}"/>
              </a:ext>
            </a:extLst>
          </p:cNvPr>
          <p:cNvSpPr>
            <a:spLocks noChangeShapeType="1"/>
          </p:cNvSpPr>
          <p:nvPr/>
        </p:nvSpPr>
        <p:spPr bwMode="auto">
          <a:xfrm flipH="1">
            <a:off x="677863" y="4360046"/>
            <a:ext cx="571500" cy="649288"/>
          </a:xfrm>
          <a:prstGeom prst="line">
            <a:avLst/>
          </a:prstGeom>
          <a:noFill/>
          <a:ln w="38100" cap="sq">
            <a:solidFill>
              <a:srgbClr val="0033CC"/>
            </a:solidFill>
            <a:miter lim="800000"/>
            <a:headEnd type="none" w="sm" len="sm"/>
            <a:tailEnd type="none" w="sm" len="sm"/>
          </a:ln>
        </p:spPr>
        <p:txBody>
          <a:bodyPr wrap="none"/>
          <a:lstStyle/>
          <a:p>
            <a:pPr defTabSz="914477">
              <a:defRPr/>
            </a:pPr>
            <a:endParaRPr lang="zh-CN" altLang="en-US">
              <a:ea typeface="+mj-ea"/>
              <a:cs typeface="Times New Roman" panose="02020603050405020304" pitchFamily="18" charset="0"/>
            </a:endParaRPr>
          </a:p>
        </p:txBody>
      </p:sp>
    </p:spTree>
    <p:extLst>
      <p:ext uri="{BB962C8B-B14F-4D97-AF65-F5344CB8AC3E}">
        <p14:creationId xmlns:p14="http://schemas.microsoft.com/office/powerpoint/2010/main" val="115363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animEffect transition="in" filter="wipe(down)">
                                      <p:cBhvr>
                                        <p:cTn id="7" dur="500"/>
                                        <p:tgtEl>
                                          <p:spTgt spid="22">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2">
                                            <p:txEl>
                                              <p:pRg st="4" end="4"/>
                                            </p:txEl>
                                          </p:spTgt>
                                        </p:tgtEl>
                                        <p:attrNameLst>
                                          <p:attrName>style.visibility</p:attrName>
                                        </p:attrNameLst>
                                      </p:cBhvr>
                                      <p:to>
                                        <p:strVal val="visible"/>
                                      </p:to>
                                    </p:set>
                                    <p:animEffect transition="in" filter="wipe(down)">
                                      <p:cBhvr>
                                        <p:cTn id="10" dur="500"/>
                                        <p:tgtEl>
                                          <p:spTgt spid="22">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xEl>
                                              <p:pRg st="5" end="5"/>
                                            </p:txEl>
                                          </p:spTgt>
                                        </p:tgtEl>
                                        <p:attrNameLst>
                                          <p:attrName>style.visibility</p:attrName>
                                        </p:attrNameLst>
                                      </p:cBhvr>
                                      <p:to>
                                        <p:strVal val="visible"/>
                                      </p:to>
                                    </p:set>
                                    <p:animEffect transition="in" filter="wipe(down)">
                                      <p:cBhvr>
                                        <p:cTn id="13" dur="500"/>
                                        <p:tgtEl>
                                          <p:spTgt spid="2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43"/>
                                        </p:tgtEl>
                                        <p:attrNameLst>
                                          <p:attrName>ppt_x</p:attrName>
                                        </p:attrNameLst>
                                      </p:cBhvr>
                                      <p:tavLst>
                                        <p:tav tm="0">
                                          <p:val>
                                            <p:strVal val="ppt_x"/>
                                          </p:val>
                                        </p:tav>
                                        <p:tav tm="100000">
                                          <p:val>
                                            <p:strVal val="ppt_x"/>
                                          </p:val>
                                        </p:tav>
                                      </p:tavLst>
                                    </p:anim>
                                    <p:anim calcmode="lin" valueType="num">
                                      <p:cBhvr additive="base">
                                        <p:cTn id="23" dur="500"/>
                                        <p:tgtEl>
                                          <p:spTgt spid="43"/>
                                        </p:tgtEl>
                                        <p:attrNameLst>
                                          <p:attrName>ppt_y</p:attrName>
                                        </p:attrNameLst>
                                      </p:cBhvr>
                                      <p:tavLst>
                                        <p:tav tm="0">
                                          <p:val>
                                            <p:strVal val="ppt_y"/>
                                          </p:val>
                                        </p:tav>
                                        <p:tav tm="100000">
                                          <p:val>
                                            <p:strVal val="1+ppt_h/2"/>
                                          </p:val>
                                        </p:tav>
                                      </p:tavLst>
                                    </p:anim>
                                    <p:set>
                                      <p:cBhvr>
                                        <p:cTn id="24" dur="1" fill="hold">
                                          <p:stCondLst>
                                            <p:cond delay="499"/>
                                          </p:stCondLst>
                                        </p:cTn>
                                        <p:tgtEl>
                                          <p:spTgt spid="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down)">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D7F1-0F8F-0F45-8451-EA24DEBEC5C8}"/>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4AE3B6D0-C338-3640-8270-6A40234026C3}"/>
              </a:ext>
            </a:extLst>
          </p:cNvPr>
          <p:cNvSpPr>
            <a:spLocks noGrp="1"/>
          </p:cNvSpPr>
          <p:nvPr>
            <p:ph idx="1"/>
          </p:nvPr>
        </p:nvSpPr>
        <p:spPr/>
        <p:txBody>
          <a:bodyPr/>
          <a:lstStyle/>
          <a:p>
            <a:r>
              <a:rPr lang="en-CN" dirty="0"/>
              <a:t>优化子结构</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14438B-10EC-3847-A2DF-DEC44F38885A}"/>
                  </a:ext>
                </a:extLst>
              </p:cNvPr>
              <p:cNvSpPr txBox="1"/>
              <p:nvPr/>
            </p:nvSpPr>
            <p:spPr>
              <a:xfrm>
                <a:off x="428627" y="3974852"/>
                <a:ext cx="6556603" cy="2247410"/>
              </a:xfrm>
              <a:prstGeom prst="rect">
                <a:avLst/>
              </a:prstGeom>
              <a:solidFill>
                <a:schemeClr val="bg1"/>
              </a:solidFill>
            </p:spPr>
            <p:txBody>
              <a:bodyPr wrap="none">
                <a:spAutoFit/>
              </a:bodyPr>
              <a:lstStyle/>
              <a:p>
                <a:pPr defTabSz="914477">
                  <a:defRPr/>
                </a:pPr>
                <a:r>
                  <a:rPr lang="zh-CN" altLang="en-US"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收缩图</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的边</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801"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1"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en-US" altLang="zh-CN" sz="2801"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defTabSz="914477">
                  <a:buFont typeface="Arial" panose="020B0604020202020204" pitchFamily="34" charset="0"/>
                  <a:buChar char="•"/>
                  <a:defRPr/>
                </a:pP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用新顶点</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801"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代替边</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en-US" altLang="zh-CN" sz="2801"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defTabSz="914477">
                  <a:buFont typeface="Arial" panose="020B0604020202020204" pitchFamily="34" charset="0"/>
                  <a:buChar char="•"/>
                  <a:defRPr/>
                </a:pP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将</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G</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中原来与</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或</a:t>
                </a:r>
                <a:r>
                  <a:rPr lang="en-US" altLang="zh-CN" sz="2801" b="1" i="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v</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关联的边与</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801"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关联</a:t>
                </a:r>
                <a:endParaRPr lang="en-US" altLang="zh-CN"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marL="457239" lvl="1" defTabSz="914477">
                  <a:buFont typeface="Arial" panose="020B0604020202020204" pitchFamily="34" charset="0"/>
                  <a:buChar char="•"/>
                  <a:defRPr/>
                </a:pP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删除</a:t>
                </a:r>
                <a:r>
                  <a:rPr lang="en-US" altLang="zh-CN" sz="2801" b="1" i="1"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C</a:t>
                </a:r>
                <a:r>
                  <a:rPr lang="en-US" altLang="zh-CN" sz="2801" b="1" i="1" baseline="-25000" dirty="0" err="1">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到其自身的边</a:t>
                </a:r>
                <a:endParaRPr lang="en-US" altLang="zh-CN"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endParaRPr>
              </a:p>
              <a:p>
                <a:pPr>
                  <a:defRPr/>
                </a:pPr>
                <a:r>
                  <a:rPr lang="zh-CN" altLang="en-US" sz="2801" b="1" dirty="0">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上述操作的逆操作称为</a:t>
                </a:r>
                <a:r>
                  <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扩张：</a:t>
                </a:r>
                <a:r>
                  <a:rPr lang="en-US" altLang="zh-CN" sz="2801"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G</a:t>
                </a:r>
                <a14:m>
                  <m:oMath xmlns:m="http://schemas.openxmlformats.org/officeDocument/2006/math">
                    <m:r>
                      <a:rPr lang="en-US" altLang="zh-CN" sz="2801"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a:rPr>
                      <m:t>∘</m:t>
                    </m:r>
                  </m:oMath>
                </a14:m>
                <a:r>
                  <a:rPr lang="en-US" altLang="zh-CN" sz="2801"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endParaRPr lang="zh-CN" altLang="en-US" sz="2801"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3314438B-10EC-3847-A2DF-DEC44F38885A}"/>
                  </a:ext>
                </a:extLst>
              </p:cNvPr>
              <p:cNvSpPr txBox="1">
                <a:spLocks noRot="1" noChangeAspect="1" noMove="1" noResize="1" noEditPoints="1" noAdjustHandles="1" noChangeArrowheads="1" noChangeShapeType="1" noTextEdit="1"/>
              </p:cNvSpPr>
              <p:nvPr/>
            </p:nvSpPr>
            <p:spPr>
              <a:xfrm>
                <a:off x="428627" y="3974852"/>
                <a:ext cx="6556603" cy="2247410"/>
              </a:xfrm>
              <a:prstGeom prst="rect">
                <a:avLst/>
              </a:prstGeom>
              <a:blipFill>
                <a:blip r:embed="rId3"/>
                <a:stretch>
                  <a:fillRect l="-1931" t="-3911" r="-772" b="-7263"/>
                </a:stretch>
              </a:blipFill>
            </p:spPr>
            <p:txBody>
              <a:bodyPr/>
              <a:lstStyle/>
              <a:p>
                <a:r>
                  <a:rPr lang="en-CN">
                    <a:noFill/>
                  </a:rPr>
                  <a:t> </a:t>
                </a:r>
              </a:p>
            </p:txBody>
          </p:sp>
        </mc:Fallback>
      </mc:AlternateContent>
      <p:graphicFrame>
        <p:nvGraphicFramePr>
          <p:cNvPr id="26" name="Object 6">
            <a:extLst>
              <a:ext uri="{FF2B5EF4-FFF2-40B4-BE49-F238E27FC236}">
                <a16:creationId xmlns:a16="http://schemas.microsoft.com/office/drawing/2014/main" id="{A3FD1596-054B-6749-97D0-D7C663721495}"/>
              </a:ext>
            </a:extLst>
          </p:cNvPr>
          <p:cNvGraphicFramePr>
            <a:graphicFrameLocks noChangeAspect="1"/>
          </p:cNvGraphicFramePr>
          <p:nvPr>
            <p:extLst>
              <p:ext uri="{D42A27DB-BD31-4B8C-83A1-F6EECF244321}">
                <p14:modId xmlns:p14="http://schemas.microsoft.com/office/powerpoint/2010/main" val="797562834"/>
              </p:ext>
            </p:extLst>
          </p:nvPr>
        </p:nvGraphicFramePr>
        <p:xfrm>
          <a:off x="319089" y="2026369"/>
          <a:ext cx="2232025" cy="1800225"/>
        </p:xfrm>
        <a:graphic>
          <a:graphicData uri="http://schemas.openxmlformats.org/presentationml/2006/ole">
            <mc:AlternateContent xmlns:mc="http://schemas.openxmlformats.org/markup-compatibility/2006">
              <mc:Choice xmlns:v="urn:schemas-microsoft-com:vml" Requires="v">
                <p:oleObj r:id="rId4" imgW="2603500" imgH="1540510" progId="SmartDraw.2">
                  <p:embed/>
                </p:oleObj>
              </mc:Choice>
              <mc:Fallback>
                <p:oleObj r:id="rId4" imgW="2603500" imgH="1540510" progId="SmartDraw.2">
                  <p:embed/>
                  <p:pic>
                    <p:nvPicPr>
                      <p:cNvPr id="100358" name="Object 6"/>
                      <p:cNvPicPr/>
                      <p:nvPr/>
                    </p:nvPicPr>
                    <p:blipFill>
                      <a:blip r:embed="rId5"/>
                      <a:stretch>
                        <a:fillRect/>
                      </a:stretch>
                    </p:blipFill>
                    <p:spPr>
                      <a:xfrm>
                        <a:off x="319089" y="2026369"/>
                        <a:ext cx="2232025" cy="1800225"/>
                      </a:xfrm>
                      <a:prstGeom prst="rect">
                        <a:avLst/>
                      </a:prstGeom>
                      <a:noFill/>
                      <a:ln w="38100">
                        <a:noFill/>
                        <a:miter/>
                      </a:ln>
                    </p:spPr>
                  </p:pic>
                </p:oleObj>
              </mc:Fallback>
            </mc:AlternateContent>
          </a:graphicData>
        </a:graphic>
      </p:graphicFrame>
      <p:graphicFrame>
        <p:nvGraphicFramePr>
          <p:cNvPr id="27" name="Object 8">
            <a:extLst>
              <a:ext uri="{FF2B5EF4-FFF2-40B4-BE49-F238E27FC236}">
                <a16:creationId xmlns:a16="http://schemas.microsoft.com/office/drawing/2014/main" id="{8CDD3F5F-6507-3445-9D3F-546667EE7A13}"/>
              </a:ext>
            </a:extLst>
          </p:cNvPr>
          <p:cNvGraphicFramePr>
            <a:graphicFrameLocks noChangeAspect="1"/>
          </p:cNvGraphicFramePr>
          <p:nvPr>
            <p:extLst>
              <p:ext uri="{D42A27DB-BD31-4B8C-83A1-F6EECF244321}">
                <p14:modId xmlns:p14="http://schemas.microsoft.com/office/powerpoint/2010/main" val="352546025"/>
              </p:ext>
            </p:extLst>
          </p:nvPr>
        </p:nvGraphicFramePr>
        <p:xfrm>
          <a:off x="2840039" y="2026369"/>
          <a:ext cx="2159000" cy="1728788"/>
        </p:xfrm>
        <a:graphic>
          <a:graphicData uri="http://schemas.openxmlformats.org/presentationml/2006/ole">
            <mc:AlternateContent xmlns:mc="http://schemas.openxmlformats.org/markup-compatibility/2006">
              <mc:Choice xmlns:v="urn:schemas-microsoft-com:vml" Requires="v">
                <p:oleObj r:id="rId6" imgW="1955165" imgH="1576705" progId="SmartDraw.2">
                  <p:embed/>
                </p:oleObj>
              </mc:Choice>
              <mc:Fallback>
                <p:oleObj r:id="rId6" imgW="1955165" imgH="1576705" progId="SmartDraw.2">
                  <p:embed/>
                  <p:pic>
                    <p:nvPicPr>
                      <p:cNvPr id="100360" name="Object 8"/>
                      <p:cNvPicPr/>
                      <p:nvPr/>
                    </p:nvPicPr>
                    <p:blipFill>
                      <a:blip r:embed="rId7"/>
                      <a:stretch>
                        <a:fillRect/>
                      </a:stretch>
                    </p:blipFill>
                    <p:spPr>
                      <a:xfrm>
                        <a:off x="2840039" y="2026369"/>
                        <a:ext cx="2159000" cy="1728788"/>
                      </a:xfrm>
                      <a:prstGeom prst="rect">
                        <a:avLst/>
                      </a:prstGeom>
                      <a:noFill/>
                      <a:ln w="38100">
                        <a:noFill/>
                        <a:miter/>
                      </a:ln>
                    </p:spPr>
                  </p:pic>
                </p:oleObj>
              </mc:Fallback>
            </mc:AlternateContent>
          </a:graphicData>
        </a:graphic>
      </p:graphicFrame>
      <p:graphicFrame>
        <p:nvGraphicFramePr>
          <p:cNvPr id="28" name="Object 10">
            <a:extLst>
              <a:ext uri="{FF2B5EF4-FFF2-40B4-BE49-F238E27FC236}">
                <a16:creationId xmlns:a16="http://schemas.microsoft.com/office/drawing/2014/main" id="{CD52A63C-8504-924A-A1BC-76E431E75312}"/>
              </a:ext>
            </a:extLst>
          </p:cNvPr>
          <p:cNvGraphicFramePr>
            <a:graphicFrameLocks noChangeAspect="1"/>
          </p:cNvGraphicFramePr>
          <p:nvPr>
            <p:extLst>
              <p:ext uri="{D42A27DB-BD31-4B8C-83A1-F6EECF244321}">
                <p14:modId xmlns:p14="http://schemas.microsoft.com/office/powerpoint/2010/main" val="3165329980"/>
              </p:ext>
            </p:extLst>
          </p:nvPr>
        </p:nvGraphicFramePr>
        <p:xfrm>
          <a:off x="5359402" y="2099397"/>
          <a:ext cx="1717675" cy="1582737"/>
        </p:xfrm>
        <a:graphic>
          <a:graphicData uri="http://schemas.openxmlformats.org/presentationml/2006/ole">
            <mc:AlternateContent xmlns:mc="http://schemas.openxmlformats.org/markup-compatibility/2006">
              <mc:Choice xmlns:v="urn:schemas-microsoft-com:vml" Requires="v">
                <p:oleObj r:id="rId8" imgW="1646555" imgH="1576705" progId="SmartDraw.2">
                  <p:embed/>
                </p:oleObj>
              </mc:Choice>
              <mc:Fallback>
                <p:oleObj r:id="rId8" imgW="1646555" imgH="1576705" progId="SmartDraw.2">
                  <p:embed/>
                  <p:pic>
                    <p:nvPicPr>
                      <p:cNvPr id="100362" name="Object 10"/>
                      <p:cNvPicPr/>
                      <p:nvPr/>
                    </p:nvPicPr>
                    <p:blipFill>
                      <a:blip r:embed="rId9"/>
                      <a:stretch>
                        <a:fillRect/>
                      </a:stretch>
                    </p:blipFill>
                    <p:spPr>
                      <a:xfrm>
                        <a:off x="5359402" y="2099397"/>
                        <a:ext cx="1717675" cy="1582737"/>
                      </a:xfrm>
                      <a:prstGeom prst="rect">
                        <a:avLst/>
                      </a:prstGeom>
                      <a:noFill/>
                      <a:ln w="38100">
                        <a:noFill/>
                        <a:miter/>
                      </a:ln>
                    </p:spPr>
                  </p:pic>
                </p:oleObj>
              </mc:Fallback>
            </mc:AlternateContent>
          </a:graphicData>
        </a:graphic>
      </p:graphicFrame>
      <p:graphicFrame>
        <p:nvGraphicFramePr>
          <p:cNvPr id="29" name="Object 12">
            <a:extLst>
              <a:ext uri="{FF2B5EF4-FFF2-40B4-BE49-F238E27FC236}">
                <a16:creationId xmlns:a16="http://schemas.microsoft.com/office/drawing/2014/main" id="{CB21C725-C19B-6F4D-B2DF-CF12803EB726}"/>
              </a:ext>
            </a:extLst>
          </p:cNvPr>
          <p:cNvGraphicFramePr>
            <a:graphicFrameLocks noChangeAspect="1"/>
          </p:cNvGraphicFramePr>
          <p:nvPr>
            <p:extLst>
              <p:ext uri="{D42A27DB-BD31-4B8C-83A1-F6EECF244321}">
                <p14:modId xmlns:p14="http://schemas.microsoft.com/office/powerpoint/2010/main" val="2861582825"/>
              </p:ext>
            </p:extLst>
          </p:nvPr>
        </p:nvGraphicFramePr>
        <p:xfrm>
          <a:off x="7591425" y="2026370"/>
          <a:ext cx="2376488" cy="1587500"/>
        </p:xfrm>
        <a:graphic>
          <a:graphicData uri="http://schemas.openxmlformats.org/presentationml/2006/ole">
            <mc:AlternateContent xmlns:mc="http://schemas.openxmlformats.org/markup-compatibility/2006">
              <mc:Choice xmlns:v="urn:schemas-microsoft-com:vml" Requires="v">
                <p:oleObj r:id="rId10" imgW="2603500" imgH="1540510" progId="SmartDraw.2">
                  <p:embed/>
                </p:oleObj>
              </mc:Choice>
              <mc:Fallback>
                <p:oleObj r:id="rId10" imgW="2603500" imgH="1540510" progId="SmartDraw.2">
                  <p:embed/>
                  <p:pic>
                    <p:nvPicPr>
                      <p:cNvPr id="100364" name="Object 12"/>
                      <p:cNvPicPr/>
                      <p:nvPr/>
                    </p:nvPicPr>
                    <p:blipFill>
                      <a:blip r:embed="rId11"/>
                      <a:stretch>
                        <a:fillRect/>
                      </a:stretch>
                    </p:blipFill>
                    <p:spPr>
                      <a:xfrm>
                        <a:off x="7591425" y="2026370"/>
                        <a:ext cx="2376488" cy="1587500"/>
                      </a:xfrm>
                      <a:prstGeom prst="rect">
                        <a:avLst/>
                      </a:prstGeom>
                      <a:noFill/>
                      <a:ln w="38100">
                        <a:noFill/>
                        <a:miter/>
                      </a:ln>
                    </p:spPr>
                  </p:pic>
                </p:oleObj>
              </mc:Fallback>
            </mc:AlternateContent>
          </a:graphicData>
        </a:graphic>
      </p:graphicFrame>
      <p:sp>
        <p:nvSpPr>
          <p:cNvPr id="9" name="TextBox 8">
            <a:extLst>
              <a:ext uri="{FF2B5EF4-FFF2-40B4-BE49-F238E27FC236}">
                <a16:creationId xmlns:a16="http://schemas.microsoft.com/office/drawing/2014/main" id="{EE46D4B7-729D-0841-AC0E-3F5EA41ADC49}"/>
              </a:ext>
            </a:extLst>
          </p:cNvPr>
          <p:cNvSpPr txBox="1"/>
          <p:nvPr/>
        </p:nvSpPr>
        <p:spPr>
          <a:xfrm>
            <a:off x="6871692" y="3974852"/>
            <a:ext cx="3265344" cy="1754326"/>
          </a:xfrm>
          <a:prstGeom prst="rect">
            <a:avLst/>
          </a:prstGeom>
          <a:solidFill>
            <a:schemeClr val="bg1"/>
          </a:solidFill>
          <a:ln w="19050">
            <a:solidFill>
              <a:srgbClr val="00B050"/>
            </a:solidFill>
          </a:ln>
        </p:spPr>
        <p:txBody>
          <a:bodyPr wrap="square" rtlCol="0">
            <a:spAutoFit/>
          </a:bodyPr>
          <a:lstStyle/>
          <a:p>
            <a:pPr algn="just"/>
            <a:r>
              <a:rPr lang="zh-CN" altLang="en-US" b="1" dirty="0">
                <a:solidFill>
                  <a:srgbClr val="FF0000"/>
                </a:solidFill>
                <a:latin typeface="SimSun" panose="02010600030101010101" pitchFamily="2" charset="-122"/>
                <a:ea typeface="SimSun" panose="02010600030101010101" pitchFamily="2" charset="-122"/>
              </a:rPr>
              <a:t>将扩展中的生成树始终收缩成一个点</a:t>
            </a:r>
            <a:r>
              <a:rPr lang="en-US" altLang="zh-CN"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u</a:t>
            </a:r>
            <a:r>
              <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b="1" dirty="0">
                <a:solidFill>
                  <a:srgbClr val="FF0000"/>
                </a:solidFill>
                <a:latin typeface="SimSun" panose="02010600030101010101" pitchFamily="2" charset="-122"/>
                <a:ea typeface="SimSun" panose="02010600030101010101" pitchFamily="2" charset="-122"/>
              </a:rPr>
              <a:t>当做出贪心选择后，即选择</a:t>
            </a:r>
            <a:r>
              <a:rPr lang="zh-CN" altLang="en-US" b="1" dirty="0">
                <a:solidFill>
                  <a:srgbClr val="FF0000"/>
                </a:solidFill>
                <a:latin typeface="Times New Roman" panose="02020603050405020304" pitchFamily="18" charset="0"/>
                <a:cs typeface="Times New Roman" panose="02020603050405020304" pitchFamily="18" charset="0"/>
              </a:rPr>
              <a:t>连接树中结点和树以外的结点的所有边中</a:t>
            </a:r>
            <a:r>
              <a:rPr lang="zh-CN" altLang="en-US" b="1" dirty="0">
                <a:solidFill>
                  <a:srgbClr val="FF0000"/>
                </a:solidFill>
                <a:latin typeface="SimSun" panose="02010600030101010101" pitchFamily="2" charset="-122"/>
                <a:ea typeface="SimSun" panose="02010600030101010101" pitchFamily="2" charset="-122"/>
              </a:rPr>
              <a:t>权重最小的边</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b="1" dirty="0">
                <a:solidFill>
                  <a:srgbClr val="FF0000"/>
                </a:solidFill>
                <a:latin typeface="SimSun" panose="02010600030101010101" pitchFamily="2" charset="-122"/>
                <a:ea typeface="SimSun" panose="02010600030101010101" pitchFamily="2" charset="-122"/>
              </a:rPr>
              <a:t>后，此时的子问题为：</a:t>
            </a:r>
            <a:endParaRPr lang="en-US" altLang="zh-CN" b="1" dirty="0">
              <a:solidFill>
                <a:srgbClr val="FF0000"/>
              </a:solidFill>
              <a:latin typeface="SimSun" panose="02010600030101010101" pitchFamily="2" charset="-122"/>
              <a:ea typeface="SimSun" panose="02010600030101010101" pitchFamily="2" charset="-122"/>
            </a:endParaRPr>
          </a:p>
          <a:p>
            <a:pPr algn="just"/>
            <a:r>
              <a:rPr lang="zh-CN" altLang="en-US" b="1" dirty="0">
                <a:solidFill>
                  <a:srgbClr val="FF0000"/>
                </a:solidFill>
                <a:latin typeface="SimSun" panose="02010600030101010101" pitchFamily="2" charset="-122"/>
                <a:ea typeface="SimSun" panose="02010600030101010101" pitchFamily="2" charset="-122"/>
              </a:rPr>
              <a:t>对</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b="1" i="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uv</a:t>
            </a:r>
            <a:r>
              <a:rPr lang="zh-CN" altLang="en-US" b="1" dirty="0">
                <a:solidFill>
                  <a:srgbClr val="FF0000"/>
                </a:solidFill>
                <a:latin typeface="SimSun" panose="02010600030101010101" pitchFamily="2" charset="-122"/>
                <a:ea typeface="SimSun" panose="02010600030101010101" pitchFamily="2" charset="-122"/>
              </a:rPr>
              <a:t>求最小生成树。</a:t>
            </a:r>
          </a:p>
        </p:txBody>
      </p:sp>
    </p:spTree>
    <p:extLst>
      <p:ext uri="{BB962C8B-B14F-4D97-AF65-F5344CB8AC3E}">
        <p14:creationId xmlns:p14="http://schemas.microsoft.com/office/powerpoint/2010/main" val="41510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D7F1-0F8F-0F45-8451-EA24DEBEC5C8}"/>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4AE3B6D0-C338-3640-8270-6A40234026C3}"/>
              </a:ext>
            </a:extLst>
          </p:cNvPr>
          <p:cNvSpPr>
            <a:spLocks noGrp="1"/>
          </p:cNvSpPr>
          <p:nvPr>
            <p:ph idx="1"/>
          </p:nvPr>
        </p:nvSpPr>
        <p:spPr/>
        <p:txBody>
          <a:bodyPr/>
          <a:lstStyle/>
          <a:p>
            <a:r>
              <a:rPr lang="en-CN" dirty="0"/>
              <a:t>优化子结构</a:t>
            </a:r>
          </a:p>
        </p:txBody>
      </p:sp>
      <p:graphicFrame>
        <p:nvGraphicFramePr>
          <p:cNvPr id="26" name="Object 6">
            <a:extLst>
              <a:ext uri="{FF2B5EF4-FFF2-40B4-BE49-F238E27FC236}">
                <a16:creationId xmlns:a16="http://schemas.microsoft.com/office/drawing/2014/main" id="{A3FD1596-054B-6749-97D0-D7C663721495}"/>
              </a:ext>
            </a:extLst>
          </p:cNvPr>
          <p:cNvGraphicFramePr>
            <a:graphicFrameLocks noChangeAspect="1"/>
          </p:cNvGraphicFramePr>
          <p:nvPr/>
        </p:nvGraphicFramePr>
        <p:xfrm>
          <a:off x="319089" y="2026369"/>
          <a:ext cx="2232025" cy="1800225"/>
        </p:xfrm>
        <a:graphic>
          <a:graphicData uri="http://schemas.openxmlformats.org/presentationml/2006/ole">
            <mc:AlternateContent xmlns:mc="http://schemas.openxmlformats.org/markup-compatibility/2006">
              <mc:Choice xmlns:v="urn:schemas-microsoft-com:vml" Requires="v">
                <p:oleObj r:id="rId2" imgW="2603500" imgH="1540510" progId="SmartDraw.2">
                  <p:embed/>
                </p:oleObj>
              </mc:Choice>
              <mc:Fallback>
                <p:oleObj r:id="rId2" imgW="2603500" imgH="1540510" progId="SmartDraw.2">
                  <p:embed/>
                  <p:pic>
                    <p:nvPicPr>
                      <p:cNvPr id="26" name="Object 6">
                        <a:extLst>
                          <a:ext uri="{FF2B5EF4-FFF2-40B4-BE49-F238E27FC236}">
                            <a16:creationId xmlns:a16="http://schemas.microsoft.com/office/drawing/2014/main" id="{A3FD1596-054B-6749-97D0-D7C663721495}"/>
                          </a:ext>
                        </a:extLst>
                      </p:cNvPr>
                      <p:cNvPicPr/>
                      <p:nvPr/>
                    </p:nvPicPr>
                    <p:blipFill>
                      <a:blip r:embed="rId3"/>
                      <a:stretch>
                        <a:fillRect/>
                      </a:stretch>
                    </p:blipFill>
                    <p:spPr>
                      <a:xfrm>
                        <a:off x="319089" y="2026369"/>
                        <a:ext cx="2232025" cy="1800225"/>
                      </a:xfrm>
                      <a:prstGeom prst="rect">
                        <a:avLst/>
                      </a:prstGeom>
                      <a:noFill/>
                      <a:ln w="38100">
                        <a:noFill/>
                        <a:miter/>
                      </a:ln>
                    </p:spPr>
                  </p:pic>
                </p:oleObj>
              </mc:Fallback>
            </mc:AlternateContent>
          </a:graphicData>
        </a:graphic>
      </p:graphicFrame>
      <p:graphicFrame>
        <p:nvGraphicFramePr>
          <p:cNvPr id="27" name="Object 8">
            <a:extLst>
              <a:ext uri="{FF2B5EF4-FFF2-40B4-BE49-F238E27FC236}">
                <a16:creationId xmlns:a16="http://schemas.microsoft.com/office/drawing/2014/main" id="{8CDD3F5F-6507-3445-9D3F-546667EE7A13}"/>
              </a:ext>
            </a:extLst>
          </p:cNvPr>
          <p:cNvGraphicFramePr>
            <a:graphicFrameLocks noChangeAspect="1"/>
          </p:cNvGraphicFramePr>
          <p:nvPr/>
        </p:nvGraphicFramePr>
        <p:xfrm>
          <a:off x="2840039" y="2026369"/>
          <a:ext cx="2159000" cy="1728788"/>
        </p:xfrm>
        <a:graphic>
          <a:graphicData uri="http://schemas.openxmlformats.org/presentationml/2006/ole">
            <mc:AlternateContent xmlns:mc="http://schemas.openxmlformats.org/markup-compatibility/2006">
              <mc:Choice xmlns:v="urn:schemas-microsoft-com:vml" Requires="v">
                <p:oleObj r:id="rId4" imgW="1955165" imgH="1576705" progId="SmartDraw.2">
                  <p:embed/>
                </p:oleObj>
              </mc:Choice>
              <mc:Fallback>
                <p:oleObj r:id="rId4" imgW="1955165" imgH="1576705" progId="SmartDraw.2">
                  <p:embed/>
                  <p:pic>
                    <p:nvPicPr>
                      <p:cNvPr id="27" name="Object 8">
                        <a:extLst>
                          <a:ext uri="{FF2B5EF4-FFF2-40B4-BE49-F238E27FC236}">
                            <a16:creationId xmlns:a16="http://schemas.microsoft.com/office/drawing/2014/main" id="{8CDD3F5F-6507-3445-9D3F-546667EE7A13}"/>
                          </a:ext>
                        </a:extLst>
                      </p:cNvPr>
                      <p:cNvPicPr/>
                      <p:nvPr/>
                    </p:nvPicPr>
                    <p:blipFill>
                      <a:blip r:embed="rId5"/>
                      <a:stretch>
                        <a:fillRect/>
                      </a:stretch>
                    </p:blipFill>
                    <p:spPr>
                      <a:xfrm>
                        <a:off x="2840039" y="2026369"/>
                        <a:ext cx="2159000" cy="1728788"/>
                      </a:xfrm>
                      <a:prstGeom prst="rect">
                        <a:avLst/>
                      </a:prstGeom>
                      <a:noFill/>
                      <a:ln w="38100">
                        <a:noFill/>
                        <a:miter/>
                      </a:ln>
                    </p:spPr>
                  </p:pic>
                </p:oleObj>
              </mc:Fallback>
            </mc:AlternateContent>
          </a:graphicData>
        </a:graphic>
      </p:graphicFrame>
      <p:graphicFrame>
        <p:nvGraphicFramePr>
          <p:cNvPr id="28" name="Object 10">
            <a:extLst>
              <a:ext uri="{FF2B5EF4-FFF2-40B4-BE49-F238E27FC236}">
                <a16:creationId xmlns:a16="http://schemas.microsoft.com/office/drawing/2014/main" id="{CD52A63C-8504-924A-A1BC-76E431E75312}"/>
              </a:ext>
            </a:extLst>
          </p:cNvPr>
          <p:cNvGraphicFramePr>
            <a:graphicFrameLocks noChangeAspect="1"/>
          </p:cNvGraphicFramePr>
          <p:nvPr/>
        </p:nvGraphicFramePr>
        <p:xfrm>
          <a:off x="5359402" y="2099397"/>
          <a:ext cx="1717675" cy="1582737"/>
        </p:xfrm>
        <a:graphic>
          <a:graphicData uri="http://schemas.openxmlformats.org/presentationml/2006/ole">
            <mc:AlternateContent xmlns:mc="http://schemas.openxmlformats.org/markup-compatibility/2006">
              <mc:Choice xmlns:v="urn:schemas-microsoft-com:vml" Requires="v">
                <p:oleObj r:id="rId6" imgW="1646555" imgH="1576705" progId="SmartDraw.2">
                  <p:embed/>
                </p:oleObj>
              </mc:Choice>
              <mc:Fallback>
                <p:oleObj r:id="rId6" imgW="1646555" imgH="1576705" progId="SmartDraw.2">
                  <p:embed/>
                  <p:pic>
                    <p:nvPicPr>
                      <p:cNvPr id="28" name="Object 10">
                        <a:extLst>
                          <a:ext uri="{FF2B5EF4-FFF2-40B4-BE49-F238E27FC236}">
                            <a16:creationId xmlns:a16="http://schemas.microsoft.com/office/drawing/2014/main" id="{CD52A63C-8504-924A-A1BC-76E431E75312}"/>
                          </a:ext>
                        </a:extLst>
                      </p:cNvPr>
                      <p:cNvPicPr/>
                      <p:nvPr/>
                    </p:nvPicPr>
                    <p:blipFill>
                      <a:blip r:embed="rId7"/>
                      <a:stretch>
                        <a:fillRect/>
                      </a:stretch>
                    </p:blipFill>
                    <p:spPr>
                      <a:xfrm>
                        <a:off x="5359402" y="2099397"/>
                        <a:ext cx="1717675" cy="1582737"/>
                      </a:xfrm>
                      <a:prstGeom prst="rect">
                        <a:avLst/>
                      </a:prstGeom>
                      <a:noFill/>
                      <a:ln w="38100">
                        <a:noFill/>
                        <a:miter/>
                      </a:ln>
                    </p:spPr>
                  </p:pic>
                </p:oleObj>
              </mc:Fallback>
            </mc:AlternateContent>
          </a:graphicData>
        </a:graphic>
      </p:graphicFrame>
      <p:graphicFrame>
        <p:nvGraphicFramePr>
          <p:cNvPr id="29" name="Object 12">
            <a:extLst>
              <a:ext uri="{FF2B5EF4-FFF2-40B4-BE49-F238E27FC236}">
                <a16:creationId xmlns:a16="http://schemas.microsoft.com/office/drawing/2014/main" id="{CB21C725-C19B-6F4D-B2DF-CF12803EB726}"/>
              </a:ext>
            </a:extLst>
          </p:cNvPr>
          <p:cNvGraphicFramePr>
            <a:graphicFrameLocks noChangeAspect="1"/>
          </p:cNvGraphicFramePr>
          <p:nvPr/>
        </p:nvGraphicFramePr>
        <p:xfrm>
          <a:off x="7591425" y="2026370"/>
          <a:ext cx="2376488" cy="1587500"/>
        </p:xfrm>
        <a:graphic>
          <a:graphicData uri="http://schemas.openxmlformats.org/presentationml/2006/ole">
            <mc:AlternateContent xmlns:mc="http://schemas.openxmlformats.org/markup-compatibility/2006">
              <mc:Choice xmlns:v="urn:schemas-microsoft-com:vml" Requires="v">
                <p:oleObj r:id="rId8" imgW="2603500" imgH="1540510" progId="SmartDraw.2">
                  <p:embed/>
                </p:oleObj>
              </mc:Choice>
              <mc:Fallback>
                <p:oleObj r:id="rId8" imgW="2603500" imgH="1540510" progId="SmartDraw.2">
                  <p:embed/>
                  <p:pic>
                    <p:nvPicPr>
                      <p:cNvPr id="29" name="Object 12">
                        <a:extLst>
                          <a:ext uri="{FF2B5EF4-FFF2-40B4-BE49-F238E27FC236}">
                            <a16:creationId xmlns:a16="http://schemas.microsoft.com/office/drawing/2014/main" id="{CB21C725-C19B-6F4D-B2DF-CF12803EB726}"/>
                          </a:ext>
                        </a:extLst>
                      </p:cNvPr>
                      <p:cNvPicPr/>
                      <p:nvPr/>
                    </p:nvPicPr>
                    <p:blipFill>
                      <a:blip r:embed="rId9"/>
                      <a:stretch>
                        <a:fillRect/>
                      </a:stretch>
                    </p:blipFill>
                    <p:spPr>
                      <a:xfrm>
                        <a:off x="7591425" y="2026370"/>
                        <a:ext cx="2376488" cy="1587500"/>
                      </a:xfrm>
                      <a:prstGeom prst="rect">
                        <a:avLst/>
                      </a:prstGeom>
                      <a:noFill/>
                      <a:ln w="38100">
                        <a:noFill/>
                        <a:miter/>
                      </a:ln>
                    </p:spPr>
                  </p:pic>
                </p:oleObj>
              </mc:Fallback>
            </mc:AlternateContent>
          </a:graphicData>
        </a:graphic>
      </p:graphicFrame>
      <p:sp>
        <p:nvSpPr>
          <p:cNvPr id="9" name="Rectangle 4">
            <a:extLst>
              <a:ext uri="{FF2B5EF4-FFF2-40B4-BE49-F238E27FC236}">
                <a16:creationId xmlns:a16="http://schemas.microsoft.com/office/drawing/2014/main" id="{8D883E97-716C-6E46-B1ED-282A538954D0}"/>
              </a:ext>
            </a:extLst>
          </p:cNvPr>
          <p:cNvSpPr>
            <a:spLocks noChangeArrowheads="1"/>
          </p:cNvSpPr>
          <p:nvPr/>
        </p:nvSpPr>
        <p:spPr bwMode="auto">
          <a:xfrm>
            <a:off x="428626" y="3925202"/>
            <a:ext cx="8603307" cy="2246999"/>
          </a:xfrm>
          <a:prstGeom prst="rect">
            <a:avLst/>
          </a:prstGeom>
          <a:solidFill>
            <a:schemeClr val="bg1"/>
          </a:solidFill>
          <a:ln w="9525">
            <a:noFill/>
            <a:miter lim="800000"/>
          </a:ln>
          <a:effectLst/>
        </p:spPr>
        <p:txBody>
          <a:bodyPr/>
          <a:lstStyle/>
          <a:p>
            <a:pPr lvl="0" algn="just">
              <a:defRPr/>
            </a:pPr>
            <a:r>
              <a:rPr lang="zh-CN" altLang="en-US" sz="2801"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定理</a:t>
            </a:r>
            <a:r>
              <a:rPr lang="en-US" altLang="zh-CN" sz="2801" b="1" dirty="0">
                <a:solidFill>
                  <a:srgbClr val="FF3300"/>
                </a:solidFill>
                <a:effectLst>
                  <a:outerShdw blurRad="38100" dist="38100" dir="2700000" algn="tl">
                    <a:srgbClr val="C0C0C0"/>
                  </a:outerShdw>
                </a:effectLst>
                <a:latin typeface="Times New Roman" panose="02020603050405020304" pitchFamily="18" charset="0"/>
                <a:ea typeface="SimSun" panose="02010600030101010101" pitchFamily="2" charset="-122"/>
                <a:cs typeface="Times New Roman" panose="02020603050405020304" pitchFamily="18" charset="0"/>
              </a:rPr>
              <a:t>1.</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给定加权无向连通图</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V</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权值函数为</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W</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R</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en-US" altLang="zh-CN" sz="2801" b="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E</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中</a:t>
            </a:r>
            <a:r>
              <a:rPr lang="zh-CN" altLang="en-US"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顶点</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a:t>
            </a:r>
            <a:r>
              <a:rPr lang="zh-CN" altLang="en-US"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关联的</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权值最小的边。设</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T</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的包含</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的一棵最小生成树，则</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T</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2801" b="1" i="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G</a:t>
            </a:r>
            <a:r>
              <a:rPr lang="en-US"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sym typeface="Symbol" panose="05050102010706020507"/>
              </a:rPr>
              <a:t></a:t>
            </a:r>
            <a:r>
              <a:rPr lang="en-US" altLang="zh-CN" sz="2801" b="1" i="1" dirty="0" err="1">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uv</a:t>
            </a:r>
            <a:r>
              <a:rPr lang="zh-CN" altLang="zh-CN" sz="2801" b="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的一棵最小生成树</a:t>
            </a:r>
            <a:r>
              <a:rPr lang="en-US" altLang="zh-CN" sz="280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rPr>
              <a:t>.</a:t>
            </a:r>
            <a:endParaRPr lang="zh-CN" altLang="zh-CN" sz="2801" dirty="0">
              <a:solidFill>
                <a:schemeClr val="accent2"/>
              </a:solidFill>
              <a:latin typeface="Times New Roman" panose="02020603050405020304" pitchFamily="18" charset="0"/>
              <a:ea typeface="SimSun" panose="02010600030101010101" pitchFamily="2" charset="-122"/>
              <a:cs typeface="Times New Roman" panose="02020603050405020304" pitchFamily="18" charset="0"/>
            </a:endParaRPr>
          </a:p>
          <a:p>
            <a:pPr algn="just" defTabSz="914477">
              <a:defRPr/>
            </a:pPr>
            <a:r>
              <a:rPr lang="zh-CN" altLang="zh-CN" sz="2801" b="1" dirty="0">
                <a:latin typeface="Times New Roman" panose="02020603050405020304" pitchFamily="18" charset="0"/>
                <a:ea typeface="SimSun" panose="02010600030101010101" pitchFamily="2" charset="-122"/>
                <a:cs typeface="Times New Roman" panose="02020603050405020304" pitchFamily="18" charset="0"/>
              </a:rPr>
              <a:t>证明</a:t>
            </a:r>
            <a:r>
              <a:rPr lang="en-US" altLang="zh-CN" sz="2801"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2801" dirty="0">
                <a:latin typeface="Times New Roman" panose="02020603050405020304" pitchFamily="18" charset="0"/>
                <a:ea typeface="SimSun" panose="02010600030101010101" pitchFamily="2" charset="-122"/>
                <a:cs typeface="Times New Roman" panose="02020603050405020304" pitchFamily="18" charset="0"/>
              </a:rPr>
              <a:t>同</a:t>
            </a:r>
            <a:r>
              <a:rPr lang="en-US" altLang="zh-CN" sz="2801" dirty="0" err="1">
                <a:latin typeface="Times New Roman" panose="02020603050405020304" pitchFamily="18" charset="0"/>
                <a:ea typeface="SimSun" panose="02010600030101010101" pitchFamily="2" charset="-122"/>
                <a:cs typeface="Times New Roman" panose="02020603050405020304" pitchFamily="18" charset="0"/>
              </a:rPr>
              <a:t>Kruskal</a:t>
            </a:r>
            <a:r>
              <a:rPr lang="zh-CN" altLang="en-US" sz="2801" dirty="0">
                <a:latin typeface="Times New Roman" panose="02020603050405020304" pitchFamily="18" charset="0"/>
                <a:ea typeface="SimSun" panose="02010600030101010101" pitchFamily="2" charset="-122"/>
                <a:cs typeface="Times New Roman" panose="02020603050405020304" pitchFamily="18" charset="0"/>
              </a:rPr>
              <a:t>算法优化子结构的证明。</a:t>
            </a:r>
            <a:endParaRPr lang="zh-CN" altLang="zh-CN" sz="280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5741B005-0B14-E444-9E7B-7EAD6445C81D}"/>
              </a:ext>
            </a:extLst>
          </p:cNvPr>
          <p:cNvSpPr txBox="1"/>
          <p:nvPr/>
        </p:nvSpPr>
        <p:spPr>
          <a:xfrm>
            <a:off x="3117707" y="1233730"/>
            <a:ext cx="5338161" cy="830997"/>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SimSun" panose="02010600030101010101" pitchFamily="2" charset="-122"/>
                <a:ea typeface="SimSun" panose="02010600030101010101" pitchFamily="2" charset="-122"/>
              </a:rPr>
              <a:t>贪心选择性与</a:t>
            </a:r>
            <a:r>
              <a:rPr lang="en-US" altLang="zh-CN" sz="1600" b="1" dirty="0">
                <a:solidFill>
                  <a:srgbClr val="FF0000"/>
                </a:solidFill>
                <a:latin typeface="SimSun" panose="02010600030101010101" pitchFamily="2" charset="-122"/>
                <a:ea typeface="SimSun" panose="02010600030101010101" pitchFamily="2" charset="-122"/>
              </a:rPr>
              <a:t>Prim</a:t>
            </a:r>
            <a:r>
              <a:rPr lang="zh-CN" altLang="en-US" sz="1600" b="1" dirty="0">
                <a:solidFill>
                  <a:srgbClr val="FF0000"/>
                </a:solidFill>
                <a:latin typeface="SimSun" panose="02010600030101010101" pitchFamily="2" charset="-122"/>
                <a:ea typeface="SimSun" panose="02010600030101010101" pitchFamily="2" charset="-122"/>
              </a:rPr>
              <a:t>算法的一致性的核心要点：将扩展中的生成树始终收缩成一个点</a:t>
            </a:r>
            <a:r>
              <a:rPr lang="en-US" altLang="zh-CN" sz="16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u</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那么每次选择的边即是与点</a:t>
            </a:r>
            <a:r>
              <a:rPr lang="en-US" altLang="zh-CN" sz="1600" b="1" i="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u</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关联的权值最小的边，而自然排除了生成树中的内部边。</a:t>
            </a:r>
          </a:p>
        </p:txBody>
      </p:sp>
    </p:spTree>
    <p:extLst>
      <p:ext uri="{BB962C8B-B14F-4D97-AF65-F5344CB8AC3E}">
        <p14:creationId xmlns:p14="http://schemas.microsoft.com/office/powerpoint/2010/main" val="91214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9E0C-E74B-1543-86A1-60438683C0D8}"/>
              </a:ext>
            </a:extLst>
          </p:cNvPr>
          <p:cNvSpPr>
            <a:spLocks noGrp="1"/>
          </p:cNvSpPr>
          <p:nvPr>
            <p:ph type="title"/>
          </p:nvPr>
        </p:nvSpPr>
        <p:spPr/>
        <p:txBody>
          <a:bodyPr/>
          <a:lstStyle/>
          <a:p>
            <a:r>
              <a:rPr lang="en-CN" dirty="0">
                <a:latin typeface="Times New Roman" panose="02020603050405020304" pitchFamily="18" charset="0"/>
                <a:cs typeface="Times New Roman" panose="02020603050405020304" pitchFamily="18" charset="0"/>
              </a:rPr>
              <a:t>Prim</a:t>
            </a:r>
            <a:r>
              <a:rPr lang="en-CN" dirty="0"/>
              <a:t>算法</a:t>
            </a:r>
          </a:p>
        </p:txBody>
      </p:sp>
      <p:sp>
        <p:nvSpPr>
          <p:cNvPr id="3" name="Content Placeholder 2">
            <a:extLst>
              <a:ext uri="{FF2B5EF4-FFF2-40B4-BE49-F238E27FC236}">
                <a16:creationId xmlns:a16="http://schemas.microsoft.com/office/drawing/2014/main" id="{79707F72-EBA6-EF40-8666-0AEDC5983EA8}"/>
              </a:ext>
            </a:extLst>
          </p:cNvPr>
          <p:cNvSpPr>
            <a:spLocks noGrp="1"/>
          </p:cNvSpPr>
          <p:nvPr>
            <p:ph idx="1"/>
          </p:nvPr>
        </p:nvSpPr>
        <p:spPr/>
        <p:txBody>
          <a:bodyPr/>
          <a:lstStyle/>
          <a:p>
            <a:r>
              <a:rPr lang="en-CN" dirty="0"/>
              <a:t>算法正确性</a:t>
            </a:r>
          </a:p>
        </p:txBody>
      </p:sp>
      <p:sp>
        <p:nvSpPr>
          <p:cNvPr id="5" name="Text Box 6">
            <a:extLst>
              <a:ext uri="{FF2B5EF4-FFF2-40B4-BE49-F238E27FC236}">
                <a16:creationId xmlns:a16="http://schemas.microsoft.com/office/drawing/2014/main" id="{44948482-A390-274E-8850-E8E5F5B326D7}"/>
              </a:ext>
            </a:extLst>
          </p:cNvPr>
          <p:cNvSpPr txBox="1">
            <a:spLocks noChangeArrowheads="1"/>
          </p:cNvSpPr>
          <p:nvPr/>
        </p:nvSpPr>
        <p:spPr bwMode="auto">
          <a:xfrm>
            <a:off x="895028" y="2724151"/>
            <a:ext cx="8856982" cy="2032801"/>
          </a:xfrm>
          <a:prstGeom prst="rect">
            <a:avLst/>
          </a:prstGeom>
          <a:noFill/>
          <a:ln w="12700" cap="sq">
            <a:noFill/>
            <a:miter lim="800000"/>
            <a:headEnd type="none" w="sm" len="sm"/>
            <a:tailEnd type="none" w="sm" len="sm"/>
          </a:ln>
          <a:effectLst/>
        </p:spPr>
        <p:txBody>
          <a:bodyPr wrap="square">
            <a:spAutoFit/>
          </a:bodyPr>
          <a:lstStyle/>
          <a:p>
            <a:pPr indent="-457239" defTabSz="914477">
              <a:lnSpc>
                <a:spcPct val="115000"/>
              </a:lnSpc>
              <a:defRPr/>
            </a:pPr>
            <a:r>
              <a:rPr lang="zh-CN" altLang="en-US" sz="2801" b="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定理</a:t>
            </a:r>
            <a:r>
              <a:rPr lang="en-US" altLang="zh-CN" sz="2801" b="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2.</a:t>
            </a:r>
            <a:r>
              <a:rPr lang="en-US" altLang="zh-CN" sz="2801" b="1" i="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 </a:t>
            </a:r>
            <a:r>
              <a:rPr lang="en-US" altLang="zh-CN" sz="2801" b="1" dirty="0">
                <a:effectLst>
                  <a:outerShdw blurRad="38100" dist="38100" dir="2700000" algn="tl">
                    <a:srgbClr val="C0C0C0"/>
                  </a:outerShdw>
                </a:effectLst>
                <a:ea typeface="+mj-ea"/>
                <a:cs typeface="Times New Roman" panose="02020603050405020304" pitchFamily="18" charset="0"/>
              </a:rPr>
              <a:t>MST-Prim(</a:t>
            </a:r>
            <a:r>
              <a:rPr lang="en-US" altLang="zh-CN" sz="2801" b="1" i="1" dirty="0">
                <a:effectLst>
                  <a:outerShdw blurRad="38100" dist="38100" dir="2700000" algn="tl">
                    <a:srgbClr val="C0C0C0"/>
                  </a:outerShdw>
                </a:effectLst>
                <a:ea typeface="+mj-ea"/>
                <a:cs typeface="Times New Roman" panose="02020603050405020304" pitchFamily="18" charset="0"/>
              </a:rPr>
              <a:t>G,W</a:t>
            </a:r>
            <a:r>
              <a:rPr lang="en-US" altLang="zh-CN" sz="2801" b="1" dirty="0">
                <a:effectLst>
                  <a:outerShdw blurRad="38100" dist="38100" dir="2700000" algn="tl">
                    <a:srgbClr val="C0C0C0"/>
                  </a:outerShdw>
                </a:effectLst>
                <a:ea typeface="+mj-ea"/>
                <a:cs typeface="Times New Roman" panose="02020603050405020304" pitchFamily="18" charset="0"/>
              </a:rPr>
              <a:t>)</a:t>
            </a:r>
            <a:r>
              <a:rPr lang="zh-CN" altLang="en-US" sz="2801" b="1" dirty="0">
                <a:effectLst>
                  <a:outerShdw blurRad="38100" dist="38100" dir="2700000" algn="tl">
                    <a:srgbClr val="C0C0C0"/>
                  </a:outerShdw>
                </a:effectLst>
                <a:ea typeface="+mj-ea"/>
                <a:cs typeface="Times New Roman" panose="02020603050405020304" pitchFamily="18" charset="0"/>
              </a:rPr>
              <a:t>算法能够产生图</a:t>
            </a:r>
            <a:r>
              <a:rPr lang="en-US" altLang="zh-CN" sz="2801" b="1" i="1" dirty="0">
                <a:effectLst>
                  <a:outerShdw blurRad="38100" dist="38100" dir="2700000" algn="tl">
                    <a:srgbClr val="C0C0C0"/>
                  </a:outerShdw>
                </a:effectLst>
                <a:ea typeface="+mj-ea"/>
                <a:cs typeface="Times New Roman" panose="02020603050405020304" pitchFamily="18" charset="0"/>
              </a:rPr>
              <a:t>G</a:t>
            </a:r>
            <a:r>
              <a:rPr lang="zh-CN" altLang="en-US" sz="2801" b="1" dirty="0">
                <a:effectLst>
                  <a:outerShdw blurRad="38100" dist="38100" dir="2700000" algn="tl">
                    <a:srgbClr val="C0C0C0"/>
                  </a:outerShdw>
                </a:effectLst>
                <a:ea typeface="+mj-ea"/>
                <a:cs typeface="Times New Roman" panose="02020603050405020304" pitchFamily="18" charset="0"/>
              </a:rPr>
              <a:t>的最小生成树</a:t>
            </a:r>
            <a:r>
              <a:rPr lang="en-US" altLang="zh-CN" sz="2801" b="1" dirty="0">
                <a:effectLst>
                  <a:outerShdw blurRad="38100" dist="38100" dir="2700000" algn="tl">
                    <a:srgbClr val="C0C0C0"/>
                  </a:outerShdw>
                </a:effectLst>
                <a:ea typeface="+mj-ea"/>
                <a:cs typeface="Times New Roman" panose="02020603050405020304" pitchFamily="18" charset="0"/>
              </a:rPr>
              <a:t>.</a:t>
            </a:r>
          </a:p>
          <a:p>
            <a:pPr marL="457239" indent="-457239" defTabSz="914477">
              <a:lnSpc>
                <a:spcPct val="115000"/>
              </a:lnSpc>
              <a:defRPr/>
            </a:pPr>
            <a:endParaRPr lang="en-US" altLang="zh-CN" sz="2801" b="1" dirty="0">
              <a:effectLst>
                <a:outerShdw blurRad="38100" dist="38100" dir="2700000" algn="tl">
                  <a:srgbClr val="C0C0C0"/>
                </a:outerShdw>
              </a:effectLst>
              <a:ea typeface="+mj-ea"/>
              <a:cs typeface="Times New Roman" panose="02020603050405020304" pitchFamily="18" charset="0"/>
            </a:endParaRPr>
          </a:p>
          <a:p>
            <a:pPr marL="457239" indent="-457239" defTabSz="914477">
              <a:lnSpc>
                <a:spcPct val="115000"/>
              </a:lnSpc>
              <a:defRPr/>
            </a:pPr>
            <a:r>
              <a:rPr lang="zh-CN" altLang="en-US" sz="2801" b="1" dirty="0">
                <a:solidFill>
                  <a:srgbClr val="FF3300"/>
                </a:solidFill>
                <a:effectLst>
                  <a:outerShdw blurRad="38100" dist="38100" dir="2700000" algn="tl">
                    <a:srgbClr val="C0C0C0"/>
                  </a:outerShdw>
                </a:effectLst>
                <a:ea typeface="+mj-ea"/>
                <a:cs typeface="Times New Roman" panose="02020603050405020304" pitchFamily="18" charset="0"/>
              </a:rPr>
              <a:t>证</a:t>
            </a:r>
            <a:r>
              <a:rPr lang="en-US" altLang="zh-CN" sz="2801" b="1" dirty="0">
                <a:solidFill>
                  <a:srgbClr val="FF3300"/>
                </a:solidFill>
                <a:effectLst>
                  <a:outerShdw blurRad="38100" dist="38100" dir="2700000" algn="tl">
                    <a:srgbClr val="C0C0C0"/>
                  </a:outerShdw>
                </a:effectLst>
                <a:ea typeface="+mj-ea"/>
                <a:cs typeface="Times New Roman" panose="02020603050405020304" pitchFamily="18" charset="0"/>
              </a:rPr>
              <a:t>.</a:t>
            </a:r>
            <a:r>
              <a:rPr lang="en-US" altLang="zh-CN" sz="2801" b="1" dirty="0">
                <a:solidFill>
                  <a:srgbClr val="0033CC"/>
                </a:solidFill>
                <a:effectLst>
                  <a:outerShdw blurRad="38100" dist="38100" dir="2700000" algn="tl">
                    <a:srgbClr val="C0C0C0"/>
                  </a:outerShdw>
                </a:effectLst>
                <a:ea typeface="+mj-ea"/>
                <a:cs typeface="Times New Roman" panose="02020603050405020304" pitchFamily="18" charset="0"/>
              </a:rPr>
              <a:t> </a:t>
            </a:r>
            <a:r>
              <a:rPr lang="zh-CN" altLang="en-US" sz="2801" b="1" dirty="0">
                <a:solidFill>
                  <a:srgbClr val="0033CC"/>
                </a:solidFill>
                <a:effectLst>
                  <a:outerShdw blurRad="38100" dist="38100" dir="2700000" algn="tl">
                    <a:srgbClr val="C0C0C0"/>
                  </a:outerShdw>
                </a:effectLst>
                <a:ea typeface="+mj-ea"/>
                <a:cs typeface="Times New Roman" panose="02020603050405020304" pitchFamily="18" charset="0"/>
              </a:rPr>
              <a:t>因为算法按照贪心选择性进行局部优化选择</a:t>
            </a:r>
            <a:r>
              <a:rPr lang="en-US" altLang="zh-CN" sz="2801" b="1" dirty="0">
                <a:solidFill>
                  <a:srgbClr val="0033CC"/>
                </a:solidFill>
                <a:effectLst>
                  <a:outerShdw blurRad="38100" dist="38100" dir="2700000" algn="tl">
                    <a:srgbClr val="C0C0C0"/>
                  </a:outerShdw>
                </a:effectLst>
                <a:ea typeface="+mj-ea"/>
                <a:cs typeface="Times New Roman" panose="02020603050405020304" pitchFamily="18" charset="0"/>
              </a:rPr>
              <a:t>.</a:t>
            </a:r>
          </a:p>
          <a:p>
            <a:pPr marL="457239" indent="-457239" defTabSz="914477">
              <a:lnSpc>
                <a:spcPct val="115000"/>
              </a:lnSpc>
              <a:defRPr/>
            </a:pPr>
            <a:r>
              <a:rPr lang="en-US" altLang="zh-CN" sz="2801" b="1" i="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rPr>
              <a:t> </a:t>
            </a:r>
            <a:endParaRPr lang="zh-CN" altLang="en-US" sz="2801" b="1" i="1" dirty="0">
              <a:solidFill>
                <a:srgbClr val="FF3300"/>
              </a:solidFill>
              <a:effectLst>
                <a:outerShdw blurRad="38100" dist="38100" dir="2700000" algn="tl">
                  <a:srgbClr val="C0C0C0"/>
                </a:outerShdw>
              </a:effectLst>
              <a:ea typeface="+mj-ea"/>
              <a:cs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325317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2517775"/>
            <a:ext cx="7886700" cy="1247775"/>
          </a:xfrm>
        </p:spPr>
        <p:txBody>
          <a:bodyPr>
            <a:normAutofit fontScale="90000"/>
          </a:bodyPr>
          <a:lstStyle/>
          <a:p>
            <a:pPr algn="ctr"/>
            <a:r>
              <a:rPr lang="zh-CN" altLang="en-US" noProof="1">
                <a:solidFill>
                  <a:srgbClr val="0000FF"/>
                </a:solidFill>
                <a:latin typeface="楷体" panose="02010609060101010101" pitchFamily="49" charset="-122"/>
                <a:ea typeface="楷体" panose="02010609060101010101" pitchFamily="49" charset="-122"/>
                <a:cs typeface="+mn-cs"/>
              </a:rPr>
              <a:t>另一种思路：算法导论中的证明方法</a:t>
            </a:r>
            <a:br>
              <a:rPr lang="en-US" altLang="zh-CN" noProof="1">
                <a:solidFill>
                  <a:srgbClr val="0000FF"/>
                </a:solidFill>
                <a:latin typeface="楷体" panose="02010609060101010101" pitchFamily="49" charset="-122"/>
                <a:ea typeface="楷体" panose="02010609060101010101" pitchFamily="49" charset="-122"/>
                <a:cs typeface="+mn-cs"/>
              </a:rPr>
            </a:br>
            <a:r>
              <a:rPr lang="zh-CN" altLang="en-US" noProof="1">
                <a:solidFill>
                  <a:srgbClr val="0000FF"/>
                </a:solidFill>
                <a:latin typeface="楷体" panose="02010609060101010101" pitchFamily="49" charset="-122"/>
                <a:ea typeface="楷体" panose="02010609060101010101" pitchFamily="49" charset="-122"/>
                <a:cs typeface="+mn-cs"/>
              </a:rPr>
              <a:t>（算法导论</a:t>
            </a:r>
            <a:r>
              <a:rPr lang="en-US" altLang="zh-CN" noProof="1">
                <a:solidFill>
                  <a:srgbClr val="0000FF"/>
                </a:solidFill>
                <a:latin typeface="楷体" panose="02010609060101010101" pitchFamily="49" charset="-122"/>
                <a:ea typeface="楷体" panose="02010609060101010101" pitchFamily="49" charset="-122"/>
                <a:cs typeface="+mn-cs"/>
              </a:rPr>
              <a:t>23</a:t>
            </a:r>
            <a:r>
              <a:rPr lang="zh-CN" altLang="en-US" noProof="1">
                <a:solidFill>
                  <a:srgbClr val="0000FF"/>
                </a:solidFill>
                <a:latin typeface="楷体" panose="02010609060101010101" pitchFamily="49" charset="-122"/>
                <a:ea typeface="楷体" panose="02010609060101010101" pitchFamily="49" charset="-122"/>
                <a:cs typeface="+mn-cs"/>
              </a:rPr>
              <a:t>章）</a:t>
            </a:r>
            <a:endParaRPr lang="zh-CN" altLang="en-US" noProof="1">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34662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noChangeArrowheads="1"/>
          </p:cNvSpPr>
          <p:nvPr>
            <p:ph type="title"/>
          </p:nvPr>
        </p:nvSpPr>
        <p:spPr>
          <a:xfrm>
            <a:off x="3009900" y="26988"/>
            <a:ext cx="4806950" cy="1325562"/>
          </a:xfrm>
        </p:spPr>
        <p:txBody>
          <a:bodyPr/>
          <a:lstStyle/>
          <a:p>
            <a:r>
              <a:rPr lang="zh-CN" altLang="en-US"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图割（</a:t>
            </a:r>
            <a:r>
              <a:rPr lang="en-US" altLang="zh-CN"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Graph Cut</a:t>
            </a:r>
            <a:r>
              <a:rPr lang="zh-CN" altLang="en-US"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Oval 3"/>
          <p:cNvSpPr/>
          <p:nvPr/>
        </p:nvSpPr>
        <p:spPr>
          <a:xfrm>
            <a:off x="6667500" y="2251075"/>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5" name="Oval 4"/>
          <p:cNvSpPr/>
          <p:nvPr/>
        </p:nvSpPr>
        <p:spPr>
          <a:xfrm>
            <a:off x="4827588" y="2251075"/>
            <a:ext cx="561975"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C</a:t>
            </a:r>
          </a:p>
        </p:txBody>
      </p:sp>
      <p:sp>
        <p:nvSpPr>
          <p:cNvPr id="6" name="Oval 5"/>
          <p:cNvSpPr/>
          <p:nvPr/>
        </p:nvSpPr>
        <p:spPr>
          <a:xfrm>
            <a:off x="3009900" y="2251075"/>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7" name="Oval 6"/>
          <p:cNvSpPr/>
          <p:nvPr/>
        </p:nvSpPr>
        <p:spPr>
          <a:xfrm>
            <a:off x="1328738" y="3681413"/>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8" name="Oval 7"/>
          <p:cNvSpPr/>
          <p:nvPr/>
        </p:nvSpPr>
        <p:spPr>
          <a:xfrm>
            <a:off x="3009900" y="5099050"/>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H</a:t>
            </a:r>
          </a:p>
        </p:txBody>
      </p:sp>
      <p:sp>
        <p:nvSpPr>
          <p:cNvPr id="9" name="Oval 8"/>
          <p:cNvSpPr/>
          <p:nvPr/>
        </p:nvSpPr>
        <p:spPr>
          <a:xfrm>
            <a:off x="4838700" y="5099050"/>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G</a:t>
            </a:r>
          </a:p>
        </p:txBody>
      </p:sp>
      <p:sp>
        <p:nvSpPr>
          <p:cNvPr id="10" name="Oval 9"/>
          <p:cNvSpPr/>
          <p:nvPr/>
        </p:nvSpPr>
        <p:spPr>
          <a:xfrm>
            <a:off x="6667500" y="5099050"/>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F</a:t>
            </a:r>
          </a:p>
        </p:txBody>
      </p:sp>
      <p:sp>
        <p:nvSpPr>
          <p:cNvPr id="11" name="Oval 10"/>
          <p:cNvSpPr/>
          <p:nvPr/>
        </p:nvSpPr>
        <p:spPr>
          <a:xfrm>
            <a:off x="3983038" y="3681413"/>
            <a:ext cx="561975"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I</a:t>
            </a:r>
          </a:p>
        </p:txBody>
      </p:sp>
      <p:sp>
        <p:nvSpPr>
          <p:cNvPr id="12" name="Oval 11"/>
          <p:cNvSpPr/>
          <p:nvPr/>
        </p:nvSpPr>
        <p:spPr>
          <a:xfrm>
            <a:off x="8355013" y="3681413"/>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13" name="Straight Connector 12"/>
          <p:cNvCxnSpPr>
            <a:stCxn id="7" idx="5"/>
            <a:endCxn id="12" idx="1"/>
          </p:cNvCxnSpPr>
          <p:nvPr/>
        </p:nvCxnSpPr>
        <p:spPr>
          <a:xfrm>
            <a:off x="5307013" y="2730500"/>
            <a:ext cx="1443037" cy="24511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6" idx="2"/>
          </p:cNvCxnSpPr>
          <p:nvPr/>
        </p:nvCxnSpPr>
        <p:spPr>
          <a:xfrm>
            <a:off x="5389563" y="2532063"/>
            <a:ext cx="12779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1"/>
            <a:endCxn id="6" idx="5"/>
          </p:cNvCxnSpPr>
          <p:nvPr/>
        </p:nvCxnSpPr>
        <p:spPr>
          <a:xfrm flipH="1" flipV="1">
            <a:off x="7148513" y="2730500"/>
            <a:ext cx="1289050" cy="10334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4" idx="3"/>
            <a:endCxn id="12" idx="7"/>
          </p:cNvCxnSpPr>
          <p:nvPr/>
        </p:nvCxnSpPr>
        <p:spPr>
          <a:xfrm flipH="1">
            <a:off x="7148513" y="4160838"/>
            <a:ext cx="1289050"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12" idx="0"/>
          </p:cNvCxnSpPr>
          <p:nvPr/>
        </p:nvCxnSpPr>
        <p:spPr>
          <a:xfrm>
            <a:off x="6948488" y="2813050"/>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5"/>
            <a:endCxn id="11" idx="1"/>
          </p:cNvCxnSpPr>
          <p:nvPr/>
        </p:nvCxnSpPr>
        <p:spPr>
          <a:xfrm>
            <a:off x="4462463" y="4160838"/>
            <a:ext cx="458787"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6"/>
            <a:endCxn id="12" idx="2"/>
          </p:cNvCxnSpPr>
          <p:nvPr/>
        </p:nvCxnSpPr>
        <p:spPr>
          <a:xfrm>
            <a:off x="5400675" y="5381625"/>
            <a:ext cx="126682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0"/>
            <a:endCxn id="7" idx="3"/>
          </p:cNvCxnSpPr>
          <p:nvPr/>
        </p:nvCxnSpPr>
        <p:spPr>
          <a:xfrm flipV="1">
            <a:off x="4264025" y="2730500"/>
            <a:ext cx="646113" cy="95091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7" idx="2"/>
          </p:cNvCxnSpPr>
          <p:nvPr/>
        </p:nvCxnSpPr>
        <p:spPr>
          <a:xfrm>
            <a:off x="3571875" y="2532063"/>
            <a:ext cx="12557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7"/>
            <a:endCxn id="8" idx="3"/>
          </p:cNvCxnSpPr>
          <p:nvPr/>
        </p:nvCxnSpPr>
        <p:spPr>
          <a:xfrm flipV="1">
            <a:off x="1809750" y="2730500"/>
            <a:ext cx="1282700" cy="10334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5"/>
            <a:endCxn id="10" idx="1"/>
          </p:cNvCxnSpPr>
          <p:nvPr/>
        </p:nvCxnSpPr>
        <p:spPr>
          <a:xfrm>
            <a:off x="1809750" y="4160838"/>
            <a:ext cx="1282700"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2"/>
            <a:endCxn id="10" idx="6"/>
          </p:cNvCxnSpPr>
          <p:nvPr/>
        </p:nvCxnSpPr>
        <p:spPr>
          <a:xfrm flipH="1">
            <a:off x="3571875" y="5381625"/>
            <a:ext cx="126682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a:endCxn id="10" idx="7"/>
          </p:cNvCxnSpPr>
          <p:nvPr/>
        </p:nvCxnSpPr>
        <p:spPr>
          <a:xfrm flipH="1">
            <a:off x="3490913" y="4160838"/>
            <a:ext cx="574675"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857875" y="2052638"/>
            <a:ext cx="785813" cy="460375"/>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27" name="TextBox 26"/>
          <p:cNvSpPr txBox="1"/>
          <p:nvPr/>
        </p:nvSpPr>
        <p:spPr>
          <a:xfrm>
            <a:off x="7723188" y="2773363"/>
            <a:ext cx="784225" cy="460375"/>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28" name="TextBox 27"/>
          <p:cNvSpPr txBox="1"/>
          <p:nvPr/>
        </p:nvSpPr>
        <p:spPr>
          <a:xfrm>
            <a:off x="7816850" y="4614863"/>
            <a:ext cx="784225" cy="460375"/>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29" name="TextBox 28"/>
          <p:cNvSpPr txBox="1"/>
          <p:nvPr/>
        </p:nvSpPr>
        <p:spPr>
          <a:xfrm>
            <a:off x="6937375" y="3665538"/>
            <a:ext cx="785813" cy="460375"/>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30" name="TextBox 29"/>
          <p:cNvSpPr txBox="1"/>
          <p:nvPr/>
        </p:nvSpPr>
        <p:spPr>
          <a:xfrm>
            <a:off x="5857875" y="3373438"/>
            <a:ext cx="785813" cy="460375"/>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31" name="TextBox 30"/>
          <p:cNvSpPr txBox="1"/>
          <p:nvPr/>
        </p:nvSpPr>
        <p:spPr>
          <a:xfrm>
            <a:off x="5811838" y="4951413"/>
            <a:ext cx="785812" cy="460375"/>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32" name="TextBox 31"/>
          <p:cNvSpPr txBox="1"/>
          <p:nvPr/>
        </p:nvSpPr>
        <p:spPr>
          <a:xfrm>
            <a:off x="4627563" y="3062288"/>
            <a:ext cx="785812" cy="460375"/>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33" name="TextBox 32"/>
          <p:cNvSpPr txBox="1"/>
          <p:nvPr/>
        </p:nvSpPr>
        <p:spPr>
          <a:xfrm>
            <a:off x="4041775" y="4913313"/>
            <a:ext cx="785813" cy="460375"/>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34" name="TextBox 33"/>
          <p:cNvSpPr txBox="1"/>
          <p:nvPr/>
        </p:nvSpPr>
        <p:spPr>
          <a:xfrm>
            <a:off x="3825875" y="4418013"/>
            <a:ext cx="785813" cy="460375"/>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35" name="TextBox 34"/>
          <p:cNvSpPr txBox="1"/>
          <p:nvPr/>
        </p:nvSpPr>
        <p:spPr>
          <a:xfrm>
            <a:off x="4692650" y="4403725"/>
            <a:ext cx="784225" cy="460375"/>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36" name="TextBox 35"/>
          <p:cNvSpPr txBox="1"/>
          <p:nvPr/>
        </p:nvSpPr>
        <p:spPr>
          <a:xfrm>
            <a:off x="2008188" y="4573588"/>
            <a:ext cx="784225" cy="460375"/>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37" name="Straight Connector 36"/>
          <p:cNvCxnSpPr>
            <a:stCxn id="10" idx="0"/>
            <a:endCxn id="8" idx="4"/>
          </p:cNvCxnSpPr>
          <p:nvPr/>
        </p:nvCxnSpPr>
        <p:spPr>
          <a:xfrm flipV="1">
            <a:off x="3290888" y="2813050"/>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08350" y="3424238"/>
            <a:ext cx="785813" cy="460375"/>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39" name="TextBox 38"/>
          <p:cNvSpPr txBox="1"/>
          <p:nvPr/>
        </p:nvSpPr>
        <p:spPr>
          <a:xfrm>
            <a:off x="3941763" y="2065338"/>
            <a:ext cx="785812" cy="460375"/>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40" name="TextBox 39"/>
          <p:cNvSpPr txBox="1"/>
          <p:nvPr/>
        </p:nvSpPr>
        <p:spPr>
          <a:xfrm>
            <a:off x="2054225" y="2879725"/>
            <a:ext cx="785813" cy="460375"/>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42" name="Freeform 41"/>
          <p:cNvSpPr/>
          <p:nvPr/>
        </p:nvSpPr>
        <p:spPr>
          <a:xfrm>
            <a:off x="876300" y="1849438"/>
            <a:ext cx="8569325" cy="3057525"/>
          </a:xfrm>
          <a:custGeom>
            <a:avLst/>
            <a:gdLst>
              <a:gd name="connsiteX0" fmla="*/ 8569569 w 8569569"/>
              <a:gd name="connsiteY0" fmla="*/ 2992306 h 3057005"/>
              <a:gd name="connsiteX1" fmla="*/ 7795846 w 8569569"/>
              <a:gd name="connsiteY1" fmla="*/ 2968860 h 3057005"/>
              <a:gd name="connsiteX2" fmla="*/ 5943600 w 8569569"/>
              <a:gd name="connsiteY2" fmla="*/ 2136521 h 3057005"/>
              <a:gd name="connsiteX3" fmla="*/ 4783015 w 8569569"/>
              <a:gd name="connsiteY3" fmla="*/ 167044 h 3057005"/>
              <a:gd name="connsiteX4" fmla="*/ 3751385 w 8569569"/>
              <a:gd name="connsiteY4" fmla="*/ 342890 h 3057005"/>
              <a:gd name="connsiteX5" fmla="*/ 1500554 w 8569569"/>
              <a:gd name="connsiteY5" fmla="*/ 2242029 h 3057005"/>
              <a:gd name="connsiteX6" fmla="*/ 0 w 8569569"/>
              <a:gd name="connsiteY6" fmla="*/ 2910244 h 305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9569" h="3057005">
                <a:moveTo>
                  <a:pt x="8569569" y="2992306"/>
                </a:moveTo>
                <a:cubicBezTo>
                  <a:pt x="8401538" y="3051898"/>
                  <a:pt x="8233507" y="3111491"/>
                  <a:pt x="7795846" y="2968860"/>
                </a:cubicBezTo>
                <a:cubicBezTo>
                  <a:pt x="7358185" y="2826229"/>
                  <a:pt x="6445738" y="2603490"/>
                  <a:pt x="5943600" y="2136521"/>
                </a:cubicBezTo>
                <a:cubicBezTo>
                  <a:pt x="5441461" y="1669552"/>
                  <a:pt x="5148384" y="465982"/>
                  <a:pt x="4783015" y="167044"/>
                </a:cubicBezTo>
                <a:cubicBezTo>
                  <a:pt x="4417646" y="-131895"/>
                  <a:pt x="4298462" y="-2941"/>
                  <a:pt x="3751385" y="342890"/>
                </a:cubicBezTo>
                <a:cubicBezTo>
                  <a:pt x="3204308" y="688721"/>
                  <a:pt x="2125785" y="1814137"/>
                  <a:pt x="1500554" y="2242029"/>
                </a:cubicBezTo>
                <a:cubicBezTo>
                  <a:pt x="875323" y="2669921"/>
                  <a:pt x="437661" y="2790082"/>
                  <a:pt x="0" y="2910244"/>
                </a:cubicBezTo>
              </a:path>
            </a:pathLst>
          </a:custGeom>
          <a:noFill/>
          <a:ln w="539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mc:AlternateContent xmlns:mc="http://schemas.openxmlformats.org/markup-compatibility/2006" xmlns:a14="http://schemas.microsoft.com/office/drawing/2010/main">
        <mc:Choice Requires="a14">
          <p:sp>
            <p:nvSpPr>
              <p:cNvPr id="43" name="TextBox 42"/>
              <p:cNvSpPr txBox="1">
                <a:spLocks noChangeArrowheads="1"/>
              </p:cNvSpPr>
              <p:nvPr/>
            </p:nvSpPr>
            <p:spPr bwMode="auto">
              <a:xfrm>
                <a:off x="2114550" y="6010275"/>
                <a:ext cx="6394450" cy="523220"/>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a:spAutoFit/>
              </a:bodyPr>
              <a:lstStyle/>
              <a:p>
                <a:pPr algn="ct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𝑨</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𝑩</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𝑫</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𝑬</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𝑪</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𝑰</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𝑯</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𝑮</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𝑭</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的割</a:t>
                </a:r>
              </a:p>
            </p:txBody>
          </p:sp>
        </mc:Choice>
        <mc:Fallback xmlns="">
          <p:sp>
            <p:nvSpPr>
              <p:cNvPr id="43" name="TextBox 42"/>
              <p:cNvSpPr txBox="1">
                <a:spLocks noRot="1" noChangeAspect="1" noMove="1" noResize="1" noEditPoints="1" noAdjustHandles="1" noChangeArrowheads="1" noChangeShapeType="1" noTextEdit="1"/>
              </p:cNvSpPr>
              <p:nvPr/>
            </p:nvSpPr>
            <p:spPr bwMode="auto">
              <a:xfrm>
                <a:off x="2114550" y="6010275"/>
                <a:ext cx="6394450" cy="523220"/>
              </a:xfrm>
              <a:prstGeom prst="rect">
                <a:avLst/>
              </a:prstGeom>
              <a:blipFill>
                <a:blip r:embed="rId2"/>
                <a:stretch>
                  <a:fillRect t="-16279" b="-279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4"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10585" flipH="1">
            <a:off x="8374063" y="4202113"/>
            <a:ext cx="1493837"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49891B4C-29AC-47C6-8656-9E759B0FC43F}"/>
                  </a:ext>
                </a:extLst>
              </p:cNvPr>
              <p:cNvSpPr/>
              <p:nvPr/>
            </p:nvSpPr>
            <p:spPr>
              <a:xfrm>
                <a:off x="739868" y="3930005"/>
                <a:ext cx="444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rPr>
                        <m:t>𝑺</m:t>
                      </m:r>
                    </m:oMath>
                  </m:oMathPara>
                </a14:m>
                <a:endParaRPr lang="zh-CN" altLang="en-US" sz="2400" b="1" dirty="0">
                  <a:solidFill>
                    <a:srgbClr val="0000FF"/>
                  </a:solidFill>
                </a:endParaRPr>
              </a:p>
            </p:txBody>
          </p:sp>
        </mc:Choice>
        <mc:Fallback xmlns="">
          <p:sp>
            <p:nvSpPr>
              <p:cNvPr id="3" name="矩形 2">
                <a:extLst>
                  <a:ext uri="{FF2B5EF4-FFF2-40B4-BE49-F238E27FC236}">
                    <a16:creationId xmlns:a16="http://schemas.microsoft.com/office/drawing/2014/main" id="{49891B4C-29AC-47C6-8656-9E759B0FC43F}"/>
                  </a:ext>
                </a:extLst>
              </p:cNvPr>
              <p:cNvSpPr>
                <a:spLocks noRot="1" noChangeAspect="1" noMove="1" noResize="1" noEditPoints="1" noAdjustHandles="1" noChangeArrowheads="1" noChangeShapeType="1" noTextEdit="1"/>
              </p:cNvSpPr>
              <p:nvPr/>
            </p:nvSpPr>
            <p:spPr>
              <a:xfrm>
                <a:off x="739868" y="3930005"/>
                <a:ext cx="444352"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1BFA7933-4F1A-4974-B003-B20835F8249B}"/>
                  </a:ext>
                </a:extLst>
              </p:cNvPr>
              <p:cNvSpPr/>
              <p:nvPr/>
            </p:nvSpPr>
            <p:spPr>
              <a:xfrm>
                <a:off x="601436" y="5135563"/>
                <a:ext cx="119720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𝑽</m:t>
                      </m:r>
                      <m:r>
                        <a:rPr lang="en-US" altLang="zh-CN" sz="2400" b="1" i="1" smtClean="0">
                          <a:solidFill>
                            <a:srgbClr val="0000FF"/>
                          </a:solidFill>
                          <a:latin typeface="Cambria Math" panose="02040503050406030204" pitchFamily="18" charset="0"/>
                        </a:rPr>
                        <m:t>−</m:t>
                      </m:r>
                      <m:r>
                        <a:rPr lang="en-US" altLang="zh-CN" sz="2400" b="1" i="1">
                          <a:solidFill>
                            <a:srgbClr val="0000FF"/>
                          </a:solidFill>
                          <a:latin typeface="Cambria Math" panose="02040503050406030204" pitchFamily="18" charset="0"/>
                        </a:rPr>
                        <m:t>𝑺</m:t>
                      </m:r>
                    </m:oMath>
                  </m:oMathPara>
                </a14:m>
                <a:endParaRPr lang="zh-CN" altLang="en-US" sz="2400" b="1" dirty="0">
                  <a:solidFill>
                    <a:srgbClr val="0000FF"/>
                  </a:solidFill>
                </a:endParaRPr>
              </a:p>
            </p:txBody>
          </p:sp>
        </mc:Choice>
        <mc:Fallback xmlns="">
          <p:sp>
            <p:nvSpPr>
              <p:cNvPr id="45" name="矩形 44">
                <a:extLst>
                  <a:ext uri="{FF2B5EF4-FFF2-40B4-BE49-F238E27FC236}">
                    <a16:creationId xmlns:a16="http://schemas.microsoft.com/office/drawing/2014/main" id="{1BFA7933-4F1A-4974-B003-B20835F8249B}"/>
                  </a:ext>
                </a:extLst>
              </p:cNvPr>
              <p:cNvSpPr>
                <a:spLocks noRot="1" noChangeAspect="1" noMove="1" noResize="1" noEditPoints="1" noAdjustHandles="1" noChangeArrowheads="1" noChangeShapeType="1" noTextEdit="1"/>
              </p:cNvSpPr>
              <p:nvPr/>
            </p:nvSpPr>
            <p:spPr>
              <a:xfrm>
                <a:off x="601436" y="5135563"/>
                <a:ext cx="1197202" cy="461665"/>
              </a:xfrm>
              <a:prstGeom prst="rect">
                <a:avLst/>
              </a:prstGeom>
              <a:blipFill>
                <a:blip r:embed="rId5"/>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382F5E3E-D611-459E-B832-EBC157A53A65}"/>
              </a:ext>
            </a:extLst>
          </p:cNvPr>
          <p:cNvCxnSpPr/>
          <p:nvPr/>
        </p:nvCxnSpPr>
        <p:spPr>
          <a:xfrm flipV="1">
            <a:off x="534988" y="3727451"/>
            <a:ext cx="0" cy="72072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E0302CC8-3695-41D5-A48A-8DA53868A230}"/>
              </a:ext>
            </a:extLst>
          </p:cNvPr>
          <p:cNvCxnSpPr>
            <a:cxnSpLocks/>
          </p:cNvCxnSpPr>
          <p:nvPr/>
        </p:nvCxnSpPr>
        <p:spPr>
          <a:xfrm>
            <a:off x="534988" y="5181600"/>
            <a:ext cx="0" cy="72072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DF06E4D-2954-BC40-BDD1-149B27892409}"/>
                  </a:ext>
                </a:extLst>
              </p:cNvPr>
              <p:cNvSpPr txBox="1"/>
              <p:nvPr/>
            </p:nvSpPr>
            <p:spPr>
              <a:xfrm>
                <a:off x="275439" y="1282468"/>
                <a:ext cx="5338161" cy="584775"/>
              </a:xfrm>
              <a:prstGeom prst="rect">
                <a:avLst/>
              </a:prstGeom>
              <a:solidFill>
                <a:schemeClr val="bg1"/>
              </a:solidFill>
              <a:ln w="19050">
                <a:solidFill>
                  <a:srgbClr val="00B050"/>
                </a:solidFill>
              </a:ln>
            </p:spPr>
            <p:txBody>
              <a:bodyPr wrap="square" rtlCol="0">
                <a:spAutoFit/>
              </a:bodyPr>
              <a:lstStyle/>
              <a:p>
                <a:pPr algn="just"/>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无向图</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的一个切割（</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S,</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V-S</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）是</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G</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的顶点的一个划分，</a:t>
                </a:r>
                <a:r>
                  <a:rPr lang="en-US" altLang="zh-CN" sz="1600" b="1" dirty="0">
                    <a:solidFill>
                      <a:srgbClr val="FF0000"/>
                    </a:solidFill>
                    <a:ea typeface="楷体" panose="02010609060101010101" pitchFamily="49" charset="-122"/>
                    <a:cs typeface="Times New Roman" panose="02020603050405020304" pitchFamily="18" charset="0"/>
                  </a:rPr>
                  <a:t> </a:t>
                </a:r>
                <a14:m>
                  <m:oMath xmlns:m="http://schemas.openxmlformats.org/officeDocument/2006/math">
                    <m:r>
                      <a:rPr lang="zh-CN" altLang="en-US" sz="16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例如：</m:t>
                    </m:r>
                    <m:r>
                      <a:rPr lang="en-US" altLang="zh-CN" sz="1600" b="1" i="0"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𝐒</m:t>
                    </m:r>
                    <m:r>
                      <a:rPr lang="en-US" altLang="zh-CN" sz="1600" b="1" i="0"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𝑨</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𝑩</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𝑫</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𝑬</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V-S=</a:t>
                </a:r>
                <a14:m>
                  <m:oMath xmlns:m="http://schemas.openxmlformats.org/officeDocument/2006/math">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𝑪</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𝑰</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𝑯</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𝑮</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𝑭</m:t>
                    </m:r>
                    <m:r>
                      <a:rPr lang="en-US" altLang="zh-CN" sz="16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是一个切割</a:t>
                </a:r>
              </a:p>
            </p:txBody>
          </p:sp>
        </mc:Choice>
        <mc:Fallback xmlns="">
          <p:sp>
            <p:nvSpPr>
              <p:cNvPr id="49" name="TextBox 48">
                <a:extLst>
                  <a:ext uri="{FF2B5EF4-FFF2-40B4-BE49-F238E27FC236}">
                    <a16:creationId xmlns:a16="http://schemas.microsoft.com/office/drawing/2014/main" id="{FDF06E4D-2954-BC40-BDD1-149B27892409}"/>
                  </a:ext>
                </a:extLst>
              </p:cNvPr>
              <p:cNvSpPr txBox="1">
                <a:spLocks noRot="1" noChangeAspect="1" noMove="1" noResize="1" noEditPoints="1" noAdjustHandles="1" noChangeArrowheads="1" noChangeShapeType="1" noTextEdit="1"/>
              </p:cNvSpPr>
              <p:nvPr/>
            </p:nvSpPr>
            <p:spPr>
              <a:xfrm>
                <a:off x="275439" y="1282468"/>
                <a:ext cx="5338161" cy="584775"/>
              </a:xfrm>
              <a:prstGeom prst="rect">
                <a:avLst/>
              </a:prstGeom>
              <a:blipFill>
                <a:blip r:embed="rId6"/>
                <a:stretch>
                  <a:fillRect l="-473" t="-4167" r="-236" b="-12500"/>
                </a:stretch>
              </a:blipFill>
              <a:ln w="19050">
                <a:solidFill>
                  <a:srgbClr val="00B050"/>
                </a:solidFill>
              </a:ln>
            </p:spPr>
            <p:txBody>
              <a:bodyPr/>
              <a:lstStyle/>
              <a:p>
                <a:r>
                  <a:rPr lang="en-CN">
                    <a:noFill/>
                  </a:rPr>
                  <a:t> </a:t>
                </a:r>
              </a:p>
            </p:txBody>
          </p:sp>
        </mc:Fallback>
      </mc:AlternateContent>
    </p:spTree>
    <p:extLst>
      <p:ext uri="{BB962C8B-B14F-4D97-AF65-F5344CB8AC3E}">
        <p14:creationId xmlns:p14="http://schemas.microsoft.com/office/powerpoint/2010/main" val="35647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blinds(horizontal)">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3" grpId="0"/>
      <p:bldP spid="45" grpId="0"/>
      <p:bldP spid="4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667500" y="2251075"/>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5" name="Oval 4"/>
          <p:cNvSpPr/>
          <p:nvPr/>
        </p:nvSpPr>
        <p:spPr>
          <a:xfrm>
            <a:off x="4827588" y="2251075"/>
            <a:ext cx="561975"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C</a:t>
            </a:r>
          </a:p>
        </p:txBody>
      </p:sp>
      <p:sp>
        <p:nvSpPr>
          <p:cNvPr id="6" name="Oval 5"/>
          <p:cNvSpPr/>
          <p:nvPr/>
        </p:nvSpPr>
        <p:spPr>
          <a:xfrm>
            <a:off x="3009900" y="2251075"/>
            <a:ext cx="561975"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B</a:t>
            </a:r>
          </a:p>
        </p:txBody>
      </p:sp>
      <p:sp>
        <p:nvSpPr>
          <p:cNvPr id="7" name="Oval 6"/>
          <p:cNvSpPr/>
          <p:nvPr/>
        </p:nvSpPr>
        <p:spPr>
          <a:xfrm>
            <a:off x="1328738" y="3681413"/>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8" name="Oval 7"/>
          <p:cNvSpPr/>
          <p:nvPr/>
        </p:nvSpPr>
        <p:spPr>
          <a:xfrm>
            <a:off x="3009900" y="5099050"/>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H</a:t>
            </a:r>
          </a:p>
        </p:txBody>
      </p:sp>
      <p:sp>
        <p:nvSpPr>
          <p:cNvPr id="9" name="Oval 8"/>
          <p:cNvSpPr/>
          <p:nvPr/>
        </p:nvSpPr>
        <p:spPr>
          <a:xfrm>
            <a:off x="4838700" y="5099050"/>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G</a:t>
            </a:r>
          </a:p>
        </p:txBody>
      </p:sp>
      <p:sp>
        <p:nvSpPr>
          <p:cNvPr id="10" name="Oval 9"/>
          <p:cNvSpPr/>
          <p:nvPr/>
        </p:nvSpPr>
        <p:spPr>
          <a:xfrm>
            <a:off x="6667500" y="5099050"/>
            <a:ext cx="561975" cy="563563"/>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F</a:t>
            </a:r>
          </a:p>
        </p:txBody>
      </p:sp>
      <p:sp>
        <p:nvSpPr>
          <p:cNvPr id="11" name="Oval 10"/>
          <p:cNvSpPr/>
          <p:nvPr/>
        </p:nvSpPr>
        <p:spPr>
          <a:xfrm>
            <a:off x="3983038" y="3681413"/>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I</a:t>
            </a:r>
          </a:p>
        </p:txBody>
      </p:sp>
      <p:sp>
        <p:nvSpPr>
          <p:cNvPr id="12" name="Oval 11"/>
          <p:cNvSpPr/>
          <p:nvPr/>
        </p:nvSpPr>
        <p:spPr>
          <a:xfrm>
            <a:off x="8355013" y="3681413"/>
            <a:ext cx="563562"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E</a:t>
            </a:r>
          </a:p>
        </p:txBody>
      </p:sp>
      <p:cxnSp>
        <p:nvCxnSpPr>
          <p:cNvPr id="13" name="Straight Connector 12"/>
          <p:cNvCxnSpPr>
            <a:stCxn id="7" idx="5"/>
            <a:endCxn id="12" idx="1"/>
          </p:cNvCxnSpPr>
          <p:nvPr/>
        </p:nvCxnSpPr>
        <p:spPr>
          <a:xfrm>
            <a:off x="5307013" y="2730500"/>
            <a:ext cx="1443037" cy="24511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6" idx="2"/>
          </p:cNvCxnSpPr>
          <p:nvPr/>
        </p:nvCxnSpPr>
        <p:spPr>
          <a:xfrm>
            <a:off x="5389563" y="2532063"/>
            <a:ext cx="12779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1"/>
            <a:endCxn id="6" idx="5"/>
          </p:cNvCxnSpPr>
          <p:nvPr/>
        </p:nvCxnSpPr>
        <p:spPr>
          <a:xfrm flipH="1" flipV="1">
            <a:off x="7148513" y="2730500"/>
            <a:ext cx="1289050" cy="10334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4" idx="3"/>
            <a:endCxn id="12" idx="7"/>
          </p:cNvCxnSpPr>
          <p:nvPr/>
        </p:nvCxnSpPr>
        <p:spPr>
          <a:xfrm flipH="1">
            <a:off x="7148513" y="4160838"/>
            <a:ext cx="1289050"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12" idx="0"/>
          </p:cNvCxnSpPr>
          <p:nvPr/>
        </p:nvCxnSpPr>
        <p:spPr>
          <a:xfrm>
            <a:off x="6948488" y="2813050"/>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5"/>
            <a:endCxn id="11" idx="1"/>
          </p:cNvCxnSpPr>
          <p:nvPr/>
        </p:nvCxnSpPr>
        <p:spPr>
          <a:xfrm>
            <a:off x="4462463" y="4160838"/>
            <a:ext cx="458787"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6"/>
            <a:endCxn id="12" idx="2"/>
          </p:cNvCxnSpPr>
          <p:nvPr/>
        </p:nvCxnSpPr>
        <p:spPr>
          <a:xfrm>
            <a:off x="5400675" y="5381625"/>
            <a:ext cx="126682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0"/>
            <a:endCxn id="7" idx="3"/>
          </p:cNvCxnSpPr>
          <p:nvPr/>
        </p:nvCxnSpPr>
        <p:spPr>
          <a:xfrm flipV="1">
            <a:off x="4264025" y="2730500"/>
            <a:ext cx="646113" cy="95091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7" idx="2"/>
          </p:cNvCxnSpPr>
          <p:nvPr/>
        </p:nvCxnSpPr>
        <p:spPr>
          <a:xfrm>
            <a:off x="3571875" y="2532063"/>
            <a:ext cx="125571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7"/>
            <a:endCxn id="8" idx="3"/>
          </p:cNvCxnSpPr>
          <p:nvPr/>
        </p:nvCxnSpPr>
        <p:spPr>
          <a:xfrm flipV="1">
            <a:off x="1809750" y="2730500"/>
            <a:ext cx="1282700" cy="10334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5"/>
            <a:endCxn id="10" idx="1"/>
          </p:cNvCxnSpPr>
          <p:nvPr/>
        </p:nvCxnSpPr>
        <p:spPr>
          <a:xfrm>
            <a:off x="1809750" y="4160838"/>
            <a:ext cx="1282700"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2"/>
            <a:endCxn id="10" idx="6"/>
          </p:cNvCxnSpPr>
          <p:nvPr/>
        </p:nvCxnSpPr>
        <p:spPr>
          <a:xfrm flipH="1">
            <a:off x="3571875" y="5381625"/>
            <a:ext cx="126682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3"/>
            <a:endCxn id="10" idx="7"/>
          </p:cNvCxnSpPr>
          <p:nvPr/>
        </p:nvCxnSpPr>
        <p:spPr>
          <a:xfrm flipH="1">
            <a:off x="3490913" y="4160838"/>
            <a:ext cx="574675"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857875" y="2052638"/>
            <a:ext cx="785813" cy="460375"/>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27" name="TextBox 26"/>
          <p:cNvSpPr txBox="1"/>
          <p:nvPr/>
        </p:nvSpPr>
        <p:spPr>
          <a:xfrm>
            <a:off x="7723188" y="2773363"/>
            <a:ext cx="784225" cy="460375"/>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28" name="TextBox 27"/>
          <p:cNvSpPr txBox="1"/>
          <p:nvPr/>
        </p:nvSpPr>
        <p:spPr>
          <a:xfrm>
            <a:off x="7816850" y="4614863"/>
            <a:ext cx="784225" cy="460375"/>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29" name="TextBox 28"/>
          <p:cNvSpPr txBox="1"/>
          <p:nvPr/>
        </p:nvSpPr>
        <p:spPr>
          <a:xfrm>
            <a:off x="6937375" y="3665538"/>
            <a:ext cx="785813" cy="460375"/>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30" name="TextBox 29"/>
          <p:cNvSpPr txBox="1"/>
          <p:nvPr/>
        </p:nvSpPr>
        <p:spPr>
          <a:xfrm>
            <a:off x="5857875" y="3373438"/>
            <a:ext cx="785813" cy="460375"/>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31" name="TextBox 30"/>
          <p:cNvSpPr txBox="1"/>
          <p:nvPr/>
        </p:nvSpPr>
        <p:spPr>
          <a:xfrm>
            <a:off x="5811838" y="4951413"/>
            <a:ext cx="785812" cy="460375"/>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32" name="TextBox 31"/>
          <p:cNvSpPr txBox="1"/>
          <p:nvPr/>
        </p:nvSpPr>
        <p:spPr>
          <a:xfrm>
            <a:off x="4627563" y="3062288"/>
            <a:ext cx="785812" cy="460375"/>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33" name="TextBox 32"/>
          <p:cNvSpPr txBox="1"/>
          <p:nvPr/>
        </p:nvSpPr>
        <p:spPr>
          <a:xfrm>
            <a:off x="4041775" y="4913313"/>
            <a:ext cx="785813" cy="460375"/>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34" name="TextBox 33"/>
          <p:cNvSpPr txBox="1"/>
          <p:nvPr/>
        </p:nvSpPr>
        <p:spPr>
          <a:xfrm>
            <a:off x="3825875" y="4418013"/>
            <a:ext cx="785813" cy="460375"/>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35" name="TextBox 34"/>
          <p:cNvSpPr txBox="1"/>
          <p:nvPr/>
        </p:nvSpPr>
        <p:spPr>
          <a:xfrm>
            <a:off x="4692650" y="4403725"/>
            <a:ext cx="784225" cy="460375"/>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36" name="TextBox 35"/>
          <p:cNvSpPr txBox="1"/>
          <p:nvPr/>
        </p:nvSpPr>
        <p:spPr>
          <a:xfrm>
            <a:off x="2008188" y="4573588"/>
            <a:ext cx="784225" cy="460375"/>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37" name="Straight Connector 36"/>
          <p:cNvCxnSpPr>
            <a:stCxn id="10" idx="0"/>
            <a:endCxn id="8" idx="4"/>
          </p:cNvCxnSpPr>
          <p:nvPr/>
        </p:nvCxnSpPr>
        <p:spPr>
          <a:xfrm flipV="1">
            <a:off x="3290888" y="2813050"/>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08350" y="3424238"/>
            <a:ext cx="785813" cy="460375"/>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39" name="TextBox 38"/>
          <p:cNvSpPr txBox="1"/>
          <p:nvPr/>
        </p:nvSpPr>
        <p:spPr>
          <a:xfrm>
            <a:off x="3941763" y="2065338"/>
            <a:ext cx="785812" cy="460375"/>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40" name="TextBox 39"/>
          <p:cNvSpPr txBox="1"/>
          <p:nvPr/>
        </p:nvSpPr>
        <p:spPr>
          <a:xfrm>
            <a:off x="2054225" y="2879725"/>
            <a:ext cx="785813" cy="460375"/>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pic>
        <p:nvPicPr>
          <p:cNvPr id="172070"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10585" flipH="1">
            <a:off x="8502650" y="4203700"/>
            <a:ext cx="976313"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44"/>
          <p:cNvSpPr/>
          <p:nvPr/>
        </p:nvSpPr>
        <p:spPr>
          <a:xfrm>
            <a:off x="7880350" y="3103563"/>
            <a:ext cx="1263650" cy="1554162"/>
          </a:xfrm>
          <a:custGeom>
            <a:avLst/>
            <a:gdLst>
              <a:gd name="connsiteX0" fmla="*/ 713590 w 1263611"/>
              <a:gd name="connsiteY0" fmla="*/ 13215 h 1554127"/>
              <a:gd name="connsiteX1" fmla="*/ 20863 w 1263611"/>
              <a:gd name="connsiteY1" fmla="*/ 761360 h 1554127"/>
              <a:gd name="connsiteX2" fmla="*/ 270244 w 1263611"/>
              <a:gd name="connsiteY2" fmla="*/ 1523360 h 1554127"/>
              <a:gd name="connsiteX3" fmla="*/ 1170790 w 1263611"/>
              <a:gd name="connsiteY3" fmla="*/ 1301687 h 1554127"/>
              <a:gd name="connsiteX4" fmla="*/ 1184644 w 1263611"/>
              <a:gd name="connsiteY4" fmla="*/ 359578 h 1554127"/>
              <a:gd name="connsiteX5" fmla="*/ 713590 w 1263611"/>
              <a:gd name="connsiteY5" fmla="*/ 13215 h 155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3611" h="1554127">
                <a:moveTo>
                  <a:pt x="713590" y="13215"/>
                </a:moveTo>
                <a:cubicBezTo>
                  <a:pt x="519627" y="80179"/>
                  <a:pt x="94754" y="509669"/>
                  <a:pt x="20863" y="761360"/>
                </a:cubicBezTo>
                <a:cubicBezTo>
                  <a:pt x="-53028" y="1013051"/>
                  <a:pt x="78589" y="1433305"/>
                  <a:pt x="270244" y="1523360"/>
                </a:cubicBezTo>
                <a:cubicBezTo>
                  <a:pt x="461899" y="1613415"/>
                  <a:pt x="1018390" y="1495651"/>
                  <a:pt x="1170790" y="1301687"/>
                </a:cubicBezTo>
                <a:cubicBezTo>
                  <a:pt x="1323190" y="1107723"/>
                  <a:pt x="1258535" y="574323"/>
                  <a:pt x="1184644" y="359578"/>
                </a:cubicBezTo>
                <a:cubicBezTo>
                  <a:pt x="1110753" y="144833"/>
                  <a:pt x="907553" y="-53749"/>
                  <a:pt x="713590" y="13215"/>
                </a:cubicBezTo>
                <a:close/>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endParaRPr lang="en-US" noProof="1"/>
          </a:p>
        </p:txBody>
      </p:sp>
      <p:sp>
        <p:nvSpPr>
          <p:cNvPr id="47" name="Freeform 46"/>
          <p:cNvSpPr/>
          <p:nvPr/>
        </p:nvSpPr>
        <p:spPr>
          <a:xfrm>
            <a:off x="2576513" y="1790700"/>
            <a:ext cx="3221037" cy="4246563"/>
          </a:xfrm>
          <a:custGeom>
            <a:avLst/>
            <a:gdLst>
              <a:gd name="connsiteX0" fmla="*/ 2858384 w 3220949"/>
              <a:gd name="connsiteY0" fmla="*/ 204641 h 4246671"/>
              <a:gd name="connsiteX1" fmla="*/ 3218603 w 3220949"/>
              <a:gd name="connsiteY1" fmla="*/ 786531 h 4246671"/>
              <a:gd name="connsiteX2" fmla="*/ 2830675 w 3220949"/>
              <a:gd name="connsiteY2" fmla="*/ 1354568 h 4246671"/>
              <a:gd name="connsiteX3" fmla="*/ 1916275 w 3220949"/>
              <a:gd name="connsiteY3" fmla="*/ 980495 h 4246671"/>
              <a:gd name="connsiteX4" fmla="*/ 1375948 w 3220949"/>
              <a:gd name="connsiteY4" fmla="*/ 1576241 h 4246671"/>
              <a:gd name="connsiteX5" fmla="*/ 1029584 w 3220949"/>
              <a:gd name="connsiteY5" fmla="*/ 2573768 h 4246671"/>
              <a:gd name="connsiteX6" fmla="*/ 1140421 w 3220949"/>
              <a:gd name="connsiteY6" fmla="*/ 3266495 h 4246671"/>
              <a:gd name="connsiteX7" fmla="*/ 1791584 w 3220949"/>
              <a:gd name="connsiteY7" fmla="*/ 3058677 h 4246671"/>
              <a:gd name="connsiteX8" fmla="*/ 2678275 w 3220949"/>
              <a:gd name="connsiteY8" fmla="*/ 3114095 h 4246671"/>
              <a:gd name="connsiteX9" fmla="*/ 3107766 w 3220949"/>
              <a:gd name="connsiteY9" fmla="*/ 3571295 h 4246671"/>
              <a:gd name="connsiteX10" fmla="*/ 2262639 w 3220949"/>
              <a:gd name="connsiteY10" fmla="*/ 4236313 h 4246671"/>
              <a:gd name="connsiteX11" fmla="*/ 1126566 w 3220949"/>
              <a:gd name="connsiteY11" fmla="*/ 3986931 h 4246671"/>
              <a:gd name="connsiteX12" fmla="*/ 447694 w 3220949"/>
              <a:gd name="connsiteY12" fmla="*/ 4125477 h 4246671"/>
              <a:gd name="connsiteX13" fmla="*/ 129039 w 3220949"/>
              <a:gd name="connsiteY13" fmla="*/ 3612859 h 4246671"/>
              <a:gd name="connsiteX14" fmla="*/ 503112 w 3220949"/>
              <a:gd name="connsiteY14" fmla="*/ 2019586 h 4246671"/>
              <a:gd name="connsiteX15" fmla="*/ 4348 w 3220949"/>
              <a:gd name="connsiteY15" fmla="*/ 481731 h 4246671"/>
              <a:gd name="connsiteX16" fmla="*/ 849475 w 3220949"/>
              <a:gd name="connsiteY16" fmla="*/ 10677 h 4246671"/>
              <a:gd name="connsiteX17" fmla="*/ 2858384 w 3220949"/>
              <a:gd name="connsiteY17" fmla="*/ 204641 h 424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0949" h="4246671">
                <a:moveTo>
                  <a:pt x="2858384" y="204641"/>
                </a:moveTo>
                <a:cubicBezTo>
                  <a:pt x="3253239" y="333950"/>
                  <a:pt x="3223221" y="594877"/>
                  <a:pt x="3218603" y="786531"/>
                </a:cubicBezTo>
                <a:cubicBezTo>
                  <a:pt x="3213985" y="978186"/>
                  <a:pt x="3047730" y="1322241"/>
                  <a:pt x="2830675" y="1354568"/>
                </a:cubicBezTo>
                <a:cubicBezTo>
                  <a:pt x="2613620" y="1386895"/>
                  <a:pt x="2158729" y="943550"/>
                  <a:pt x="1916275" y="980495"/>
                </a:cubicBezTo>
                <a:cubicBezTo>
                  <a:pt x="1673821" y="1017440"/>
                  <a:pt x="1523730" y="1310696"/>
                  <a:pt x="1375948" y="1576241"/>
                </a:cubicBezTo>
                <a:cubicBezTo>
                  <a:pt x="1228166" y="1841786"/>
                  <a:pt x="1068838" y="2292059"/>
                  <a:pt x="1029584" y="2573768"/>
                </a:cubicBezTo>
                <a:cubicBezTo>
                  <a:pt x="990330" y="2855477"/>
                  <a:pt x="1013421" y="3185677"/>
                  <a:pt x="1140421" y="3266495"/>
                </a:cubicBezTo>
                <a:cubicBezTo>
                  <a:pt x="1267421" y="3347313"/>
                  <a:pt x="1535275" y="3084077"/>
                  <a:pt x="1791584" y="3058677"/>
                </a:cubicBezTo>
                <a:cubicBezTo>
                  <a:pt x="2047893" y="3033277"/>
                  <a:pt x="2458911" y="3028659"/>
                  <a:pt x="2678275" y="3114095"/>
                </a:cubicBezTo>
                <a:cubicBezTo>
                  <a:pt x="2897639" y="3199531"/>
                  <a:pt x="3177039" y="3384259"/>
                  <a:pt x="3107766" y="3571295"/>
                </a:cubicBezTo>
                <a:cubicBezTo>
                  <a:pt x="3038493" y="3758331"/>
                  <a:pt x="2592839" y="4167040"/>
                  <a:pt x="2262639" y="4236313"/>
                </a:cubicBezTo>
                <a:cubicBezTo>
                  <a:pt x="1932439" y="4305586"/>
                  <a:pt x="1429057" y="4005404"/>
                  <a:pt x="1126566" y="3986931"/>
                </a:cubicBezTo>
                <a:cubicBezTo>
                  <a:pt x="824075" y="3968458"/>
                  <a:pt x="613948" y="4187822"/>
                  <a:pt x="447694" y="4125477"/>
                </a:cubicBezTo>
                <a:cubicBezTo>
                  <a:pt x="281439" y="4063132"/>
                  <a:pt x="119803" y="3963841"/>
                  <a:pt x="129039" y="3612859"/>
                </a:cubicBezTo>
                <a:cubicBezTo>
                  <a:pt x="138275" y="3261877"/>
                  <a:pt x="523894" y="2541441"/>
                  <a:pt x="503112" y="2019586"/>
                </a:cubicBezTo>
                <a:cubicBezTo>
                  <a:pt x="482330" y="1497731"/>
                  <a:pt x="-53379" y="816549"/>
                  <a:pt x="4348" y="481731"/>
                </a:cubicBezTo>
                <a:cubicBezTo>
                  <a:pt x="62075" y="146913"/>
                  <a:pt x="373802" y="56859"/>
                  <a:pt x="849475" y="10677"/>
                </a:cubicBezTo>
                <a:cubicBezTo>
                  <a:pt x="1325148" y="-35505"/>
                  <a:pt x="2463529" y="75332"/>
                  <a:pt x="2858384" y="204641"/>
                </a:cubicBezTo>
                <a:close/>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pic>
        <p:nvPicPr>
          <p:cNvPr id="172073" name="Picture 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10585" flipH="1">
            <a:off x="4738688" y="1487488"/>
            <a:ext cx="976312"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8" name="TextBox 42"/>
              <p:cNvSpPr txBox="1">
                <a:spLocks noChangeArrowheads="1"/>
              </p:cNvSpPr>
              <p:nvPr/>
            </p:nvSpPr>
            <p:spPr bwMode="auto">
              <a:xfrm>
                <a:off x="2123538" y="6115050"/>
                <a:ext cx="6044298" cy="520700"/>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wrap="square">
                <a:spAutoFit/>
              </a:bodyPr>
              <a:lstStyle/>
              <a:p>
                <a:pPr algn="ctr"/>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𝑩</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𝑪</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𝑯</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𝑮</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𝑬</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𝑨</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𝑰</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𝑫</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800" b="1"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𝑭</m:t>
                    </m:r>
                    <m:r>
                      <a:rPr lang="en-US" altLang="zh-CN" sz="2800" b="1"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的割</a:t>
                </a:r>
              </a:p>
            </p:txBody>
          </p:sp>
        </mc:Choice>
        <mc:Fallback xmlns="">
          <p:sp>
            <p:nvSpPr>
              <p:cNvPr id="48" name="TextBox 42"/>
              <p:cNvSpPr txBox="1">
                <a:spLocks noRot="1" noChangeAspect="1" noMove="1" noResize="1" noEditPoints="1" noAdjustHandles="1" noChangeArrowheads="1" noChangeShapeType="1" noTextEdit="1"/>
              </p:cNvSpPr>
              <p:nvPr/>
            </p:nvSpPr>
            <p:spPr bwMode="auto">
              <a:xfrm>
                <a:off x="2123538" y="6115050"/>
                <a:ext cx="6044298" cy="520700"/>
              </a:xfrm>
              <a:prstGeom prst="rect">
                <a:avLst/>
              </a:prstGeom>
              <a:blipFill>
                <a:blip r:embed="rId4"/>
                <a:stretch>
                  <a:fillRect t="-15116" b="-279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9" name="Title 1">
            <a:extLst>
              <a:ext uri="{FF2B5EF4-FFF2-40B4-BE49-F238E27FC236}">
                <a16:creationId xmlns:a16="http://schemas.microsoft.com/office/drawing/2014/main" id="{093E3013-3618-BF4C-89A2-93B1F458C353}"/>
              </a:ext>
            </a:extLst>
          </p:cNvPr>
          <p:cNvSpPr>
            <a:spLocks noGrp="1" noChangeArrowheads="1"/>
          </p:cNvSpPr>
          <p:nvPr>
            <p:ph type="title"/>
          </p:nvPr>
        </p:nvSpPr>
        <p:spPr>
          <a:xfrm>
            <a:off x="3009900" y="26988"/>
            <a:ext cx="4806950" cy="1325562"/>
          </a:xfrm>
        </p:spPr>
        <p:txBody>
          <a:bodyPr/>
          <a:lstStyle/>
          <a:p>
            <a:r>
              <a:rPr lang="zh-CN" altLang="en-US"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图割（</a:t>
            </a:r>
            <a:r>
              <a:rPr lang="en-US" altLang="zh-CN"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Graph Cut</a:t>
            </a:r>
            <a:r>
              <a:rPr lang="zh-CN" altLang="en-US"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4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079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6232-8880-2F42-99E4-0BFCCA23B809}"/>
              </a:ext>
            </a:extLst>
          </p:cNvPr>
          <p:cNvSpPr>
            <a:spLocks noGrp="1"/>
          </p:cNvSpPr>
          <p:nvPr>
            <p:ph type="title"/>
          </p:nvPr>
        </p:nvSpPr>
        <p:spPr/>
        <p:txBody>
          <a:bodyPr/>
          <a:lstStyle/>
          <a:p>
            <a:r>
              <a:rPr lang="en-CN" dirty="0"/>
              <a:t>贪心算法的基本概念</a:t>
            </a:r>
          </a:p>
        </p:txBody>
      </p:sp>
      <p:sp>
        <p:nvSpPr>
          <p:cNvPr id="3" name="Content Placeholder 2">
            <a:extLst>
              <a:ext uri="{FF2B5EF4-FFF2-40B4-BE49-F238E27FC236}">
                <a16:creationId xmlns:a16="http://schemas.microsoft.com/office/drawing/2014/main" id="{83B1794B-C3DA-8343-B091-55F7D19660CE}"/>
              </a:ext>
            </a:extLst>
          </p:cNvPr>
          <p:cNvSpPr>
            <a:spLocks noGrp="1"/>
          </p:cNvSpPr>
          <p:nvPr>
            <p:ph idx="1"/>
          </p:nvPr>
        </p:nvSpPr>
        <p:spPr>
          <a:xfrm>
            <a:off x="428625" y="1340768"/>
            <a:ext cx="9258300" cy="4863296"/>
          </a:xfrm>
        </p:spPr>
        <p:txBody>
          <a:bodyPr/>
          <a:lstStyle/>
          <a:p>
            <a:r>
              <a:rPr lang="en-CN" dirty="0"/>
              <a:t>与动态规划方法的比较</a:t>
            </a:r>
          </a:p>
          <a:p>
            <a:pPr lvl="1"/>
            <a:r>
              <a:rPr lang="en-CN" dirty="0"/>
              <a:t>动态规划可用的条件</a:t>
            </a:r>
          </a:p>
          <a:p>
            <a:pPr lvl="2"/>
            <a:r>
              <a:rPr lang="en-CN" dirty="0"/>
              <a:t>优化子结构</a:t>
            </a:r>
          </a:p>
          <a:p>
            <a:pPr lvl="2"/>
            <a:r>
              <a:rPr lang="en-CN" dirty="0"/>
              <a:t>子问题重叠性</a:t>
            </a:r>
          </a:p>
          <a:p>
            <a:pPr marL="914478" lvl="2" indent="0">
              <a:buNone/>
            </a:pPr>
            <a:endParaRPr lang="en-CN" dirty="0"/>
          </a:p>
          <a:p>
            <a:pPr marL="914477" lvl="2" indent="0">
              <a:buNone/>
            </a:pPr>
            <a:endParaRPr lang="en-CN" dirty="0"/>
          </a:p>
          <a:p>
            <a:pPr lvl="1"/>
            <a:r>
              <a:rPr lang="en-US" dirty="0" err="1"/>
              <a:t>贪心算法</a:t>
            </a:r>
            <a:r>
              <a:rPr lang="en-US" altLang="zh-CN" dirty="0"/>
              <a:t>(</a:t>
            </a:r>
            <a:r>
              <a:rPr lang="zh-CN" altLang="en-US" dirty="0"/>
              <a:t>得到优化解</a:t>
            </a:r>
            <a:r>
              <a:rPr lang="en-US" altLang="zh-CN" dirty="0"/>
              <a:t>)</a:t>
            </a:r>
            <a:r>
              <a:rPr lang="en-US" dirty="0" err="1"/>
              <a:t>可用的条件</a:t>
            </a:r>
            <a:endParaRPr lang="en-US" dirty="0"/>
          </a:p>
          <a:p>
            <a:pPr lvl="2"/>
            <a:r>
              <a:rPr lang="en-US" dirty="0" err="1"/>
              <a:t>贪心选择性</a:t>
            </a:r>
            <a:endParaRPr lang="en-US" dirty="0"/>
          </a:p>
          <a:p>
            <a:pPr lvl="2"/>
            <a:r>
              <a:rPr lang="en-US" dirty="0" err="1"/>
              <a:t>优化子结构</a:t>
            </a:r>
            <a:endParaRPr lang="en-US" dirty="0"/>
          </a:p>
          <a:p>
            <a:pPr lvl="1"/>
            <a:endParaRPr lang="en-US" dirty="0"/>
          </a:p>
          <a:p>
            <a:pPr lvl="1">
              <a:lnSpc>
                <a:spcPct val="85000"/>
              </a:lnSpc>
              <a:defRPr/>
            </a:pPr>
            <a:r>
              <a:rPr lang="zh-CN" altLang="en-US" dirty="0"/>
              <a:t>可用贪心方法时，动态规划方法可能不适用</a:t>
            </a:r>
          </a:p>
          <a:p>
            <a:pPr lvl="1">
              <a:lnSpc>
                <a:spcPct val="85000"/>
              </a:lnSpc>
              <a:defRPr/>
            </a:pPr>
            <a:r>
              <a:rPr lang="zh-CN" altLang="en-US" dirty="0"/>
              <a:t>可用动态规划方法时，贪心方法可能不适用</a:t>
            </a:r>
            <a:endParaRPr lang="en-US" dirty="0"/>
          </a:p>
          <a:p>
            <a:pPr lvl="1"/>
            <a:endParaRPr lang="en-CN" dirty="0"/>
          </a:p>
          <a:p>
            <a:pPr lvl="2"/>
            <a:endParaRPr lang="en-CN" dirty="0"/>
          </a:p>
        </p:txBody>
      </p:sp>
    </p:spTree>
    <p:extLst>
      <p:ext uri="{BB962C8B-B14F-4D97-AF65-F5344CB8AC3E}">
        <p14:creationId xmlns:p14="http://schemas.microsoft.com/office/powerpoint/2010/main" val="589766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p:cNvSpPr>
            <a:spLocks noGrp="1" noChangeArrowheads="1"/>
          </p:cNvSpPr>
          <p:nvPr>
            <p:ph type="title"/>
          </p:nvPr>
        </p:nvSpPr>
        <p:spPr>
          <a:xfrm>
            <a:off x="3127276" y="0"/>
            <a:ext cx="4456112" cy="535062"/>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图割</a:t>
            </a:r>
            <a:endParaRPr lang="zh-CN" altLang="en-US" sz="4000" dirty="0">
              <a:solidFill>
                <a:srgbClr val="0000FF"/>
              </a:solidFill>
              <a:latin typeface="+mj-ea"/>
            </a:endParaRPr>
          </a:p>
        </p:txBody>
      </p:sp>
      <mc:AlternateContent xmlns:mc="http://schemas.openxmlformats.org/markup-compatibility/2006" xmlns:a14="http://schemas.microsoft.com/office/drawing/2010/main">
        <mc:Choice Requires="a14">
          <p:sp>
            <p:nvSpPr>
              <p:cNvPr id="5" name="Title 1"/>
              <p:cNvSpPr>
                <a:spLocks noGrp="1"/>
              </p:cNvSpPr>
              <p:nvPr/>
            </p:nvSpPr>
            <p:spPr>
              <a:xfrm>
                <a:off x="174948" y="614586"/>
                <a:ext cx="10081120" cy="2958430"/>
              </a:xfrm>
              <a:prstGeom prst="rect">
                <a:avLst/>
              </a:prstGeom>
              <a:solidFill>
                <a:schemeClr val="bg1"/>
              </a:solidFill>
              <a:ln w="25400">
                <a:solidFill>
                  <a:schemeClr val="tx2">
                    <a:lumMod val="60000"/>
                    <a:lumOff val="40000"/>
                  </a:schemeClr>
                </a:solidFill>
              </a:ln>
            </p:spPr>
            <p:txBody>
              <a:bodyPr anchor="ctr"/>
              <a:lstStyle/>
              <a:p>
                <a:pPr algn="just">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无向图</a:t>
                </a:r>
                <a14:m>
                  <m:oMath xmlns:m="http://schemas.openxmlformats.org/officeDocument/2006/math">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割</a:t>
                </a:r>
                <a14:m>
                  <m:oMath xmlns:m="http://schemas.openxmlformats.org/officeDocument/2006/math">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400" b="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，是集合</a:t>
                </a:r>
                <a14:m>
                  <m:oMath xmlns:m="http://schemas.openxmlformats.org/officeDocument/2006/math">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的一个划分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a:p>
                <a:pPr marL="288000" algn="just">
                  <a:lnSpc>
                    <a:spcPct val="150000"/>
                  </a:lnSpc>
                  <a:spcBef>
                    <a:spcPts val="600"/>
                  </a:spcBef>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如果</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中一条边</a:t>
                </a:r>
                <a14:m>
                  <m:oMath xmlns:m="http://schemas.openxmlformats.org/officeDocument/2006/math">
                    <m:r>
                      <a:rPr lang="zh-CN" altLang="en-US"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的一个端点在</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中，另一个端点在</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中，则称这条边</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横跨割</a:t>
                </a:r>
                <a14:m>
                  <m:oMath xmlns:m="http://schemas.openxmlformats.org/officeDocument/2006/math">
                    <m:d>
                      <m:dPr>
                        <m:ctrlPr>
                          <a:rPr lang="en-US" altLang="zh-CN" sz="240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400"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a:solidFill>
                              <a:srgbClr val="FF0000"/>
                            </a:solidFill>
                            <a:latin typeface="Cambria Math" panose="02040503050406030204" pitchFamily="18" charset="0"/>
                            <a:ea typeface="楷体" panose="02010609060101010101" pitchFamily="49" charset="-122"/>
                            <a:cs typeface="Times New Roman" panose="02020603050405020304" pitchFamily="18" charset="0"/>
                          </a:rPr>
                          <m:t>𝑆</m:t>
                        </m:r>
                      </m:e>
                    </m:d>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288000" algn="just">
                  <a:lnSpc>
                    <a:spcPct val="150000"/>
                  </a:lnSpc>
                  <a:spcBef>
                    <a:spcPts val="600"/>
                  </a:spcBef>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如果一个边集合</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𝐴</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中不存在横跨一个切割的边，则称</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该切割尊重集合</a:t>
                </a:r>
                <a14:m>
                  <m:oMath xmlns:m="http://schemas.openxmlformats.org/officeDocument/2006/math">
                    <m:r>
                      <a:rPr lang="en-US" altLang="zh-CN" sz="2400" i="1" dirty="0" smtClean="0">
                        <a:solidFill>
                          <a:srgbClr val="FF0000"/>
                        </a:solidFill>
                        <a:latin typeface="Cambria Math" panose="02040503050406030204" pitchFamily="18" charset="0"/>
                        <a:ea typeface="楷体" panose="02010609060101010101" pitchFamily="49" charset="-122"/>
                        <a:cs typeface="Times New Roman" panose="02020603050405020304" pitchFamily="18" charset="0"/>
                      </a:rPr>
                      <m:t>𝐴</m:t>
                    </m:r>
                  </m:oMath>
                </a14:m>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288000" algn="just">
                  <a:lnSpc>
                    <a:spcPct val="150000"/>
                  </a:lnSpc>
                  <a:spcBef>
                    <a:spcPts val="600"/>
                  </a:spcBef>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在</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横跨该割</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所有边中</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，权重最小</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的边称为</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轻量级边（不唯一）。</a:t>
                </a:r>
              </a:p>
            </p:txBody>
          </p:sp>
        </mc:Choice>
        <mc:Fallback xmlns="">
          <p:sp>
            <p:nvSpPr>
              <p:cNvPr id="5" name="Title 1"/>
              <p:cNvSpPr>
                <a:spLocks noGrp="1" noRot="1" noChangeAspect="1" noMove="1" noResize="1" noEditPoints="1" noAdjustHandles="1" noChangeArrowheads="1" noChangeShapeType="1" noTextEdit="1"/>
              </p:cNvSpPr>
              <p:nvPr/>
            </p:nvSpPr>
            <p:spPr>
              <a:xfrm>
                <a:off x="174948" y="614586"/>
                <a:ext cx="10081120" cy="2958430"/>
              </a:xfrm>
              <a:prstGeom prst="rect">
                <a:avLst/>
              </a:prstGeom>
              <a:blipFill>
                <a:blip r:embed="rId2"/>
                <a:stretch>
                  <a:fillRect l="-753" r="-3890" b="-5085"/>
                </a:stretch>
              </a:blipFill>
              <a:ln w="25400">
                <a:solidFill>
                  <a:schemeClr val="tx2">
                    <a:lumMod val="60000"/>
                    <a:lumOff val="40000"/>
                  </a:schemeClr>
                </a:solidFill>
              </a:ln>
            </p:spPr>
            <p:txBody>
              <a:bodyPr/>
              <a:lstStyle/>
              <a:p>
                <a:r>
                  <a:rPr lang="en-CN">
                    <a:noFill/>
                  </a:rPr>
                  <a:t> </a:t>
                </a:r>
              </a:p>
            </p:txBody>
          </p:sp>
        </mc:Fallback>
      </mc:AlternateContent>
      <p:pic>
        <p:nvPicPr>
          <p:cNvPr id="48" name="图片 47">
            <a:extLst>
              <a:ext uri="{FF2B5EF4-FFF2-40B4-BE49-F238E27FC236}">
                <a16:creationId xmlns:a16="http://schemas.microsoft.com/office/drawing/2014/main" id="{1CD31F10-AAB7-4890-B79A-F8F3EF976818}"/>
              </a:ext>
            </a:extLst>
          </p:cNvPr>
          <p:cNvPicPr>
            <a:picLocks noChangeAspect="1"/>
          </p:cNvPicPr>
          <p:nvPr/>
        </p:nvPicPr>
        <p:blipFill>
          <a:blip r:embed="rId3"/>
          <a:stretch>
            <a:fillRect/>
          </a:stretch>
        </p:blipFill>
        <p:spPr>
          <a:xfrm>
            <a:off x="390348" y="3717032"/>
            <a:ext cx="6193312" cy="2736304"/>
          </a:xfrm>
          <a:prstGeom prst="rect">
            <a:avLst/>
          </a:prstGeom>
        </p:spPr>
      </p:pic>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D36967E1-4BAF-489E-81EE-2848E6E20ED5}"/>
                  </a:ext>
                </a:extLst>
              </p:cNvPr>
              <p:cNvSpPr txBox="1"/>
              <p:nvPr/>
            </p:nvSpPr>
            <p:spPr>
              <a:xfrm>
                <a:off x="6151612" y="4365104"/>
                <a:ext cx="4104456" cy="461665"/>
              </a:xfrm>
              <a:prstGeom prst="rect">
                <a:avLst/>
              </a:prstGeom>
              <a:noFill/>
            </p:spPr>
            <p:txBody>
              <a:bodyPr wrap="square" rtlCol="0">
                <a:spAutoFit/>
              </a:bodyPr>
              <a:lstStyle/>
              <a:p>
                <a:r>
                  <a:rPr lang="zh-CN" altLang="en-US" sz="2400" b="0" dirty="0">
                    <a:solidFill>
                      <a:srgbClr val="0000FF"/>
                    </a:solidFill>
                    <a:latin typeface="楷体" panose="02010609060101010101" pitchFamily="49" charset="-122"/>
                    <a:ea typeface="楷体" panose="02010609060101010101" pitchFamily="49" charset="-122"/>
                  </a:rPr>
                  <a:t>集合</a:t>
                </a:r>
                <a14:m>
                  <m:oMath xmlns:m="http://schemas.openxmlformats.org/officeDocument/2006/math">
                    <m:r>
                      <a:rPr lang="en-US" altLang="zh-CN" sz="2400" b="0" i="1" smtClean="0">
                        <a:solidFill>
                          <a:srgbClr val="0000FF"/>
                        </a:solidFill>
                        <a:latin typeface="Cambria Math" panose="02040503050406030204" pitchFamily="18" charset="0"/>
                      </a:rPr>
                      <m:t>𝐴</m:t>
                    </m:r>
                    <m:r>
                      <a:rPr lang="en-US" altLang="zh-CN" sz="2400" b="0" i="0" smtClean="0">
                        <a:solidFill>
                          <a:srgbClr val="0000FF"/>
                        </a:solidFill>
                        <a:latin typeface="Cambria Math" panose="02040503050406030204" pitchFamily="18" charset="0"/>
                      </a:rPr>
                      <m:t>=</m:t>
                    </m:r>
                    <m:d>
                      <m:dPr>
                        <m:begChr m:val="{"/>
                        <m:endChr m:val="}"/>
                        <m:ctrlPr>
                          <a:rPr lang="en-US" altLang="zh-CN" sz="2400" i="1" dirty="0" smtClean="0">
                            <a:solidFill>
                              <a:srgbClr val="0000FF"/>
                            </a:solidFill>
                            <a:latin typeface="Cambria Math" panose="02040503050406030204" pitchFamily="18" charset="0"/>
                          </a:rPr>
                        </m:ctrlPr>
                      </m:dPr>
                      <m:e>
                        <m:d>
                          <m:dPr>
                            <m:begChr m:val="（"/>
                            <m:endChr m:val="）"/>
                            <m:ctrlP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𝐴</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𝐵</m:t>
                            </m:r>
                          </m:e>
                        </m:d>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𝐶</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𝐼</m:t>
                            </m:r>
                          </m:e>
                        </m:d>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d>
                          <m:dPr>
                            <m:begChr m:val="（"/>
                            <m:endChr m:val="）"/>
                            <m:ctrlP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𝐶</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𝐹</m:t>
                            </m:r>
                          </m:e>
                        </m:d>
                      </m:e>
                    </m:d>
                  </m:oMath>
                </a14:m>
                <a:endParaRPr lang="zh-CN" altLang="en-US" sz="2400" dirty="0">
                  <a:solidFill>
                    <a:srgbClr val="0000FF"/>
                  </a:solidFill>
                </a:endParaRPr>
              </a:p>
            </p:txBody>
          </p:sp>
        </mc:Choice>
        <mc:Fallback xmlns="">
          <p:sp>
            <p:nvSpPr>
              <p:cNvPr id="92" name="文本框 91">
                <a:extLst>
                  <a:ext uri="{FF2B5EF4-FFF2-40B4-BE49-F238E27FC236}">
                    <a16:creationId xmlns:a16="http://schemas.microsoft.com/office/drawing/2014/main" id="{D36967E1-4BAF-489E-81EE-2848E6E20ED5}"/>
                  </a:ext>
                </a:extLst>
              </p:cNvPr>
              <p:cNvSpPr txBox="1">
                <a:spLocks noRot="1" noChangeAspect="1" noMove="1" noResize="1" noEditPoints="1" noAdjustHandles="1" noChangeArrowheads="1" noChangeShapeType="1" noTextEdit="1"/>
              </p:cNvSpPr>
              <p:nvPr/>
            </p:nvSpPr>
            <p:spPr>
              <a:xfrm>
                <a:off x="6151612" y="4365104"/>
                <a:ext cx="4104456" cy="461665"/>
              </a:xfrm>
              <a:prstGeom prst="rect">
                <a:avLst/>
              </a:prstGeom>
              <a:blipFill>
                <a:blip r:embed="rId4"/>
                <a:stretch>
                  <a:fillRect l="-2229" t="-14474" b="-25000"/>
                </a:stretch>
              </a:blipFill>
            </p:spPr>
            <p:txBody>
              <a:bodyPr/>
              <a:lstStyle/>
              <a:p>
                <a:r>
                  <a:rPr lang="zh-CN" altLang="en-US">
                    <a:noFill/>
                  </a:rPr>
                  <a:t> </a:t>
                </a:r>
              </a:p>
            </p:txBody>
          </p:sp>
        </mc:Fallback>
      </mc:AlternateContent>
      <p:cxnSp>
        <p:nvCxnSpPr>
          <p:cNvPr id="95" name="直接连接符 94">
            <a:extLst>
              <a:ext uri="{FF2B5EF4-FFF2-40B4-BE49-F238E27FC236}">
                <a16:creationId xmlns:a16="http://schemas.microsoft.com/office/drawing/2014/main" id="{4CC1C481-6922-4472-BFC4-55C0576D7F96}"/>
              </a:ext>
            </a:extLst>
          </p:cNvPr>
          <p:cNvCxnSpPr>
            <a:cxnSpLocks/>
          </p:cNvCxnSpPr>
          <p:nvPr/>
        </p:nvCxnSpPr>
        <p:spPr>
          <a:xfrm>
            <a:off x="3630708" y="4168130"/>
            <a:ext cx="864096" cy="0"/>
          </a:xfrm>
          <a:prstGeom prst="line">
            <a:avLst/>
          </a:prstGeom>
          <a:ln w="666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anim calcmode="lin" valueType="num">
                                      <p:cBhvr additive="base">
                                        <p:cTn id="29" dur="500" fill="hold"/>
                                        <p:tgtEl>
                                          <p:spTgt spid="95"/>
                                        </p:tgtEl>
                                        <p:attrNameLst>
                                          <p:attrName>ppt_x</p:attrName>
                                        </p:attrNameLst>
                                      </p:cBhvr>
                                      <p:tavLst>
                                        <p:tav tm="0">
                                          <p:val>
                                            <p:strVal val="#ppt_x"/>
                                          </p:val>
                                        </p:tav>
                                        <p:tav tm="100000">
                                          <p:val>
                                            <p:strVal val="#ppt_x"/>
                                          </p:val>
                                        </p:tav>
                                      </p:tavLst>
                                    </p:anim>
                                    <p:anim calcmode="lin" valueType="num">
                                      <p:cBhvr additive="base">
                                        <p:cTn id="3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p:cNvSpPr>
            <a:spLocks noGrp="1" noChangeArrowheads="1"/>
          </p:cNvSpPr>
          <p:nvPr>
            <p:ph type="title"/>
          </p:nvPr>
        </p:nvSpPr>
        <p:spPr>
          <a:xfrm>
            <a:off x="936625" y="74613"/>
            <a:ext cx="7886700" cy="868362"/>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grpSp>
        <p:nvGrpSpPr>
          <p:cNvPr id="175106" name="Group 45"/>
          <p:cNvGrpSpPr/>
          <p:nvPr/>
        </p:nvGrpSpPr>
        <p:grpSpPr bwMode="auto">
          <a:xfrm>
            <a:off x="1628775" y="3125241"/>
            <a:ext cx="6618288" cy="3040063"/>
            <a:chOff x="304800" y="2176236"/>
            <a:chExt cx="8793163" cy="4154221"/>
          </a:xfrm>
        </p:grpSpPr>
        <p:sp>
          <p:nvSpPr>
            <p:cNvPr id="47" name="Oval 46"/>
            <p:cNvSpPr/>
            <p:nvPr/>
          </p:nvSpPr>
          <p:spPr>
            <a:xfrm>
              <a:off x="6096602" y="2918139"/>
              <a:ext cx="563151" cy="564019"/>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48" name="Oval 47"/>
            <p:cNvSpPr/>
            <p:nvPr/>
          </p:nvSpPr>
          <p:spPr>
            <a:xfrm>
              <a:off x="4255291" y="2918139"/>
              <a:ext cx="563150" cy="564019"/>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C</a:t>
              </a:r>
            </a:p>
          </p:txBody>
        </p:sp>
        <p:sp>
          <p:nvSpPr>
            <p:cNvPr id="49" name="Oval 48"/>
            <p:cNvSpPr/>
            <p:nvPr/>
          </p:nvSpPr>
          <p:spPr>
            <a:xfrm>
              <a:off x="2439288" y="2918139"/>
              <a:ext cx="561041" cy="564019"/>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50" name="Oval 49"/>
            <p:cNvSpPr/>
            <p:nvPr/>
          </p:nvSpPr>
          <p:spPr>
            <a:xfrm>
              <a:off x="758274" y="4349880"/>
              <a:ext cx="561041" cy="56185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51" name="Oval 50"/>
            <p:cNvSpPr/>
            <p:nvPr/>
          </p:nvSpPr>
          <p:spPr>
            <a:xfrm>
              <a:off x="2439288" y="5768606"/>
              <a:ext cx="561041" cy="561851"/>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H</a:t>
              </a:r>
            </a:p>
          </p:txBody>
        </p:sp>
        <p:sp>
          <p:nvSpPr>
            <p:cNvPr id="52" name="Oval 51"/>
            <p:cNvSpPr/>
            <p:nvPr/>
          </p:nvSpPr>
          <p:spPr>
            <a:xfrm>
              <a:off x="4267946" y="5768606"/>
              <a:ext cx="561041" cy="561851"/>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G</a:t>
              </a:r>
            </a:p>
          </p:txBody>
        </p:sp>
        <p:sp>
          <p:nvSpPr>
            <p:cNvPr id="53" name="Oval 52"/>
            <p:cNvSpPr/>
            <p:nvPr/>
          </p:nvSpPr>
          <p:spPr>
            <a:xfrm>
              <a:off x="6096602" y="5768606"/>
              <a:ext cx="563151" cy="561851"/>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F</a:t>
              </a:r>
            </a:p>
          </p:txBody>
        </p:sp>
        <p:sp>
          <p:nvSpPr>
            <p:cNvPr id="54" name="Oval 53"/>
            <p:cNvSpPr/>
            <p:nvPr/>
          </p:nvSpPr>
          <p:spPr>
            <a:xfrm>
              <a:off x="3411620" y="4349880"/>
              <a:ext cx="563150" cy="561851"/>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I</a:t>
              </a:r>
            </a:p>
          </p:txBody>
        </p:sp>
        <p:sp>
          <p:nvSpPr>
            <p:cNvPr id="55" name="Oval 54"/>
            <p:cNvSpPr/>
            <p:nvPr/>
          </p:nvSpPr>
          <p:spPr>
            <a:xfrm>
              <a:off x="7783945" y="4349880"/>
              <a:ext cx="563151" cy="56185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56" name="Straight Connector 55"/>
            <p:cNvCxnSpPr>
              <a:stCxn id="53" idx="5"/>
              <a:endCxn id="58" idx="1"/>
            </p:cNvCxnSpPr>
            <p:nvPr/>
          </p:nvCxnSpPr>
          <p:spPr>
            <a:xfrm>
              <a:off x="4736183" y="3399724"/>
              <a:ext cx="1442678" cy="2451315"/>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3" idx="6"/>
              <a:endCxn id="52" idx="2"/>
            </p:cNvCxnSpPr>
            <p:nvPr/>
          </p:nvCxnSpPr>
          <p:spPr>
            <a:xfrm>
              <a:off x="4818441" y="3200148"/>
              <a:ext cx="1278162" cy="0"/>
            </a:xfrm>
            <a:prstGeom prst="line">
              <a:avLst/>
            </a:prstGeom>
            <a:ln w="177800" cmpd="sng">
              <a:solidFill>
                <a:srgbClr val="EA53F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0" idx="1"/>
              <a:endCxn id="52" idx="5"/>
            </p:cNvCxnSpPr>
            <p:nvPr/>
          </p:nvCxnSpPr>
          <p:spPr>
            <a:xfrm flipH="1" flipV="1">
              <a:off x="6575386" y="3399724"/>
              <a:ext cx="1290817" cy="103258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0" idx="3"/>
              <a:endCxn id="58" idx="7"/>
            </p:cNvCxnSpPr>
            <p:nvPr/>
          </p:nvCxnSpPr>
          <p:spPr>
            <a:xfrm flipH="1">
              <a:off x="6575386" y="4829297"/>
              <a:ext cx="1290817" cy="102174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2" idx="4"/>
              <a:endCxn id="58" idx="0"/>
            </p:cNvCxnSpPr>
            <p:nvPr/>
          </p:nvCxnSpPr>
          <p:spPr>
            <a:xfrm>
              <a:off x="6377124" y="3482158"/>
              <a:ext cx="0" cy="228644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9" idx="5"/>
              <a:endCxn id="57" idx="1"/>
            </p:cNvCxnSpPr>
            <p:nvPr/>
          </p:nvCxnSpPr>
          <p:spPr>
            <a:xfrm>
              <a:off x="3892512" y="4829297"/>
              <a:ext cx="457691" cy="102174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7" idx="6"/>
              <a:endCxn id="58" idx="2"/>
            </p:cNvCxnSpPr>
            <p:nvPr/>
          </p:nvCxnSpPr>
          <p:spPr>
            <a:xfrm>
              <a:off x="4828987" y="6048447"/>
              <a:ext cx="1267615" cy="0"/>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a:endCxn id="53" idx="3"/>
            </p:cNvCxnSpPr>
            <p:nvPr/>
          </p:nvCxnSpPr>
          <p:spPr>
            <a:xfrm flipV="1">
              <a:off x="3692140" y="3399724"/>
              <a:ext cx="645408" cy="950156"/>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4" idx="6"/>
              <a:endCxn id="53" idx="2"/>
            </p:cNvCxnSpPr>
            <p:nvPr/>
          </p:nvCxnSpPr>
          <p:spPr>
            <a:xfrm>
              <a:off x="3000329" y="3200148"/>
              <a:ext cx="125496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5" idx="7"/>
              <a:endCxn id="54" idx="3"/>
            </p:cNvCxnSpPr>
            <p:nvPr/>
          </p:nvCxnSpPr>
          <p:spPr>
            <a:xfrm flipV="1">
              <a:off x="1237057" y="3399724"/>
              <a:ext cx="1284490" cy="1032589"/>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5" idx="5"/>
              <a:endCxn id="56" idx="1"/>
            </p:cNvCxnSpPr>
            <p:nvPr/>
          </p:nvCxnSpPr>
          <p:spPr>
            <a:xfrm>
              <a:off x="1237057" y="4829297"/>
              <a:ext cx="1284490" cy="102174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7" idx="2"/>
              <a:endCxn id="56" idx="6"/>
            </p:cNvCxnSpPr>
            <p:nvPr/>
          </p:nvCxnSpPr>
          <p:spPr>
            <a:xfrm flipH="1">
              <a:off x="3000329" y="6048447"/>
              <a:ext cx="1267617" cy="0"/>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9" idx="3"/>
              <a:endCxn id="56" idx="7"/>
            </p:cNvCxnSpPr>
            <p:nvPr/>
          </p:nvCxnSpPr>
          <p:spPr>
            <a:xfrm flipH="1">
              <a:off x="2918072" y="4829297"/>
              <a:ext cx="575805" cy="102174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930228" y="3137239"/>
              <a:ext cx="784614" cy="629099"/>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70" name="TextBox 69"/>
            <p:cNvSpPr txBox="1"/>
            <p:nvPr/>
          </p:nvSpPr>
          <p:spPr>
            <a:xfrm>
              <a:off x="7151191" y="3440942"/>
              <a:ext cx="784614" cy="629099"/>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71" name="TextBox 70"/>
            <p:cNvSpPr txBox="1"/>
            <p:nvPr/>
          </p:nvSpPr>
          <p:spPr>
            <a:xfrm>
              <a:off x="7243995" y="5282682"/>
              <a:ext cx="786724" cy="629099"/>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72" name="TextBox 71"/>
            <p:cNvSpPr txBox="1"/>
            <p:nvPr/>
          </p:nvSpPr>
          <p:spPr>
            <a:xfrm>
              <a:off x="6366577" y="4334696"/>
              <a:ext cx="784614" cy="629099"/>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73" name="TextBox 72"/>
            <p:cNvSpPr txBox="1"/>
            <p:nvPr/>
          </p:nvSpPr>
          <p:spPr>
            <a:xfrm>
              <a:off x="5286678" y="4041839"/>
              <a:ext cx="786724" cy="629099"/>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74" name="TextBox 73"/>
            <p:cNvSpPr txBox="1"/>
            <p:nvPr/>
          </p:nvSpPr>
          <p:spPr>
            <a:xfrm>
              <a:off x="5240276" y="5618925"/>
              <a:ext cx="784614" cy="629099"/>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75" name="TextBox 74"/>
            <p:cNvSpPr txBox="1"/>
            <p:nvPr/>
          </p:nvSpPr>
          <p:spPr>
            <a:xfrm>
              <a:off x="4057028" y="3731629"/>
              <a:ext cx="784614" cy="629099"/>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76" name="TextBox 75"/>
            <p:cNvSpPr txBox="1"/>
            <p:nvPr/>
          </p:nvSpPr>
          <p:spPr>
            <a:xfrm>
              <a:off x="3470677" y="5582046"/>
              <a:ext cx="784614" cy="629099"/>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77" name="TextBox 76"/>
            <p:cNvSpPr txBox="1"/>
            <p:nvPr/>
          </p:nvSpPr>
          <p:spPr>
            <a:xfrm>
              <a:off x="3253431" y="5087444"/>
              <a:ext cx="786724" cy="629099"/>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78" name="TextBox 77"/>
            <p:cNvSpPr txBox="1"/>
            <p:nvPr/>
          </p:nvSpPr>
          <p:spPr>
            <a:xfrm>
              <a:off x="4120303" y="5072260"/>
              <a:ext cx="786723" cy="629099"/>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79" name="TextBox 78"/>
            <p:cNvSpPr txBox="1"/>
            <p:nvPr/>
          </p:nvSpPr>
          <p:spPr>
            <a:xfrm>
              <a:off x="1435319" y="5241466"/>
              <a:ext cx="786724" cy="629099"/>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80" name="Straight Connector 79"/>
            <p:cNvCxnSpPr>
              <a:stCxn id="56" idx="0"/>
              <a:endCxn id="54" idx="4"/>
            </p:cNvCxnSpPr>
            <p:nvPr/>
          </p:nvCxnSpPr>
          <p:spPr>
            <a:xfrm flipV="1">
              <a:off x="2719809" y="3482158"/>
              <a:ext cx="0" cy="228644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736683" y="4091734"/>
              <a:ext cx="786723" cy="629099"/>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82" name="TextBox 81"/>
            <p:cNvSpPr txBox="1"/>
            <p:nvPr/>
          </p:nvSpPr>
          <p:spPr>
            <a:xfrm>
              <a:off x="3369436" y="2733748"/>
              <a:ext cx="786723" cy="629099"/>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83" name="TextBox 82"/>
            <p:cNvSpPr txBox="1"/>
            <p:nvPr/>
          </p:nvSpPr>
          <p:spPr>
            <a:xfrm>
              <a:off x="1483831" y="3549407"/>
              <a:ext cx="784614" cy="629099"/>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84" name="Freeform 83"/>
            <p:cNvSpPr/>
            <p:nvPr/>
          </p:nvSpPr>
          <p:spPr>
            <a:xfrm>
              <a:off x="304800" y="2516818"/>
              <a:ext cx="8569590" cy="3058721"/>
            </a:xfrm>
            <a:custGeom>
              <a:avLst/>
              <a:gdLst>
                <a:gd name="connsiteX0" fmla="*/ 8569569 w 8569569"/>
                <a:gd name="connsiteY0" fmla="*/ 2992306 h 3057005"/>
                <a:gd name="connsiteX1" fmla="*/ 7795846 w 8569569"/>
                <a:gd name="connsiteY1" fmla="*/ 2968860 h 3057005"/>
                <a:gd name="connsiteX2" fmla="*/ 5943600 w 8569569"/>
                <a:gd name="connsiteY2" fmla="*/ 2136521 h 3057005"/>
                <a:gd name="connsiteX3" fmla="*/ 4783015 w 8569569"/>
                <a:gd name="connsiteY3" fmla="*/ 167044 h 3057005"/>
                <a:gd name="connsiteX4" fmla="*/ 3751385 w 8569569"/>
                <a:gd name="connsiteY4" fmla="*/ 342890 h 3057005"/>
                <a:gd name="connsiteX5" fmla="*/ 1500554 w 8569569"/>
                <a:gd name="connsiteY5" fmla="*/ 2242029 h 3057005"/>
                <a:gd name="connsiteX6" fmla="*/ 0 w 8569569"/>
                <a:gd name="connsiteY6" fmla="*/ 2910244 h 305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9569" h="3057005">
                  <a:moveTo>
                    <a:pt x="8569569" y="2992306"/>
                  </a:moveTo>
                  <a:cubicBezTo>
                    <a:pt x="8401538" y="3051898"/>
                    <a:pt x="8233507" y="3111491"/>
                    <a:pt x="7795846" y="2968860"/>
                  </a:cubicBezTo>
                  <a:cubicBezTo>
                    <a:pt x="7358185" y="2826229"/>
                    <a:pt x="6445738" y="2603490"/>
                    <a:pt x="5943600" y="2136521"/>
                  </a:cubicBezTo>
                  <a:cubicBezTo>
                    <a:pt x="5441461" y="1669552"/>
                    <a:pt x="5148384" y="465982"/>
                    <a:pt x="4783015" y="167044"/>
                  </a:cubicBezTo>
                  <a:cubicBezTo>
                    <a:pt x="4417646" y="-131895"/>
                    <a:pt x="4298462" y="-2941"/>
                    <a:pt x="3751385" y="342890"/>
                  </a:cubicBezTo>
                  <a:cubicBezTo>
                    <a:pt x="3204308" y="688721"/>
                    <a:pt x="2125785" y="1814137"/>
                    <a:pt x="1500554" y="2242029"/>
                  </a:cubicBezTo>
                  <a:cubicBezTo>
                    <a:pt x="875323" y="2669921"/>
                    <a:pt x="437661" y="2790082"/>
                    <a:pt x="0" y="2910244"/>
                  </a:cubicBezTo>
                </a:path>
              </a:pathLst>
            </a:custGeom>
            <a:noFill/>
            <a:ln w="539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75145" name="TextBox 85"/>
            <p:cNvSpPr txBox="1">
              <a:spLocks noChangeArrowheads="1"/>
            </p:cNvSpPr>
            <p:nvPr/>
          </p:nvSpPr>
          <p:spPr bwMode="auto">
            <a:xfrm>
              <a:off x="5779268" y="2176236"/>
              <a:ext cx="3318695" cy="50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EA53F1"/>
                  </a:solidFill>
                  <a:latin typeface="楷体" panose="02010609060101010101" pitchFamily="49" charset="-122"/>
                  <a:ea typeface="楷体" panose="02010609060101010101" pitchFamily="49" charset="-122"/>
                </a:rPr>
                <a:t>轻量级边</a:t>
              </a:r>
            </a:p>
          </p:txBody>
        </p:sp>
        <p:cxnSp>
          <p:nvCxnSpPr>
            <p:cNvPr id="87" name="Straight Arrow Connector 86"/>
            <p:cNvCxnSpPr>
              <a:stCxn id="56" idx="0"/>
              <a:endCxn id="54" idx="4"/>
            </p:cNvCxnSpPr>
            <p:nvPr/>
          </p:nvCxnSpPr>
          <p:spPr>
            <a:xfrm flipH="1">
              <a:off x="5714842" y="2614436"/>
              <a:ext cx="622207" cy="442538"/>
            </a:xfrm>
            <a:prstGeom prst="straightConnector1">
              <a:avLst/>
            </a:prstGeom>
            <a:ln>
              <a:solidFill>
                <a:srgbClr val="EA53F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5149" name="TextBox 42"/>
              <p:cNvSpPr txBox="1">
                <a:spLocks noChangeArrowheads="1"/>
              </p:cNvSpPr>
              <p:nvPr/>
            </p:nvSpPr>
            <p:spPr bwMode="auto">
              <a:xfrm>
                <a:off x="4194175" y="6301060"/>
                <a:ext cx="1646238" cy="368300"/>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a:spAutoFit/>
              </a:bodyPr>
              <a:lstStyle/>
              <a:p>
                <a14:m>
                  <m:oMath xmlns:m="http://schemas.openxmlformats.org/officeDocument/2006/math">
                    <m:r>
                      <a:rPr lang="en-US" altLang="zh-CN" b="1" i="1" dirty="0" smtClean="0">
                        <a:solidFill>
                          <a:srgbClr val="FF0000"/>
                        </a:solidFill>
                        <a:latin typeface="Cambria Math" panose="02040503050406030204" pitchFamily="18" charset="0"/>
                        <a:ea typeface="楷体" panose="02010609060101010101" pitchFamily="49" charset="-122"/>
                      </a:rPr>
                      <m:t>𝑺</m:t>
                    </m:r>
                  </m:oMath>
                </a14:m>
                <a:r>
                  <a:rPr lang="zh-CN" altLang="en-US" b="1" dirty="0">
                    <a:solidFill>
                      <a:srgbClr val="FF0000"/>
                    </a:solidFill>
                    <a:latin typeface="楷体" panose="02010609060101010101" pitchFamily="49" charset="-122"/>
                    <a:ea typeface="楷体" panose="02010609060101010101" pitchFamily="49" charset="-122"/>
                  </a:rPr>
                  <a:t>是橙色的边</a:t>
                </a:r>
              </a:p>
            </p:txBody>
          </p:sp>
        </mc:Choice>
        <mc:Fallback xmlns="">
          <p:sp>
            <p:nvSpPr>
              <p:cNvPr id="175149" name="TextBox 42"/>
              <p:cNvSpPr txBox="1">
                <a:spLocks noRot="1" noChangeAspect="1" noMove="1" noResize="1" noEditPoints="1" noAdjustHandles="1" noChangeArrowheads="1" noChangeShapeType="1" noTextEdit="1"/>
              </p:cNvSpPr>
              <p:nvPr/>
            </p:nvSpPr>
            <p:spPr bwMode="auto">
              <a:xfrm>
                <a:off x="4194175" y="6301060"/>
                <a:ext cx="1646238" cy="368300"/>
              </a:xfrm>
              <a:prstGeom prst="rect">
                <a:avLst/>
              </a:prstGeom>
              <a:blipFill>
                <a:blip r:embed="rId3"/>
                <a:stretch>
                  <a:fillRect t="-13333" b="-2333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147" name="Title 1"/>
              <p:cNvSpPr>
                <a:spLocks noGrp="1" noChangeArrowheads="1"/>
              </p:cNvSpPr>
              <p:nvPr/>
            </p:nvSpPr>
            <p:spPr bwMode="auto">
              <a:xfrm>
                <a:off x="425736" y="810058"/>
                <a:ext cx="9398284" cy="2214849"/>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的边集合</a:t>
                </a:r>
                <a14:m>
                  <m:oMath xmlns:m="http://schemas.openxmlformats.org/officeDocument/2006/math">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的子集，并且存在一个割尊重</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lnSpc>
                    <a:spcPct val="150000"/>
                  </a:lnSpc>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360000" indent="0">
                  <a:lnSpc>
                    <a:spcPct val="150000"/>
                  </a:lnSpc>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r>
                  <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存在</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4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75147" name="Title 1"/>
              <p:cNvSpPr>
                <a:spLocks noGrp="1" noRot="1" noChangeAspect="1" noMove="1" noResize="1" noEditPoints="1" noAdjustHandles="1" noChangeArrowheads="1" noChangeShapeType="1" noTextEdit="1"/>
              </p:cNvSpPr>
              <p:nvPr/>
            </p:nvSpPr>
            <p:spPr bwMode="auto">
              <a:xfrm>
                <a:off x="425736" y="810058"/>
                <a:ext cx="9398284" cy="2214849"/>
              </a:xfrm>
              <a:prstGeom prst="rect">
                <a:avLst/>
              </a:prstGeom>
              <a:blipFill>
                <a:blip r:embed="rId4"/>
                <a:stretch>
                  <a:fillRect l="-942" r="-4038" b="-11236"/>
                </a:stretch>
              </a:blipFill>
              <a:ln w="25400">
                <a:solidFill>
                  <a:schemeClr val="tx2">
                    <a:lumMod val="60000"/>
                    <a:lumOff val="40000"/>
                  </a:schemeClr>
                </a:solidFill>
                <a:miter lim="800000"/>
                <a:headEnd/>
                <a:tailEnd/>
              </a:ln>
            </p:spPr>
            <p:txBody>
              <a:bodyPr/>
              <a:lstStyle/>
              <a:p>
                <a:r>
                  <a:rPr lang="en-CN">
                    <a:noFill/>
                  </a:rPr>
                  <a:t> </a:t>
                </a:r>
              </a:p>
            </p:txBody>
          </p:sp>
        </mc:Fallback>
      </mc:AlternateContent>
    </p:spTree>
    <p:extLst>
      <p:ext uri="{BB962C8B-B14F-4D97-AF65-F5344CB8AC3E}">
        <p14:creationId xmlns:p14="http://schemas.microsoft.com/office/powerpoint/2010/main" val="27860894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F80C72C-34BB-417A-8AB6-F8A843B155A2}"/>
                  </a:ext>
                </a:extLst>
              </p:cNvPr>
              <p:cNvSpPr>
                <a:spLocks noGrp="1"/>
              </p:cNvSpPr>
              <p:nvPr/>
            </p:nvSpPr>
            <p:spPr>
              <a:xfrm>
                <a:off x="73539" y="0"/>
                <a:ext cx="6116637" cy="6858000"/>
              </a:xfrm>
              <a:prstGeom prst="rect">
                <a:avLst/>
              </a:prstGeom>
              <a:solidFill>
                <a:schemeClr val="bg1"/>
              </a:solidFill>
              <a:ln w="9525">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ts val="0"/>
                  </a:spcBef>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证明：</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eaLnBrk="0" hangingPunct="0">
                  <a:lnSpc>
                    <a:spcPct val="150000"/>
                  </a:lnSpc>
                  <a:spcBef>
                    <a:spcPts val="0"/>
                  </a:spcBef>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假设我们有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marL="576000" lvl="1"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的一个割尊重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oMath>
                </a14:m>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en-US" altLang="zh-CN" sz="2000" dirty="0">
                    <a:solidFill>
                      <a:srgbClr val="8064A2"/>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的一个最小生成树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ts val="0"/>
                  </a:spcBef>
                </a:pPr>
                <a:endParaRPr lang="en-US" altLang="zh-CN" sz="2000" b="1" noProof="1">
                  <a:solidFill>
                    <a:schemeClr val="accent4"/>
                  </a:solidFill>
                  <a:effectLst>
                    <a:glow rad="139700">
                      <a:schemeClr val="accent2">
                        <a:satMod val="175000"/>
                      </a:schemeClr>
                    </a:glow>
                  </a:effectLst>
                  <a:latin typeface="Times New Roman" panose="02020603050405020304" pitchFamily="18" charset="0"/>
                  <a:ea typeface="楷体" panose="02010609060101010101" pitchFamily="49" charset="-122"/>
                  <a:cs typeface="Times New Roman" panose="02020603050405020304" pitchFamily="18" charset="0"/>
                  <a:sym typeface="+mn-ea"/>
                </a:endParaRPr>
              </a:p>
            </p:txBody>
          </p:sp>
        </mc:Choice>
        <mc:Fallback xmlns="">
          <p:sp>
            <p:nvSpPr>
              <p:cNvPr id="21" name="Content Placeholder 2">
                <a:extLst>
                  <a:ext uri="{FF2B5EF4-FFF2-40B4-BE49-F238E27FC236}">
                    <a16:creationId xmlns:a16="http://schemas.microsoft.com/office/drawing/2014/main" id="{2F80C72C-34BB-417A-8AB6-F8A843B155A2}"/>
                  </a:ext>
                </a:extLst>
              </p:cNvPr>
              <p:cNvSpPr>
                <a:spLocks noGrp="1" noRot="1" noChangeAspect="1" noMove="1" noResize="1" noEditPoints="1" noAdjustHandles="1" noChangeArrowheads="1" noChangeShapeType="1" noTextEdit="1"/>
              </p:cNvSpPr>
              <p:nvPr/>
            </p:nvSpPr>
            <p:spPr>
              <a:xfrm>
                <a:off x="73539" y="0"/>
                <a:ext cx="6116637" cy="6858000"/>
              </a:xfrm>
              <a:prstGeom prst="rect">
                <a:avLst/>
              </a:prstGeom>
              <a:blipFill>
                <a:blip r:embed="rId2"/>
                <a:stretch>
                  <a:fillRect l="-997" t="-622"/>
                </a:stretch>
              </a:blipFill>
              <a:ln w="9525">
                <a:noFill/>
              </a:ln>
            </p:spPr>
            <p:txBody>
              <a:bodyPr/>
              <a:lstStyle/>
              <a:p>
                <a:r>
                  <a:rPr lang="zh-CN" altLang="en-US">
                    <a:noFill/>
                  </a:rPr>
                  <a:t> </a:t>
                </a:r>
              </a:p>
            </p:txBody>
          </p:sp>
        </mc:Fallback>
      </mc:AlternateContent>
      <p:sp>
        <p:nvSpPr>
          <p:cNvPr id="4" name="Oval 3"/>
          <p:cNvSpPr/>
          <p:nvPr/>
        </p:nvSpPr>
        <p:spPr>
          <a:xfrm>
            <a:off x="9249345" y="3318718"/>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y</a:t>
            </a:r>
          </a:p>
        </p:txBody>
      </p:sp>
      <p:sp>
        <p:nvSpPr>
          <p:cNvPr id="5" name="Oval 4"/>
          <p:cNvSpPr/>
          <p:nvPr/>
        </p:nvSpPr>
        <p:spPr>
          <a:xfrm>
            <a:off x="7431657" y="3318718"/>
            <a:ext cx="563563"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x</a:t>
            </a:r>
          </a:p>
        </p:txBody>
      </p:sp>
      <p:sp>
        <p:nvSpPr>
          <p:cNvPr id="6" name="Oval 5"/>
          <p:cNvSpPr/>
          <p:nvPr/>
        </p:nvSpPr>
        <p:spPr>
          <a:xfrm>
            <a:off x="5752082" y="4749055"/>
            <a:ext cx="561975" cy="561975"/>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u</a:t>
            </a:r>
          </a:p>
        </p:txBody>
      </p:sp>
      <p:sp>
        <p:nvSpPr>
          <p:cNvPr id="7" name="Oval 6"/>
          <p:cNvSpPr/>
          <p:nvPr/>
        </p:nvSpPr>
        <p:spPr>
          <a:xfrm>
            <a:off x="7431657" y="6166693"/>
            <a:ext cx="563563"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v</a:t>
            </a:r>
          </a:p>
        </p:txBody>
      </p:sp>
      <p:sp>
        <p:nvSpPr>
          <p:cNvPr id="8" name="Oval 7"/>
          <p:cNvSpPr/>
          <p:nvPr/>
        </p:nvSpPr>
        <p:spPr>
          <a:xfrm>
            <a:off x="9260457" y="6166693"/>
            <a:ext cx="563563"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9" name="Oval 8"/>
          <p:cNvSpPr/>
          <p:nvPr/>
        </p:nvSpPr>
        <p:spPr>
          <a:xfrm>
            <a:off x="8404795" y="4749055"/>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cxnSp>
        <p:nvCxnSpPr>
          <p:cNvPr id="10" name="Straight Connector 9"/>
          <p:cNvCxnSpPr>
            <a:endCxn id="15" idx="1"/>
          </p:cNvCxnSpPr>
          <p:nvPr/>
        </p:nvCxnSpPr>
        <p:spPr>
          <a:xfrm>
            <a:off x="8885807" y="5228480"/>
            <a:ext cx="457200" cy="1020763"/>
          </a:xfrm>
          <a:prstGeom prst="line">
            <a:avLst/>
          </a:prstGeom>
          <a:ln w="381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1" idx="3"/>
          </p:cNvCxnSpPr>
          <p:nvPr/>
        </p:nvCxnSpPr>
        <p:spPr>
          <a:xfrm flipV="1">
            <a:off x="8685782" y="3798143"/>
            <a:ext cx="646113" cy="950912"/>
          </a:xfrm>
          <a:prstGeom prst="line">
            <a:avLst/>
          </a:prstGeom>
          <a:ln w="1206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2" idx="6"/>
            <a:endCxn id="11" idx="2"/>
          </p:cNvCxnSpPr>
          <p:nvPr/>
        </p:nvCxnSpPr>
        <p:spPr>
          <a:xfrm>
            <a:off x="7995220" y="3599705"/>
            <a:ext cx="1254125" cy="0"/>
          </a:xfrm>
          <a:prstGeom prst="line">
            <a:avLst/>
          </a:prstGeom>
          <a:ln w="381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3" idx="7"/>
            <a:endCxn id="12" idx="3"/>
          </p:cNvCxnSpPr>
          <p:nvPr/>
        </p:nvCxnSpPr>
        <p:spPr>
          <a:xfrm flipV="1">
            <a:off x="6231507" y="3798143"/>
            <a:ext cx="1282700" cy="1033462"/>
          </a:xfrm>
          <a:prstGeom prst="line">
            <a:avLst/>
          </a:prstGeom>
          <a:ln w="1206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3" idx="5"/>
            <a:endCxn id="14" idx="1"/>
          </p:cNvCxnSpPr>
          <p:nvPr/>
        </p:nvCxnSpPr>
        <p:spPr>
          <a:xfrm>
            <a:off x="6231507" y="5228480"/>
            <a:ext cx="1282700"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5" idx="2"/>
            <a:endCxn id="14" idx="6"/>
          </p:cNvCxnSpPr>
          <p:nvPr/>
        </p:nvCxnSpPr>
        <p:spPr>
          <a:xfrm flipH="1">
            <a:off x="7995220" y="6449268"/>
            <a:ext cx="1265237" cy="0"/>
          </a:xfrm>
          <a:prstGeom prst="line">
            <a:avLst/>
          </a:prstGeom>
          <a:ln w="12065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2"/>
            <a:endCxn id="14" idx="7"/>
          </p:cNvCxnSpPr>
          <p:nvPr/>
        </p:nvCxnSpPr>
        <p:spPr>
          <a:xfrm flipH="1">
            <a:off x="7912670" y="5228480"/>
            <a:ext cx="574675"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0"/>
            <a:endCxn id="12" idx="4"/>
          </p:cNvCxnSpPr>
          <p:nvPr/>
        </p:nvCxnSpPr>
        <p:spPr>
          <a:xfrm flipV="1">
            <a:off x="7714232" y="3880693"/>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6529957" y="2439243"/>
            <a:ext cx="2098675" cy="4302125"/>
          </a:xfrm>
          <a:custGeom>
            <a:avLst/>
            <a:gdLst>
              <a:gd name="connsiteX0" fmla="*/ 1898221 w 2097752"/>
              <a:gd name="connsiteY0" fmla="*/ 0 h 4302369"/>
              <a:gd name="connsiteX1" fmla="*/ 2097513 w 2097752"/>
              <a:gd name="connsiteY1" fmla="*/ 703385 h 4302369"/>
              <a:gd name="connsiteX2" fmla="*/ 1863052 w 2097752"/>
              <a:gd name="connsiteY2" fmla="*/ 1840523 h 4302369"/>
              <a:gd name="connsiteX3" fmla="*/ 831421 w 2097752"/>
              <a:gd name="connsiteY3" fmla="*/ 2719754 h 4302369"/>
              <a:gd name="connsiteX4" fmla="*/ 92867 w 2097752"/>
              <a:gd name="connsiteY4" fmla="*/ 3481754 h 4302369"/>
              <a:gd name="connsiteX5" fmla="*/ 10806 w 2097752"/>
              <a:gd name="connsiteY5" fmla="*/ 4302369 h 43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52" h="4302369">
                <a:moveTo>
                  <a:pt x="1898221" y="0"/>
                </a:moveTo>
                <a:cubicBezTo>
                  <a:pt x="2000797" y="198315"/>
                  <a:pt x="2103374" y="396631"/>
                  <a:pt x="2097513" y="703385"/>
                </a:cubicBezTo>
                <a:cubicBezTo>
                  <a:pt x="2091652" y="1010139"/>
                  <a:pt x="2074067" y="1504462"/>
                  <a:pt x="1863052" y="1840523"/>
                </a:cubicBezTo>
                <a:cubicBezTo>
                  <a:pt x="1652037" y="2176585"/>
                  <a:pt x="1126452" y="2446216"/>
                  <a:pt x="831421" y="2719754"/>
                </a:cubicBezTo>
                <a:cubicBezTo>
                  <a:pt x="536390" y="2993292"/>
                  <a:pt x="229636" y="3217985"/>
                  <a:pt x="92867" y="3481754"/>
                </a:cubicBezTo>
                <a:cubicBezTo>
                  <a:pt x="-43902" y="3745523"/>
                  <a:pt x="10806" y="4302369"/>
                  <a:pt x="10806" y="4302369"/>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76144" name="Title 1"/>
          <p:cNvSpPr>
            <a:spLocks noGrp="1" noChangeArrowheads="1"/>
          </p:cNvSpPr>
          <p:nvPr>
            <p:ph type="title"/>
          </p:nvPr>
        </p:nvSpPr>
        <p:spPr>
          <a:xfrm>
            <a:off x="1217240" y="69850"/>
            <a:ext cx="7886700" cy="447675"/>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sp>
        <p:nvSpPr>
          <p:cNvPr id="19" name="圆角矩形 18"/>
          <p:cNvSpPr/>
          <p:nvPr/>
        </p:nvSpPr>
        <p:spPr>
          <a:xfrm>
            <a:off x="249238" y="404664"/>
            <a:ext cx="4352062" cy="1330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A01CF4D-F751-432D-8AA8-5E59D7BBE1EB}"/>
                  </a:ext>
                </a:extLst>
              </p:cNvPr>
              <p:cNvSpPr>
                <a:spLocks noGrp="1" noChangeArrowheads="1"/>
              </p:cNvSpPr>
              <p:nvPr/>
            </p:nvSpPr>
            <p:spPr bwMode="auto">
              <a:xfrm>
                <a:off x="5951967" y="44624"/>
                <a:ext cx="4352063" cy="1973405"/>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的边的子集，并且存在一个割尊重</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lgn="just">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lgn="just"/>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则存在一个</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0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Title 1">
                <a:extLst>
                  <a:ext uri="{FF2B5EF4-FFF2-40B4-BE49-F238E27FC236}">
                    <a16:creationId xmlns:a16="http://schemas.microsoft.com/office/drawing/2014/main" id="{8A01CF4D-F751-432D-8AA8-5E59D7BBE1EB}"/>
                  </a:ext>
                </a:extLst>
              </p:cNvPr>
              <p:cNvSpPr>
                <a:spLocks noGrp="1" noRot="1" noChangeAspect="1" noMove="1" noResize="1" noEditPoints="1" noAdjustHandles="1" noChangeArrowheads="1" noChangeShapeType="1" noTextEdit="1"/>
              </p:cNvSpPr>
              <p:nvPr/>
            </p:nvSpPr>
            <p:spPr bwMode="auto">
              <a:xfrm>
                <a:off x="5951967" y="44624"/>
                <a:ext cx="4352063" cy="1973405"/>
              </a:xfrm>
              <a:prstGeom prst="rect">
                <a:avLst/>
              </a:prstGeom>
              <a:blipFill>
                <a:blip r:embed="rId3"/>
                <a:stretch>
                  <a:fillRect l="-1156" r="-1156" b="-3797"/>
                </a:stretch>
              </a:blipFill>
              <a:ln w="25400">
                <a:solidFill>
                  <a:schemeClr val="tx2">
                    <a:lumMod val="60000"/>
                    <a:lumOff val="40000"/>
                  </a:schemeClr>
                </a:solidFill>
                <a:miter lim="800000"/>
                <a:headEnd/>
                <a:tailEnd/>
              </a:ln>
            </p:spPr>
            <p:txBody>
              <a:bodyPr/>
              <a:lstStyle/>
              <a:p>
                <a:r>
                  <a:rPr lang="en-CN">
                    <a:noFill/>
                  </a:rPr>
                  <a:t> </a:t>
                </a:r>
              </a:p>
            </p:txBody>
          </p:sp>
        </mc:Fallback>
      </mc:AlternateContent>
    </p:spTree>
    <p:extLst>
      <p:ext uri="{BB962C8B-B14F-4D97-AF65-F5344CB8AC3E}">
        <p14:creationId xmlns:p14="http://schemas.microsoft.com/office/powerpoint/2010/main" val="2444240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D0C09167-1043-49A3-8931-7B9C89AB3895}"/>
                  </a:ext>
                </a:extLst>
              </p:cNvPr>
              <p:cNvSpPr>
                <a:spLocks noGrp="1"/>
              </p:cNvSpPr>
              <p:nvPr/>
            </p:nvSpPr>
            <p:spPr>
              <a:xfrm>
                <a:off x="73539" y="0"/>
                <a:ext cx="6116637" cy="6858000"/>
              </a:xfrm>
              <a:prstGeom prst="rect">
                <a:avLst/>
              </a:prstGeom>
              <a:solidFill>
                <a:schemeClr val="bg1"/>
              </a:solidFill>
              <a:ln w="9525">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ts val="0"/>
                  </a:spcBef>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证明：</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eaLnBrk="0" hangingPunct="0">
                  <a:lnSpc>
                    <a:spcPct val="150000"/>
                  </a:lnSpc>
                  <a:spcBef>
                    <a:spcPts val="0"/>
                  </a:spcBef>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假设我们有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marL="576000" lvl="1"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的一个割尊重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oMath>
                </a14:m>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en-US" altLang="zh-CN" sz="2000" dirty="0">
                    <a:solidFill>
                      <a:srgbClr val="8064A2"/>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的一个最小生成树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ts val="0"/>
                  </a:spcBef>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是横跨该割的轻量级边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也即</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在所有横跨割的边中，权重最小</a:t>
                </a:r>
              </a:p>
              <a:p>
                <a:pPr marL="0" lvl="1" indent="0" eaLnBrk="0" hangingPunct="0">
                  <a:lnSpc>
                    <a:spcPct val="150000"/>
                  </a:lnSpc>
                  <a:spcBef>
                    <a:spcPts val="0"/>
                  </a:spcBef>
                </a:pPr>
                <a:endParaRPr lang="en-US" altLang="zh-CN" sz="2000" b="1" noProof="1">
                  <a:solidFill>
                    <a:schemeClr val="accent4"/>
                  </a:solidFill>
                  <a:effectLst>
                    <a:glow rad="139700">
                      <a:schemeClr val="accent2">
                        <a:satMod val="175000"/>
                      </a:schemeClr>
                    </a:glow>
                  </a:effectLst>
                  <a:latin typeface="Times New Roman" panose="02020603050405020304" pitchFamily="18" charset="0"/>
                  <a:ea typeface="楷体" panose="02010609060101010101" pitchFamily="49" charset="-122"/>
                  <a:cs typeface="Times New Roman" panose="02020603050405020304" pitchFamily="18" charset="0"/>
                  <a:sym typeface="+mn-ea"/>
                </a:endParaRPr>
              </a:p>
            </p:txBody>
          </p:sp>
        </mc:Choice>
        <mc:Fallback xmlns="">
          <p:sp>
            <p:nvSpPr>
              <p:cNvPr id="24" name="Content Placeholder 2">
                <a:extLst>
                  <a:ext uri="{FF2B5EF4-FFF2-40B4-BE49-F238E27FC236}">
                    <a16:creationId xmlns:a16="http://schemas.microsoft.com/office/drawing/2014/main" id="{D0C09167-1043-49A3-8931-7B9C89AB3895}"/>
                  </a:ext>
                </a:extLst>
              </p:cNvPr>
              <p:cNvSpPr>
                <a:spLocks noGrp="1" noRot="1" noChangeAspect="1" noMove="1" noResize="1" noEditPoints="1" noAdjustHandles="1" noChangeArrowheads="1" noChangeShapeType="1" noTextEdit="1"/>
              </p:cNvSpPr>
              <p:nvPr/>
            </p:nvSpPr>
            <p:spPr>
              <a:xfrm>
                <a:off x="73539" y="0"/>
                <a:ext cx="6116637" cy="6858000"/>
              </a:xfrm>
              <a:prstGeom prst="rect">
                <a:avLst/>
              </a:prstGeom>
              <a:blipFill>
                <a:blip r:embed="rId2"/>
                <a:stretch>
                  <a:fillRect l="-997" t="-622"/>
                </a:stretch>
              </a:blipFill>
              <a:ln w="9525">
                <a:noFill/>
              </a:ln>
            </p:spPr>
            <p:txBody>
              <a:bodyPr/>
              <a:lstStyle/>
              <a:p>
                <a:r>
                  <a:rPr lang="zh-CN" altLang="en-US">
                    <a:noFill/>
                  </a:rPr>
                  <a:t> </a:t>
                </a:r>
              </a:p>
            </p:txBody>
          </p:sp>
        </mc:Fallback>
      </mc:AlternateContent>
      <p:sp>
        <p:nvSpPr>
          <p:cNvPr id="4" name="Oval 3"/>
          <p:cNvSpPr/>
          <p:nvPr/>
        </p:nvSpPr>
        <p:spPr>
          <a:xfrm>
            <a:off x="9537377" y="3226767"/>
            <a:ext cx="561975" cy="563563"/>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y</a:t>
            </a:r>
          </a:p>
        </p:txBody>
      </p:sp>
      <p:sp>
        <p:nvSpPr>
          <p:cNvPr id="5" name="Oval 4"/>
          <p:cNvSpPr/>
          <p:nvPr/>
        </p:nvSpPr>
        <p:spPr>
          <a:xfrm>
            <a:off x="7719690" y="3226767"/>
            <a:ext cx="563562"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x</a:t>
            </a:r>
          </a:p>
        </p:txBody>
      </p:sp>
      <p:sp>
        <p:nvSpPr>
          <p:cNvPr id="6" name="Oval 5"/>
          <p:cNvSpPr/>
          <p:nvPr/>
        </p:nvSpPr>
        <p:spPr>
          <a:xfrm>
            <a:off x="6040115" y="4657105"/>
            <a:ext cx="561975" cy="563562"/>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u</a:t>
            </a:r>
          </a:p>
        </p:txBody>
      </p:sp>
      <p:sp>
        <p:nvSpPr>
          <p:cNvPr id="7" name="Oval 6"/>
          <p:cNvSpPr/>
          <p:nvPr/>
        </p:nvSpPr>
        <p:spPr>
          <a:xfrm>
            <a:off x="7719690" y="6076330"/>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v</a:t>
            </a:r>
          </a:p>
        </p:txBody>
      </p:sp>
      <p:sp>
        <p:nvSpPr>
          <p:cNvPr id="8" name="Oval 7"/>
          <p:cNvSpPr/>
          <p:nvPr/>
        </p:nvSpPr>
        <p:spPr>
          <a:xfrm>
            <a:off x="9548490" y="6076330"/>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9" name="Oval 8"/>
          <p:cNvSpPr/>
          <p:nvPr/>
        </p:nvSpPr>
        <p:spPr>
          <a:xfrm>
            <a:off x="8692827" y="4657105"/>
            <a:ext cx="563563"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cxnSp>
        <p:nvCxnSpPr>
          <p:cNvPr id="10" name="Straight Connector 9"/>
          <p:cNvCxnSpPr>
            <a:endCxn id="15" idx="1"/>
          </p:cNvCxnSpPr>
          <p:nvPr/>
        </p:nvCxnSpPr>
        <p:spPr>
          <a:xfrm>
            <a:off x="9173810" y="5138011"/>
            <a:ext cx="457891" cy="1020599"/>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1" idx="3"/>
          </p:cNvCxnSpPr>
          <p:nvPr/>
        </p:nvCxnSpPr>
        <p:spPr>
          <a:xfrm flipV="1">
            <a:off x="8974864" y="3707796"/>
            <a:ext cx="645115" cy="949914"/>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2" idx="6"/>
            <a:endCxn id="11" idx="2"/>
          </p:cNvCxnSpPr>
          <p:nvPr/>
        </p:nvCxnSpPr>
        <p:spPr>
          <a:xfrm>
            <a:off x="8283203" y="3191842"/>
            <a:ext cx="1254369" cy="0"/>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3" idx="7"/>
            <a:endCxn id="12" idx="3"/>
          </p:cNvCxnSpPr>
          <p:nvPr/>
        </p:nvCxnSpPr>
        <p:spPr>
          <a:xfrm flipV="1">
            <a:off x="6520000" y="3707795"/>
            <a:ext cx="1282902" cy="1032321"/>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3" idx="5"/>
            <a:endCxn id="14" idx="1"/>
          </p:cNvCxnSpPr>
          <p:nvPr/>
        </p:nvCxnSpPr>
        <p:spPr>
          <a:xfrm>
            <a:off x="6519540" y="5138117"/>
            <a:ext cx="1282700"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5" idx="2"/>
            <a:endCxn id="14" idx="6"/>
          </p:cNvCxnSpPr>
          <p:nvPr/>
        </p:nvCxnSpPr>
        <p:spPr>
          <a:xfrm flipH="1">
            <a:off x="8283203" y="5957267"/>
            <a:ext cx="1266092" cy="0"/>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2"/>
            <a:endCxn id="14" idx="7"/>
          </p:cNvCxnSpPr>
          <p:nvPr/>
        </p:nvCxnSpPr>
        <p:spPr>
          <a:xfrm flipH="1">
            <a:off x="8200702" y="5138117"/>
            <a:ext cx="574675"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0"/>
            <a:endCxn id="12" idx="4"/>
          </p:cNvCxnSpPr>
          <p:nvPr/>
        </p:nvCxnSpPr>
        <p:spPr>
          <a:xfrm flipV="1">
            <a:off x="8002265" y="3790330"/>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6817990" y="2348880"/>
            <a:ext cx="2098675" cy="4302125"/>
          </a:xfrm>
          <a:custGeom>
            <a:avLst/>
            <a:gdLst>
              <a:gd name="connsiteX0" fmla="*/ 1898221 w 2097752"/>
              <a:gd name="connsiteY0" fmla="*/ 0 h 4302369"/>
              <a:gd name="connsiteX1" fmla="*/ 2097513 w 2097752"/>
              <a:gd name="connsiteY1" fmla="*/ 703385 h 4302369"/>
              <a:gd name="connsiteX2" fmla="*/ 1863052 w 2097752"/>
              <a:gd name="connsiteY2" fmla="*/ 1840523 h 4302369"/>
              <a:gd name="connsiteX3" fmla="*/ 831421 w 2097752"/>
              <a:gd name="connsiteY3" fmla="*/ 2719754 h 4302369"/>
              <a:gd name="connsiteX4" fmla="*/ 92867 w 2097752"/>
              <a:gd name="connsiteY4" fmla="*/ 3481754 h 4302369"/>
              <a:gd name="connsiteX5" fmla="*/ 10806 w 2097752"/>
              <a:gd name="connsiteY5" fmla="*/ 4302369 h 43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52" h="4302369">
                <a:moveTo>
                  <a:pt x="1898221" y="0"/>
                </a:moveTo>
                <a:cubicBezTo>
                  <a:pt x="2000797" y="198315"/>
                  <a:pt x="2103374" y="396631"/>
                  <a:pt x="2097513" y="703385"/>
                </a:cubicBezTo>
                <a:cubicBezTo>
                  <a:pt x="2091652" y="1010139"/>
                  <a:pt x="2074067" y="1504462"/>
                  <a:pt x="1863052" y="1840523"/>
                </a:cubicBezTo>
                <a:cubicBezTo>
                  <a:pt x="1652037" y="2176585"/>
                  <a:pt x="1126452" y="2446216"/>
                  <a:pt x="831421" y="2719754"/>
                </a:cubicBezTo>
                <a:cubicBezTo>
                  <a:pt x="536390" y="2993292"/>
                  <a:pt x="229636" y="3217985"/>
                  <a:pt x="92867" y="3481754"/>
                </a:cubicBezTo>
                <a:cubicBezTo>
                  <a:pt x="-43902" y="3745523"/>
                  <a:pt x="10806" y="4302369"/>
                  <a:pt x="10806" y="4302369"/>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9" name="圆角矩形 18"/>
          <p:cNvSpPr/>
          <p:nvPr/>
        </p:nvSpPr>
        <p:spPr>
          <a:xfrm>
            <a:off x="334962" y="1685925"/>
            <a:ext cx="5168577" cy="9652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4192AFE7-2B18-4897-BF9D-13C1C6B6E8CA}"/>
                  </a:ext>
                </a:extLst>
              </p:cNvPr>
              <p:cNvSpPr>
                <a:spLocks noGrp="1" noChangeArrowheads="1"/>
              </p:cNvSpPr>
              <p:nvPr/>
            </p:nvSpPr>
            <p:spPr bwMode="auto">
              <a:xfrm>
                <a:off x="5951967" y="44624"/>
                <a:ext cx="4352063" cy="1973405"/>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的边的子集，并且存在一个割尊重</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则存在一个</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0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itle 1">
                <a:extLst>
                  <a:ext uri="{FF2B5EF4-FFF2-40B4-BE49-F238E27FC236}">
                    <a16:creationId xmlns:a16="http://schemas.microsoft.com/office/drawing/2014/main" id="{4192AFE7-2B18-4897-BF9D-13C1C6B6E8CA}"/>
                  </a:ext>
                </a:extLst>
              </p:cNvPr>
              <p:cNvSpPr>
                <a:spLocks noGrp="1" noRot="1" noChangeAspect="1" noMove="1" noResize="1" noEditPoints="1" noAdjustHandles="1" noChangeArrowheads="1" noChangeShapeType="1" noTextEdit="1"/>
              </p:cNvSpPr>
              <p:nvPr/>
            </p:nvSpPr>
            <p:spPr bwMode="auto">
              <a:xfrm>
                <a:off x="5951967" y="44624"/>
                <a:ext cx="4352063" cy="1973405"/>
              </a:xfrm>
              <a:prstGeom prst="rect">
                <a:avLst/>
              </a:prstGeom>
              <a:blipFill>
                <a:blip r:embed="rId3"/>
                <a:stretch>
                  <a:fillRect l="-1156" b="-3797"/>
                </a:stretch>
              </a:blipFill>
              <a:ln w="25400">
                <a:solidFill>
                  <a:schemeClr val="tx2">
                    <a:lumMod val="60000"/>
                    <a:lumOff val="40000"/>
                  </a:schemeClr>
                </a:solidFill>
                <a:miter lim="800000"/>
                <a:headEnd/>
                <a:tailEnd/>
              </a:ln>
            </p:spPr>
            <p:txBody>
              <a:bodyPr/>
              <a:lstStyle/>
              <a:p>
                <a:r>
                  <a:rPr lang="en-CN">
                    <a:noFill/>
                  </a:rPr>
                  <a:t> </a:t>
                </a:r>
              </a:p>
            </p:txBody>
          </p:sp>
        </mc:Fallback>
      </mc:AlternateContent>
      <p:sp>
        <p:nvSpPr>
          <p:cNvPr id="25" name="Title 1">
            <a:extLst>
              <a:ext uri="{FF2B5EF4-FFF2-40B4-BE49-F238E27FC236}">
                <a16:creationId xmlns:a16="http://schemas.microsoft.com/office/drawing/2014/main" id="{8585202F-4916-4D22-8FD8-F6F5BB3FCFDD}"/>
              </a:ext>
            </a:extLst>
          </p:cNvPr>
          <p:cNvSpPr>
            <a:spLocks noGrp="1" noChangeArrowheads="1"/>
          </p:cNvSpPr>
          <p:nvPr>
            <p:ph type="title"/>
          </p:nvPr>
        </p:nvSpPr>
        <p:spPr>
          <a:xfrm>
            <a:off x="1217240" y="69850"/>
            <a:ext cx="7886700" cy="447675"/>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extLst>
      <p:ext uri="{BB962C8B-B14F-4D97-AF65-F5344CB8AC3E}">
        <p14:creationId xmlns:p14="http://schemas.microsoft.com/office/powerpoint/2010/main" val="2450018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DFD656D5-9EA0-48E3-9A02-1E96A26E1F11}"/>
                  </a:ext>
                </a:extLst>
              </p:cNvPr>
              <p:cNvSpPr>
                <a:spLocks noGrp="1"/>
              </p:cNvSpPr>
              <p:nvPr/>
            </p:nvSpPr>
            <p:spPr>
              <a:xfrm>
                <a:off x="73539" y="0"/>
                <a:ext cx="6116637" cy="6858000"/>
              </a:xfrm>
              <a:prstGeom prst="rect">
                <a:avLst/>
              </a:prstGeom>
              <a:solidFill>
                <a:schemeClr val="bg1"/>
              </a:solidFill>
              <a:ln w="9525">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ts val="0"/>
                  </a:spcBef>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证明：</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eaLnBrk="0" hangingPunct="0">
                  <a:lnSpc>
                    <a:spcPct val="150000"/>
                  </a:lnSpc>
                  <a:spcBef>
                    <a:spcPts val="0"/>
                  </a:spcBef>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假设我们有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marL="576000" lvl="1"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的一个割尊重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oMath>
                </a14:m>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en-US" altLang="zh-CN" sz="2000" dirty="0">
                    <a:solidFill>
                      <a:srgbClr val="8064A2"/>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的一个最小生成树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ts val="0"/>
                  </a:spcBef>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是横跨该割的轻量级边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也即</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在所有横跨割的边中，权重最小</a:t>
                </a:r>
              </a:p>
              <a:p>
                <a:pPr marL="0" lvl="1" indent="0"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假设</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不在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不然引理成立</a:t>
                </a: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将</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添加到</a:t>
                </a:r>
                <a14:m>
                  <m:oMath xmlns:m="http://schemas.openxmlformats.org/officeDocument/2006/math">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中，将会产生一个环</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（因为</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是一个最小生成树</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，含有</a:t>
                </a:r>
                <a14:m>
                  <m:oMath xmlns:m="http://schemas.openxmlformats.org/officeDocument/2006/math">
                    <m:d>
                      <m:dPr>
                        <m:begChr m:val="|"/>
                        <m:endChr m:val="|"/>
                        <m:ctrlP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0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0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−1</m:t>
                        </m:r>
                      </m:e>
                    </m:d>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Content Placeholder 2">
                <a:extLst>
                  <a:ext uri="{FF2B5EF4-FFF2-40B4-BE49-F238E27FC236}">
                    <a16:creationId xmlns:a16="http://schemas.microsoft.com/office/drawing/2014/main" id="{DFD656D5-9EA0-48E3-9A02-1E96A26E1F11}"/>
                  </a:ext>
                </a:extLst>
              </p:cNvPr>
              <p:cNvSpPr>
                <a:spLocks noGrp="1" noRot="1" noChangeAspect="1" noMove="1" noResize="1" noEditPoints="1" noAdjustHandles="1" noChangeArrowheads="1" noChangeShapeType="1" noTextEdit="1"/>
              </p:cNvSpPr>
              <p:nvPr/>
            </p:nvSpPr>
            <p:spPr>
              <a:xfrm>
                <a:off x="73539" y="0"/>
                <a:ext cx="6116637" cy="6858000"/>
              </a:xfrm>
              <a:prstGeom prst="rect">
                <a:avLst/>
              </a:prstGeom>
              <a:blipFill>
                <a:blip r:embed="rId3"/>
                <a:stretch>
                  <a:fillRect l="-997" t="-622"/>
                </a:stretch>
              </a:blipFill>
              <a:ln w="9525">
                <a:noFill/>
              </a:ln>
            </p:spPr>
            <p:txBody>
              <a:bodyPr/>
              <a:lstStyle/>
              <a:p>
                <a:r>
                  <a:rPr lang="zh-CN" altLang="en-US">
                    <a:noFill/>
                  </a:rPr>
                  <a:t> </a:t>
                </a:r>
              </a:p>
            </p:txBody>
          </p:sp>
        </mc:Fallback>
      </mc:AlternateContent>
      <p:sp>
        <p:nvSpPr>
          <p:cNvPr id="4" name="Oval 3"/>
          <p:cNvSpPr/>
          <p:nvPr/>
        </p:nvSpPr>
        <p:spPr>
          <a:xfrm>
            <a:off x="9537377" y="3317131"/>
            <a:ext cx="561975"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y</a:t>
            </a:r>
          </a:p>
        </p:txBody>
      </p:sp>
      <p:sp>
        <p:nvSpPr>
          <p:cNvPr id="5" name="Oval 4"/>
          <p:cNvSpPr/>
          <p:nvPr/>
        </p:nvSpPr>
        <p:spPr>
          <a:xfrm>
            <a:off x="7719690" y="3317131"/>
            <a:ext cx="563562" cy="563562"/>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x</a:t>
            </a:r>
          </a:p>
        </p:txBody>
      </p:sp>
      <p:sp>
        <p:nvSpPr>
          <p:cNvPr id="6" name="Oval 5"/>
          <p:cNvSpPr/>
          <p:nvPr/>
        </p:nvSpPr>
        <p:spPr>
          <a:xfrm>
            <a:off x="6038527" y="4747468"/>
            <a:ext cx="563563"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u</a:t>
            </a:r>
          </a:p>
        </p:txBody>
      </p:sp>
      <p:sp>
        <p:nvSpPr>
          <p:cNvPr id="7" name="Oval 6"/>
          <p:cNvSpPr/>
          <p:nvPr/>
        </p:nvSpPr>
        <p:spPr>
          <a:xfrm>
            <a:off x="7719690" y="6166693"/>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v</a:t>
            </a:r>
          </a:p>
        </p:txBody>
      </p:sp>
      <p:sp>
        <p:nvSpPr>
          <p:cNvPr id="8" name="Oval 7"/>
          <p:cNvSpPr/>
          <p:nvPr/>
        </p:nvSpPr>
        <p:spPr>
          <a:xfrm>
            <a:off x="9548490" y="6166693"/>
            <a:ext cx="563562"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9" name="Oval 8"/>
          <p:cNvSpPr/>
          <p:nvPr/>
        </p:nvSpPr>
        <p:spPr>
          <a:xfrm>
            <a:off x="8692827" y="4747468"/>
            <a:ext cx="561975" cy="563563"/>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cxnSp>
        <p:nvCxnSpPr>
          <p:cNvPr id="10" name="Straight Connector 9"/>
          <p:cNvCxnSpPr>
            <a:endCxn id="15" idx="1"/>
          </p:cNvCxnSpPr>
          <p:nvPr/>
        </p:nvCxnSpPr>
        <p:spPr>
          <a:xfrm>
            <a:off x="9173176" y="5228057"/>
            <a:ext cx="457891" cy="1020599"/>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1" idx="3"/>
          </p:cNvCxnSpPr>
          <p:nvPr/>
        </p:nvCxnSpPr>
        <p:spPr>
          <a:xfrm flipV="1">
            <a:off x="8974229" y="3797842"/>
            <a:ext cx="645115" cy="949914"/>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2" idx="6"/>
            <a:endCxn id="11" idx="2"/>
          </p:cNvCxnSpPr>
          <p:nvPr/>
        </p:nvCxnSpPr>
        <p:spPr>
          <a:xfrm>
            <a:off x="8282568" y="3280618"/>
            <a:ext cx="1254369" cy="0"/>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3" idx="7"/>
            <a:endCxn id="12" idx="3"/>
          </p:cNvCxnSpPr>
          <p:nvPr/>
        </p:nvCxnSpPr>
        <p:spPr>
          <a:xfrm flipV="1">
            <a:off x="6519364" y="3797842"/>
            <a:ext cx="1282902" cy="1032321"/>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3" idx="5"/>
            <a:endCxn id="14" idx="1"/>
          </p:cNvCxnSpPr>
          <p:nvPr/>
        </p:nvCxnSpPr>
        <p:spPr>
          <a:xfrm>
            <a:off x="6519540" y="5228481"/>
            <a:ext cx="1282700" cy="1020762"/>
          </a:xfrm>
          <a:prstGeom prst="line">
            <a:avLst/>
          </a:prstGeom>
          <a:ln w="180975" cmpd="sng">
            <a:solidFill>
              <a:srgbClr val="EA53F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5" idx="2"/>
            <a:endCxn id="14" idx="6"/>
          </p:cNvCxnSpPr>
          <p:nvPr/>
        </p:nvCxnSpPr>
        <p:spPr>
          <a:xfrm flipH="1">
            <a:off x="8282567" y="6047631"/>
            <a:ext cx="1266092" cy="0"/>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2"/>
            <a:endCxn id="14" idx="7"/>
          </p:cNvCxnSpPr>
          <p:nvPr/>
        </p:nvCxnSpPr>
        <p:spPr>
          <a:xfrm flipH="1">
            <a:off x="8200702" y="5228481"/>
            <a:ext cx="574675" cy="1020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0"/>
            <a:endCxn id="12" idx="4"/>
          </p:cNvCxnSpPr>
          <p:nvPr/>
        </p:nvCxnSpPr>
        <p:spPr>
          <a:xfrm flipV="1">
            <a:off x="8000677" y="3880693"/>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6817990" y="2437656"/>
            <a:ext cx="2097087" cy="4303712"/>
          </a:xfrm>
          <a:custGeom>
            <a:avLst/>
            <a:gdLst>
              <a:gd name="connsiteX0" fmla="*/ 1898221 w 2097752"/>
              <a:gd name="connsiteY0" fmla="*/ 0 h 4302369"/>
              <a:gd name="connsiteX1" fmla="*/ 2097513 w 2097752"/>
              <a:gd name="connsiteY1" fmla="*/ 703385 h 4302369"/>
              <a:gd name="connsiteX2" fmla="*/ 1863052 w 2097752"/>
              <a:gd name="connsiteY2" fmla="*/ 1840523 h 4302369"/>
              <a:gd name="connsiteX3" fmla="*/ 831421 w 2097752"/>
              <a:gd name="connsiteY3" fmla="*/ 2719754 h 4302369"/>
              <a:gd name="connsiteX4" fmla="*/ 92867 w 2097752"/>
              <a:gd name="connsiteY4" fmla="*/ 3481754 h 4302369"/>
              <a:gd name="connsiteX5" fmla="*/ 10806 w 2097752"/>
              <a:gd name="connsiteY5" fmla="*/ 4302369 h 43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52" h="4302369">
                <a:moveTo>
                  <a:pt x="1898221" y="0"/>
                </a:moveTo>
                <a:cubicBezTo>
                  <a:pt x="2000797" y="198315"/>
                  <a:pt x="2103374" y="396631"/>
                  <a:pt x="2097513" y="703385"/>
                </a:cubicBezTo>
                <a:cubicBezTo>
                  <a:pt x="2091652" y="1010139"/>
                  <a:pt x="2074067" y="1504462"/>
                  <a:pt x="1863052" y="1840523"/>
                </a:cubicBezTo>
                <a:cubicBezTo>
                  <a:pt x="1652037" y="2176585"/>
                  <a:pt x="1126452" y="2446216"/>
                  <a:pt x="831421" y="2719754"/>
                </a:cubicBezTo>
                <a:cubicBezTo>
                  <a:pt x="536390" y="2993292"/>
                  <a:pt x="229636" y="3217985"/>
                  <a:pt x="92867" y="3481754"/>
                </a:cubicBezTo>
                <a:cubicBezTo>
                  <a:pt x="-43902" y="3745523"/>
                  <a:pt x="10806" y="4302369"/>
                  <a:pt x="10806" y="4302369"/>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9" name="圆角矩形 18"/>
          <p:cNvSpPr/>
          <p:nvPr/>
        </p:nvSpPr>
        <p:spPr>
          <a:xfrm>
            <a:off x="318964" y="2636912"/>
            <a:ext cx="5876726" cy="13681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mc:AlternateContent xmlns:mc="http://schemas.openxmlformats.org/markup-compatibility/2006" xmlns:a14="http://schemas.microsoft.com/office/drawing/2010/main">
        <mc:Choice Requires="a14">
          <p:sp>
            <p:nvSpPr>
              <p:cNvPr id="21" name="Title 1">
                <a:extLst>
                  <a:ext uri="{FF2B5EF4-FFF2-40B4-BE49-F238E27FC236}">
                    <a16:creationId xmlns:a16="http://schemas.microsoft.com/office/drawing/2014/main" id="{15EE7CF2-4A6A-41CD-AB48-86098993E5CF}"/>
                  </a:ext>
                </a:extLst>
              </p:cNvPr>
              <p:cNvSpPr>
                <a:spLocks noGrp="1" noChangeArrowheads="1"/>
              </p:cNvSpPr>
              <p:nvPr/>
            </p:nvSpPr>
            <p:spPr bwMode="auto">
              <a:xfrm>
                <a:off x="5951967" y="44624"/>
                <a:ext cx="4352063" cy="1973405"/>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的边的子集，并且存在一个割尊重</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则存在一个</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0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1" name="Title 1">
                <a:extLst>
                  <a:ext uri="{FF2B5EF4-FFF2-40B4-BE49-F238E27FC236}">
                    <a16:creationId xmlns:a16="http://schemas.microsoft.com/office/drawing/2014/main" id="{15EE7CF2-4A6A-41CD-AB48-86098993E5CF}"/>
                  </a:ext>
                </a:extLst>
              </p:cNvPr>
              <p:cNvSpPr>
                <a:spLocks noGrp="1" noRot="1" noChangeAspect="1" noMove="1" noResize="1" noEditPoints="1" noAdjustHandles="1" noChangeArrowheads="1" noChangeShapeType="1" noTextEdit="1"/>
              </p:cNvSpPr>
              <p:nvPr/>
            </p:nvSpPr>
            <p:spPr bwMode="auto">
              <a:xfrm>
                <a:off x="5951967" y="44624"/>
                <a:ext cx="4352063" cy="1973405"/>
              </a:xfrm>
              <a:prstGeom prst="rect">
                <a:avLst/>
              </a:prstGeom>
              <a:blipFill>
                <a:blip r:embed="rId4"/>
                <a:stretch>
                  <a:fillRect l="-1156" b="-3797"/>
                </a:stretch>
              </a:blipFill>
              <a:ln w="25400">
                <a:solidFill>
                  <a:schemeClr val="tx2">
                    <a:lumMod val="60000"/>
                    <a:lumOff val="40000"/>
                  </a:schemeClr>
                </a:solidFill>
                <a:miter lim="800000"/>
                <a:headEnd/>
                <a:tailEnd/>
              </a:ln>
            </p:spPr>
            <p:txBody>
              <a:bodyPr/>
              <a:lstStyle/>
              <a:p>
                <a:r>
                  <a:rPr lang="en-CN">
                    <a:noFill/>
                  </a:rPr>
                  <a:t> </a:t>
                </a:r>
              </a:p>
            </p:txBody>
          </p:sp>
        </mc:Fallback>
      </mc:AlternateContent>
      <p:sp>
        <p:nvSpPr>
          <p:cNvPr id="24" name="Title 1">
            <a:extLst>
              <a:ext uri="{FF2B5EF4-FFF2-40B4-BE49-F238E27FC236}">
                <a16:creationId xmlns:a16="http://schemas.microsoft.com/office/drawing/2014/main" id="{57316292-96C3-4BB0-AC49-576839CEFF49}"/>
              </a:ext>
            </a:extLst>
          </p:cNvPr>
          <p:cNvSpPr>
            <a:spLocks noGrp="1" noChangeArrowheads="1"/>
          </p:cNvSpPr>
          <p:nvPr>
            <p:ph type="title"/>
          </p:nvPr>
        </p:nvSpPr>
        <p:spPr>
          <a:xfrm>
            <a:off x="1217240" y="69850"/>
            <a:ext cx="7886700" cy="447675"/>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extLst>
      <p:ext uri="{BB962C8B-B14F-4D97-AF65-F5344CB8AC3E}">
        <p14:creationId xmlns:p14="http://schemas.microsoft.com/office/powerpoint/2010/main" val="3367151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7DA37BF-E9B2-4FC3-A212-505B7677BDC0}"/>
                  </a:ext>
                </a:extLst>
              </p:cNvPr>
              <p:cNvSpPr>
                <a:spLocks noGrp="1"/>
              </p:cNvSpPr>
              <p:nvPr/>
            </p:nvSpPr>
            <p:spPr>
              <a:xfrm>
                <a:off x="73539" y="0"/>
                <a:ext cx="6116637" cy="6858000"/>
              </a:xfrm>
              <a:prstGeom prst="rect">
                <a:avLst/>
              </a:prstGeom>
              <a:solidFill>
                <a:schemeClr val="bg1"/>
              </a:solidFill>
              <a:ln w="9525">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ts val="0"/>
                  </a:spcBef>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证明：</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eaLnBrk="0" hangingPunct="0">
                  <a:lnSpc>
                    <a:spcPct val="150000"/>
                  </a:lnSpc>
                  <a:spcBef>
                    <a:spcPts val="0"/>
                  </a:spcBef>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假设我们有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marL="576000" lvl="1"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的一个割尊重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oMath>
                </a14:m>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en-US" altLang="zh-CN" sz="2000" dirty="0">
                    <a:solidFill>
                      <a:srgbClr val="8064A2"/>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的一个最小生成树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ts val="0"/>
                  </a:spcBef>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是横跨该割的轻量级边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也即</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在所有横跨割的边中，权重最小</a:t>
                </a:r>
              </a:p>
              <a:p>
                <a:pPr marL="0" lvl="1" indent="0"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假设</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不在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不然引理成立</a:t>
                </a: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将</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添加到</a:t>
                </a:r>
                <a14:m>
                  <m:oMath xmlns:m="http://schemas.openxmlformats.org/officeDocument/2006/math">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中，将会产生一个环</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因此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至少存在另外一条边横跨该切割</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令其为</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𝑥</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𝑦</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oMath>
                </a14:m>
                <a:endPar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p:txBody>
          </p:sp>
        </mc:Choice>
        <mc:Fallback xmlns="">
          <p:sp>
            <p:nvSpPr>
              <p:cNvPr id="25" name="Content Placeholder 2">
                <a:extLst>
                  <a:ext uri="{FF2B5EF4-FFF2-40B4-BE49-F238E27FC236}">
                    <a16:creationId xmlns:a16="http://schemas.microsoft.com/office/drawing/2014/main" id="{F7DA37BF-E9B2-4FC3-A212-505B7677BDC0}"/>
                  </a:ext>
                </a:extLst>
              </p:cNvPr>
              <p:cNvSpPr>
                <a:spLocks noGrp="1" noRot="1" noChangeAspect="1" noMove="1" noResize="1" noEditPoints="1" noAdjustHandles="1" noChangeArrowheads="1" noChangeShapeType="1" noTextEdit="1"/>
              </p:cNvSpPr>
              <p:nvPr/>
            </p:nvSpPr>
            <p:spPr>
              <a:xfrm>
                <a:off x="73539" y="0"/>
                <a:ext cx="6116637" cy="6858000"/>
              </a:xfrm>
              <a:prstGeom prst="rect">
                <a:avLst/>
              </a:prstGeom>
              <a:blipFill>
                <a:blip r:embed="rId2"/>
                <a:stretch>
                  <a:fillRect l="-997" t="-622"/>
                </a:stretch>
              </a:blipFill>
              <a:ln w="9525">
                <a:noFill/>
              </a:ln>
            </p:spPr>
            <p:txBody>
              <a:bodyPr/>
              <a:lstStyle/>
              <a:p>
                <a:r>
                  <a:rPr lang="zh-CN" altLang="en-US">
                    <a:noFill/>
                  </a:rPr>
                  <a:t> </a:t>
                </a:r>
              </a:p>
            </p:txBody>
          </p:sp>
        </mc:Fallback>
      </mc:AlternateContent>
      <p:sp>
        <p:nvSpPr>
          <p:cNvPr id="4" name="Oval 3"/>
          <p:cNvSpPr/>
          <p:nvPr/>
        </p:nvSpPr>
        <p:spPr>
          <a:xfrm>
            <a:off x="9394949" y="3245122"/>
            <a:ext cx="561975" cy="563563"/>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y</a:t>
            </a:r>
          </a:p>
        </p:txBody>
      </p:sp>
      <p:sp>
        <p:nvSpPr>
          <p:cNvPr id="5" name="Oval 4"/>
          <p:cNvSpPr/>
          <p:nvPr/>
        </p:nvSpPr>
        <p:spPr>
          <a:xfrm>
            <a:off x="7577261" y="3245122"/>
            <a:ext cx="561975"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x</a:t>
            </a:r>
          </a:p>
        </p:txBody>
      </p:sp>
      <p:sp>
        <p:nvSpPr>
          <p:cNvPr id="6" name="Oval 5"/>
          <p:cNvSpPr/>
          <p:nvPr/>
        </p:nvSpPr>
        <p:spPr>
          <a:xfrm>
            <a:off x="5896099" y="4675460"/>
            <a:ext cx="563562" cy="563562"/>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u</a:t>
            </a:r>
          </a:p>
        </p:txBody>
      </p:sp>
      <p:sp>
        <p:nvSpPr>
          <p:cNvPr id="7" name="Oval 6"/>
          <p:cNvSpPr/>
          <p:nvPr/>
        </p:nvSpPr>
        <p:spPr>
          <a:xfrm>
            <a:off x="7577261" y="6094685"/>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v</a:t>
            </a:r>
          </a:p>
        </p:txBody>
      </p:sp>
      <p:sp>
        <p:nvSpPr>
          <p:cNvPr id="8" name="Oval 7"/>
          <p:cNvSpPr/>
          <p:nvPr/>
        </p:nvSpPr>
        <p:spPr>
          <a:xfrm>
            <a:off x="9406061" y="6094685"/>
            <a:ext cx="561975"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9" name="Oval 8"/>
          <p:cNvSpPr/>
          <p:nvPr/>
        </p:nvSpPr>
        <p:spPr>
          <a:xfrm>
            <a:off x="8550399" y="4675460"/>
            <a:ext cx="561975"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cxnSp>
        <p:nvCxnSpPr>
          <p:cNvPr id="10" name="Straight Connector 9"/>
          <p:cNvCxnSpPr>
            <a:endCxn id="15" idx="1"/>
          </p:cNvCxnSpPr>
          <p:nvPr/>
        </p:nvCxnSpPr>
        <p:spPr>
          <a:xfrm>
            <a:off x="9030430" y="5156366"/>
            <a:ext cx="457891" cy="1020599"/>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1" idx="3"/>
          </p:cNvCxnSpPr>
          <p:nvPr/>
        </p:nvCxnSpPr>
        <p:spPr>
          <a:xfrm flipV="1">
            <a:off x="8831483" y="3726151"/>
            <a:ext cx="645115" cy="949914"/>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2" idx="6"/>
            <a:endCxn id="11" idx="2"/>
          </p:cNvCxnSpPr>
          <p:nvPr/>
        </p:nvCxnSpPr>
        <p:spPr>
          <a:xfrm>
            <a:off x="8139822" y="3210197"/>
            <a:ext cx="1254369" cy="0"/>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3" idx="7"/>
            <a:endCxn id="12" idx="3"/>
          </p:cNvCxnSpPr>
          <p:nvPr/>
        </p:nvCxnSpPr>
        <p:spPr>
          <a:xfrm flipV="1">
            <a:off x="6376619" y="3726150"/>
            <a:ext cx="1282902" cy="1032321"/>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3" idx="5"/>
            <a:endCxn id="14" idx="1"/>
          </p:cNvCxnSpPr>
          <p:nvPr/>
        </p:nvCxnSpPr>
        <p:spPr>
          <a:xfrm>
            <a:off x="6377111" y="5156472"/>
            <a:ext cx="1282700" cy="1020763"/>
          </a:xfrm>
          <a:prstGeom prst="line">
            <a:avLst/>
          </a:prstGeom>
          <a:ln w="171450" cmpd="sng">
            <a:solidFill>
              <a:srgbClr val="EA53F1"/>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5" idx="2"/>
            <a:endCxn id="14" idx="6"/>
          </p:cNvCxnSpPr>
          <p:nvPr/>
        </p:nvCxnSpPr>
        <p:spPr>
          <a:xfrm flipH="1">
            <a:off x="8139822" y="5975622"/>
            <a:ext cx="1266092" cy="0"/>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2"/>
            <a:endCxn id="14" idx="7"/>
          </p:cNvCxnSpPr>
          <p:nvPr/>
        </p:nvCxnSpPr>
        <p:spPr>
          <a:xfrm flipH="1">
            <a:off x="8056686" y="5156472"/>
            <a:ext cx="576263"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0"/>
            <a:endCxn id="12" idx="4"/>
          </p:cNvCxnSpPr>
          <p:nvPr/>
        </p:nvCxnSpPr>
        <p:spPr>
          <a:xfrm flipV="1">
            <a:off x="7858249" y="3808685"/>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6675561" y="2367235"/>
            <a:ext cx="2097088" cy="4302125"/>
          </a:xfrm>
          <a:custGeom>
            <a:avLst/>
            <a:gdLst>
              <a:gd name="connsiteX0" fmla="*/ 1898221 w 2097752"/>
              <a:gd name="connsiteY0" fmla="*/ 0 h 4302369"/>
              <a:gd name="connsiteX1" fmla="*/ 2097513 w 2097752"/>
              <a:gd name="connsiteY1" fmla="*/ 703385 h 4302369"/>
              <a:gd name="connsiteX2" fmla="*/ 1863052 w 2097752"/>
              <a:gd name="connsiteY2" fmla="*/ 1840523 h 4302369"/>
              <a:gd name="connsiteX3" fmla="*/ 831421 w 2097752"/>
              <a:gd name="connsiteY3" fmla="*/ 2719754 h 4302369"/>
              <a:gd name="connsiteX4" fmla="*/ 92867 w 2097752"/>
              <a:gd name="connsiteY4" fmla="*/ 3481754 h 4302369"/>
              <a:gd name="connsiteX5" fmla="*/ 10806 w 2097752"/>
              <a:gd name="connsiteY5" fmla="*/ 4302369 h 43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52" h="4302369">
                <a:moveTo>
                  <a:pt x="1898221" y="0"/>
                </a:moveTo>
                <a:cubicBezTo>
                  <a:pt x="2000797" y="198315"/>
                  <a:pt x="2103374" y="396631"/>
                  <a:pt x="2097513" y="703385"/>
                </a:cubicBezTo>
                <a:cubicBezTo>
                  <a:pt x="2091652" y="1010139"/>
                  <a:pt x="2074067" y="1504462"/>
                  <a:pt x="1863052" y="1840523"/>
                </a:cubicBezTo>
                <a:cubicBezTo>
                  <a:pt x="1652037" y="2176585"/>
                  <a:pt x="1126452" y="2446216"/>
                  <a:pt x="831421" y="2719754"/>
                </a:cubicBezTo>
                <a:cubicBezTo>
                  <a:pt x="536390" y="2993292"/>
                  <a:pt x="229636" y="3217985"/>
                  <a:pt x="92867" y="3481754"/>
                </a:cubicBezTo>
                <a:cubicBezTo>
                  <a:pt x="-43902" y="3745523"/>
                  <a:pt x="10806" y="4302369"/>
                  <a:pt x="10806" y="4302369"/>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8" name="Left Arrow 17"/>
          <p:cNvSpPr/>
          <p:nvPr/>
        </p:nvSpPr>
        <p:spPr>
          <a:xfrm rot="18168627">
            <a:off x="8759155" y="2629966"/>
            <a:ext cx="1258887" cy="4349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7C83BDEF-FFA0-48F1-A841-0EEFCF818F58}"/>
                  </a:ext>
                </a:extLst>
              </p:cNvPr>
              <p:cNvSpPr>
                <a:spLocks noGrp="1" noChangeArrowheads="1"/>
              </p:cNvSpPr>
              <p:nvPr/>
            </p:nvSpPr>
            <p:spPr bwMode="auto">
              <a:xfrm>
                <a:off x="5951967" y="44624"/>
                <a:ext cx="4352063" cy="1973405"/>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的边的子集，并且存在一个割尊重</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则存在一个</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0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itle 1">
                <a:extLst>
                  <a:ext uri="{FF2B5EF4-FFF2-40B4-BE49-F238E27FC236}">
                    <a16:creationId xmlns:a16="http://schemas.microsoft.com/office/drawing/2014/main" id="{7C83BDEF-FFA0-48F1-A841-0EEFCF818F58}"/>
                  </a:ext>
                </a:extLst>
              </p:cNvPr>
              <p:cNvSpPr>
                <a:spLocks noGrp="1" noRot="1" noChangeAspect="1" noMove="1" noResize="1" noEditPoints="1" noAdjustHandles="1" noChangeArrowheads="1" noChangeShapeType="1" noTextEdit="1"/>
              </p:cNvSpPr>
              <p:nvPr/>
            </p:nvSpPr>
            <p:spPr bwMode="auto">
              <a:xfrm>
                <a:off x="5951967" y="44624"/>
                <a:ext cx="4352063" cy="1973405"/>
              </a:xfrm>
              <a:prstGeom prst="rect">
                <a:avLst/>
              </a:prstGeom>
              <a:blipFill>
                <a:blip r:embed="rId3"/>
                <a:stretch>
                  <a:fillRect l="-1156" b="-3797"/>
                </a:stretch>
              </a:blipFill>
              <a:ln w="25400">
                <a:solidFill>
                  <a:schemeClr val="tx2">
                    <a:lumMod val="60000"/>
                    <a:lumOff val="40000"/>
                  </a:schemeClr>
                </a:solidFill>
                <a:miter lim="800000"/>
                <a:headEnd/>
                <a:tailEnd/>
              </a:ln>
            </p:spPr>
            <p:txBody>
              <a:bodyPr/>
              <a:lstStyle/>
              <a:p>
                <a:r>
                  <a:rPr lang="en-CN">
                    <a:noFill/>
                  </a:rPr>
                  <a:t> </a:t>
                </a:r>
              </a:p>
            </p:txBody>
          </p:sp>
        </mc:Fallback>
      </mc:AlternateContent>
      <p:sp>
        <p:nvSpPr>
          <p:cNvPr id="21" name="圆角矩形 20"/>
          <p:cNvSpPr/>
          <p:nvPr/>
        </p:nvSpPr>
        <p:spPr>
          <a:xfrm>
            <a:off x="317698" y="3645024"/>
            <a:ext cx="4537770" cy="7985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6" name="Title 1">
            <a:extLst>
              <a:ext uri="{FF2B5EF4-FFF2-40B4-BE49-F238E27FC236}">
                <a16:creationId xmlns:a16="http://schemas.microsoft.com/office/drawing/2014/main" id="{902B7246-BE5D-44AD-9EBE-B3A8A7BDB1AF}"/>
              </a:ext>
            </a:extLst>
          </p:cNvPr>
          <p:cNvSpPr>
            <a:spLocks noGrp="1" noChangeArrowheads="1"/>
          </p:cNvSpPr>
          <p:nvPr>
            <p:ph type="title"/>
          </p:nvPr>
        </p:nvSpPr>
        <p:spPr>
          <a:xfrm>
            <a:off x="1217240" y="69850"/>
            <a:ext cx="7886700" cy="447675"/>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extLst>
      <p:ext uri="{BB962C8B-B14F-4D97-AF65-F5344CB8AC3E}">
        <p14:creationId xmlns:p14="http://schemas.microsoft.com/office/powerpoint/2010/main" val="418266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Content Placeholder 2"/>
              <p:cNvSpPr>
                <a:spLocks noGrp="1"/>
              </p:cNvSpPr>
              <p:nvPr/>
            </p:nvSpPr>
            <p:spPr>
              <a:xfrm>
                <a:off x="73539" y="0"/>
                <a:ext cx="6116637" cy="6858000"/>
              </a:xfrm>
              <a:prstGeom prst="rect">
                <a:avLst/>
              </a:prstGeom>
              <a:solidFill>
                <a:schemeClr val="bg1"/>
              </a:solidFill>
              <a:ln w="9525">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ts val="0"/>
                  </a:spcBef>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证明：</a:t>
                </a:r>
                <a:endPar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eaLnBrk="0" hangingPunct="0">
                  <a:lnSpc>
                    <a:spcPct val="150000"/>
                  </a:lnSpc>
                  <a:spcBef>
                    <a:spcPts val="0"/>
                  </a:spcBef>
                  <a:buFont typeface="Arial" panose="020B0604020202020204" pitchFamily="34" charset="0"/>
                  <a:buChar char="•"/>
                </a:pPr>
                <a:r>
                  <a:rPr lang="zh-CN" altLang="en-US"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假设我们有</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p>
              <a:p>
                <a:pPr marL="576000" lvl="1"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的一个割尊重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𝑺</m:t>
                    </m:r>
                  </m:oMath>
                </a14:m>
                <a:endPar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en-US" altLang="zh-CN" sz="2000" dirty="0">
                    <a:solidFill>
                      <a:srgbClr val="8064A2"/>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的一个最小生成树</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的子集</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ts val="0"/>
                  </a:spcBef>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是横跨该割的轻量级边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也即</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在所有横跨割的边中，权重最小</a:t>
                </a:r>
              </a:p>
              <a:p>
                <a:pPr marL="0" lvl="1" indent="0" eaLnBrk="0" hangingPunct="0">
                  <a:lnSpc>
                    <a:spcPct val="150000"/>
                  </a:lnSpc>
                  <a:spcBef>
                    <a:spcPts val="0"/>
                  </a:spcBef>
                  <a:buFontTx/>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假设</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不在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不然引理成立</a:t>
                </a: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将</a:t>
                </a:r>
                <a14:m>
                  <m:oMath xmlns:m="http://schemas.openxmlformats.org/officeDocument/2006/math">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𝒖</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b="1"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𝒗</m:t>
                    </m:r>
                    <m:r>
                      <a:rPr lang="en-US" altLang="zh-CN" sz="2000" b="1"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添加到</a:t>
                </a:r>
                <a14:m>
                  <m:oMath xmlns:m="http://schemas.openxmlformats.org/officeDocument/2006/math">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中，将会产生一个环</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因此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𝑇</m:t>
                    </m:r>
                  </m:oMath>
                </a14:m>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至少存在另外一条边横跨该切割</a:t>
                </a:r>
                <a:endPar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marL="576000" lvl="1" eaLnBrk="0" hangingPunct="0">
                  <a:lnSpc>
                    <a:spcPct val="150000"/>
                  </a:lnSpc>
                  <a:spcBef>
                    <a:spcPts val="0"/>
                  </a:spcBef>
                  <a:buFontTx/>
                  <a:buChar char="•"/>
                </a:pP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令其为</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𝑥</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𝑦</m:t>
                    </m:r>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宋体" panose="02010600030101010101" pitchFamily="2" charset="-122"/>
                      </a:rPr>
                      <m:t>)</m:t>
                    </m:r>
                  </m:oMath>
                </a14:m>
                <a:endParaRPr lang="en-US" altLang="zh-CN"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endParaRPr>
              </a:p>
              <a:p>
                <a:pPr marL="285750" indent="-285750" algn="just">
                  <a:lnSpc>
                    <a:spcPct val="150000"/>
                  </a:lnSpc>
                  <a:spcBef>
                    <a:spcPts val="0"/>
                  </a:spcBef>
                  <a:buFont typeface="Arial" panose="020B0604020202020204" pitchFamily="34" charset="0"/>
                  <a:buChar char="•"/>
                </a:pPr>
                <a:r>
                  <a:rPr lang="en-US" altLang="zh-CN" sz="2000" noProof="1">
                    <a:latin typeface="Times New Roman" panose="02020603050405020304" pitchFamily="18" charset="0"/>
                    <a:ea typeface="楷体" panose="02010609060101010101" pitchFamily="49" charset="-122"/>
                    <a:cs typeface="Times New Roman" panose="02020603050405020304" pitchFamily="18" charset="0"/>
                  </a:rPr>
                  <a:t>删除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𝑥</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𝑦</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rPr>
                  <a:t>得到生成树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spcBef>
                    <a:spcPts val="0"/>
                  </a:spcBef>
                  <a:buFont typeface="Arial" panose="020B0604020202020204" pitchFamily="34" charset="0"/>
                  <a:buChar char="•"/>
                </a:pPr>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由于</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𝑢</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𝑣</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是轻量级的边，所以</a:t>
                </a:r>
                <a:r>
                  <a:rPr lang="en-US" altLang="zh-CN" sz="2000" noProof="1">
                    <a:solidFill>
                      <a:srgbClr val="0000FF"/>
                    </a:solidFill>
                    <a:ea typeface="楷体" panose="02010609060101010101" pitchFamily="49" charset="-122"/>
                    <a:cs typeface="Times New Roman" panose="02020603050405020304" pitchFamily="18" charset="0"/>
                    <a:sym typeface="+mn-ea"/>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𝑢</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𝑣</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 </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的代价小于等于</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𝑥</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𝑦</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也即，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的代价小于等于</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，由于</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是最小生成树</a:t>
                </a:r>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所以</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的代价只能等于</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oMath>
                </a14:m>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即</a:t>
                </a:r>
                <a:r>
                  <a:rPr lang="en-US" altLang="zh-CN" sz="2000" noProof="1">
                    <a:solidFill>
                      <a:srgbClr val="0000FF"/>
                    </a:solidFill>
                    <a:ea typeface="楷体" panose="02010609060101010101" pitchFamily="49" charset="-122"/>
                    <a:cs typeface="Times New Roman" panose="02020603050405020304" pitchFamily="18" charset="0"/>
                  </a:rPr>
                  <a:t> </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en-US" altLang="zh-CN" sz="2000" noProof="1">
                    <a:latin typeface="Times New Roman" panose="02020603050405020304" pitchFamily="18" charset="0"/>
                    <a:ea typeface="楷体" panose="02010609060101010101" pitchFamily="49" charset="-122"/>
                    <a:cs typeface="Times New Roman" panose="02020603050405020304" pitchFamily="18" charset="0"/>
                    <a:sym typeface="+mn-ea"/>
                  </a:rPr>
                  <a:t>也是最小生成树且包含</a:t>
                </a:r>
                <a14:m>
                  <m:oMath xmlns:m="http://schemas.openxmlformats.org/officeDocument/2006/math">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𝑆</m:t>
                    </m:r>
                    <m:r>
                      <a:rPr lang="en-US" altLang="zh-CN" sz="2000" i="1" noProof="1">
                        <a:solidFill>
                          <a:srgbClr val="0000FF"/>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𝑢</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𝑣</m:t>
                    </m:r>
                    <m:r>
                      <a:rPr lang="en-US" altLang="zh-CN" sz="20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 </m:t>
                    </m:r>
                  </m:oMath>
                </a14:m>
                <a:endParaRPr lang="en-US" altLang="zh-CN" sz="2000" b="1" noProof="1">
                  <a:solidFill>
                    <a:schemeClr val="accent4"/>
                  </a:solidFill>
                  <a:effectLst>
                    <a:glow rad="139700">
                      <a:schemeClr val="accent2">
                        <a:satMod val="175000"/>
                      </a:schemeClr>
                    </a:glow>
                  </a:effectLst>
                  <a:latin typeface="Times New Roman" panose="02020603050405020304" pitchFamily="18" charset="0"/>
                  <a:ea typeface="楷体" panose="02010609060101010101" pitchFamily="49" charset="-122"/>
                  <a:cs typeface="Times New Roman" panose="02020603050405020304" pitchFamily="18" charset="0"/>
                  <a:sym typeface="+mn-ea"/>
                </a:endParaRPr>
              </a:p>
            </p:txBody>
          </p:sp>
        </mc:Choice>
        <mc:Fallback xmlns="">
          <p:sp>
            <p:nvSpPr>
              <p:cNvPr id="17" name="Content Placeholder 2"/>
              <p:cNvSpPr>
                <a:spLocks noGrp="1" noRot="1" noChangeAspect="1" noMove="1" noResize="1" noEditPoints="1" noAdjustHandles="1" noChangeArrowheads="1" noChangeShapeType="1" noTextEdit="1"/>
              </p:cNvSpPr>
              <p:nvPr/>
            </p:nvSpPr>
            <p:spPr>
              <a:xfrm>
                <a:off x="73539" y="0"/>
                <a:ext cx="6116637" cy="6858000"/>
              </a:xfrm>
              <a:prstGeom prst="rect">
                <a:avLst/>
              </a:prstGeom>
              <a:blipFill>
                <a:blip r:embed="rId2"/>
                <a:stretch>
                  <a:fillRect l="-997" t="-622" r="-1097"/>
                </a:stretch>
              </a:blipFill>
              <a:ln w="9525">
                <a:noFill/>
              </a:ln>
            </p:spPr>
            <p:txBody>
              <a:bodyPr/>
              <a:lstStyle/>
              <a:p>
                <a:r>
                  <a:rPr lang="zh-CN" altLang="en-US">
                    <a:noFill/>
                  </a:rPr>
                  <a:t> </a:t>
                </a:r>
              </a:p>
            </p:txBody>
          </p:sp>
        </mc:Fallback>
      </mc:AlternateContent>
      <p:sp>
        <p:nvSpPr>
          <p:cNvPr id="19" name="圆角矩形 18"/>
          <p:cNvSpPr/>
          <p:nvPr/>
        </p:nvSpPr>
        <p:spPr>
          <a:xfrm>
            <a:off x="35206" y="4557582"/>
            <a:ext cx="6118225" cy="22557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8C2C3A4E-D5D8-4172-9F2B-2154CE543240}"/>
                  </a:ext>
                </a:extLst>
              </p:cNvPr>
              <p:cNvSpPr>
                <a:spLocks noGrp="1" noChangeArrowheads="1"/>
              </p:cNvSpPr>
              <p:nvPr/>
            </p:nvSpPr>
            <p:spPr bwMode="auto">
              <a:xfrm>
                <a:off x="5951967" y="44624"/>
                <a:ext cx="4352063" cy="1973405"/>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的边的子集，并且存在一个割尊重</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Char char="•"/>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则存在一个</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0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0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0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itle 1">
                <a:extLst>
                  <a:ext uri="{FF2B5EF4-FFF2-40B4-BE49-F238E27FC236}">
                    <a16:creationId xmlns:a16="http://schemas.microsoft.com/office/drawing/2014/main" id="{8C2C3A4E-D5D8-4172-9F2B-2154CE543240}"/>
                  </a:ext>
                </a:extLst>
              </p:cNvPr>
              <p:cNvSpPr>
                <a:spLocks noGrp="1" noRot="1" noChangeAspect="1" noMove="1" noResize="1" noEditPoints="1" noAdjustHandles="1" noChangeArrowheads="1" noChangeShapeType="1" noTextEdit="1"/>
              </p:cNvSpPr>
              <p:nvPr/>
            </p:nvSpPr>
            <p:spPr bwMode="auto">
              <a:xfrm>
                <a:off x="5951967" y="44624"/>
                <a:ext cx="4352063" cy="1973405"/>
              </a:xfrm>
              <a:prstGeom prst="rect">
                <a:avLst/>
              </a:prstGeom>
              <a:blipFill>
                <a:blip r:embed="rId3"/>
                <a:stretch>
                  <a:fillRect l="-1156" b="-3797"/>
                </a:stretch>
              </a:blipFill>
              <a:ln w="25400">
                <a:solidFill>
                  <a:schemeClr val="tx2">
                    <a:lumMod val="60000"/>
                    <a:lumOff val="40000"/>
                  </a:schemeClr>
                </a:solidFill>
                <a:miter lim="800000"/>
                <a:headEnd/>
                <a:tailEnd/>
              </a:ln>
            </p:spPr>
            <p:txBody>
              <a:bodyPr/>
              <a:lstStyle/>
              <a:p>
                <a:r>
                  <a:rPr lang="en-CN">
                    <a:noFill/>
                  </a:rPr>
                  <a:t> </a:t>
                </a:r>
              </a:p>
            </p:txBody>
          </p:sp>
        </mc:Fallback>
      </mc:AlternateContent>
      <p:sp>
        <p:nvSpPr>
          <p:cNvPr id="4" name="Oval 3"/>
          <p:cNvSpPr/>
          <p:nvPr/>
        </p:nvSpPr>
        <p:spPr>
          <a:xfrm>
            <a:off x="9681393" y="3248978"/>
            <a:ext cx="561975" cy="563563"/>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y</a:t>
            </a:r>
          </a:p>
        </p:txBody>
      </p:sp>
      <p:sp>
        <p:nvSpPr>
          <p:cNvPr id="5" name="Oval 4"/>
          <p:cNvSpPr/>
          <p:nvPr/>
        </p:nvSpPr>
        <p:spPr>
          <a:xfrm>
            <a:off x="7863705" y="3248978"/>
            <a:ext cx="563563" cy="563563"/>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x</a:t>
            </a:r>
          </a:p>
        </p:txBody>
      </p:sp>
      <p:sp>
        <p:nvSpPr>
          <p:cNvPr id="6" name="Oval 5"/>
          <p:cNvSpPr/>
          <p:nvPr/>
        </p:nvSpPr>
        <p:spPr>
          <a:xfrm>
            <a:off x="6165080" y="4679316"/>
            <a:ext cx="561975" cy="563562"/>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u</a:t>
            </a:r>
          </a:p>
        </p:txBody>
      </p:sp>
      <p:sp>
        <p:nvSpPr>
          <p:cNvPr id="7" name="Oval 6"/>
          <p:cNvSpPr/>
          <p:nvPr/>
        </p:nvSpPr>
        <p:spPr>
          <a:xfrm>
            <a:off x="7863705" y="6098541"/>
            <a:ext cx="563563"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v</a:t>
            </a:r>
          </a:p>
        </p:txBody>
      </p:sp>
      <p:sp>
        <p:nvSpPr>
          <p:cNvPr id="8" name="Oval 7"/>
          <p:cNvSpPr/>
          <p:nvPr/>
        </p:nvSpPr>
        <p:spPr>
          <a:xfrm>
            <a:off x="9692505" y="6098541"/>
            <a:ext cx="563563" cy="561975"/>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9" name="Oval 8"/>
          <p:cNvSpPr/>
          <p:nvPr/>
        </p:nvSpPr>
        <p:spPr>
          <a:xfrm>
            <a:off x="8836843" y="4679316"/>
            <a:ext cx="563562" cy="563562"/>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cxnSp>
        <p:nvCxnSpPr>
          <p:cNvPr id="10" name="Straight Connector 9"/>
          <p:cNvCxnSpPr>
            <a:endCxn id="15" idx="1"/>
          </p:cNvCxnSpPr>
          <p:nvPr/>
        </p:nvCxnSpPr>
        <p:spPr>
          <a:xfrm>
            <a:off x="9318143" y="5160857"/>
            <a:ext cx="457891" cy="1020599"/>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1" idx="3"/>
          </p:cNvCxnSpPr>
          <p:nvPr/>
        </p:nvCxnSpPr>
        <p:spPr>
          <a:xfrm flipV="1">
            <a:off x="9119197" y="3730642"/>
            <a:ext cx="645115" cy="949914"/>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2" idx="6"/>
            <a:endCxn id="11" idx="2"/>
          </p:cNvCxnSpPr>
          <p:nvPr/>
        </p:nvCxnSpPr>
        <p:spPr>
          <a:xfrm>
            <a:off x="8427536" y="3214053"/>
            <a:ext cx="1254369" cy="0"/>
          </a:xfrm>
          <a:prstGeom prst="line">
            <a:avLst/>
          </a:prstGeom>
          <a:ln w="38100">
            <a:solidFill>
              <a:schemeClr val="accent4"/>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3" idx="7"/>
            <a:endCxn id="12" idx="3"/>
          </p:cNvCxnSpPr>
          <p:nvPr/>
        </p:nvCxnSpPr>
        <p:spPr>
          <a:xfrm flipV="1">
            <a:off x="6664333" y="3730641"/>
            <a:ext cx="1282902" cy="1032321"/>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5" idx="2"/>
            <a:endCxn id="12" idx="3"/>
          </p:cNvCxnSpPr>
          <p:nvPr/>
        </p:nvCxnSpPr>
        <p:spPr>
          <a:xfrm flipH="1">
            <a:off x="8427536" y="5979478"/>
            <a:ext cx="1266092" cy="0"/>
          </a:xfrm>
          <a:prstGeom prst="line">
            <a:avLst/>
          </a:prstGeom>
          <a:ln w="120650">
            <a:solidFill>
              <a:schemeClr val="accent6"/>
            </a:solidFill>
          </a:ln>
          <a:effectLst>
            <a:glow rad="139700">
              <a:srgbClr val="FFFF00"/>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2"/>
            <a:endCxn id="12" idx="3"/>
          </p:cNvCxnSpPr>
          <p:nvPr/>
        </p:nvCxnSpPr>
        <p:spPr>
          <a:xfrm flipH="1">
            <a:off x="8344718" y="5160328"/>
            <a:ext cx="574675" cy="10207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5" idx="2"/>
            <a:endCxn id="12" idx="4"/>
          </p:cNvCxnSpPr>
          <p:nvPr/>
        </p:nvCxnSpPr>
        <p:spPr>
          <a:xfrm flipV="1">
            <a:off x="8146280" y="3812541"/>
            <a:ext cx="0" cy="2286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a:xfrm>
            <a:off x="6962005" y="2371091"/>
            <a:ext cx="2098675" cy="4302125"/>
          </a:xfrm>
          <a:custGeom>
            <a:avLst/>
            <a:gdLst>
              <a:gd name="connsiteX0" fmla="*/ 1898221 w 2097752"/>
              <a:gd name="connsiteY0" fmla="*/ 0 h 4302369"/>
              <a:gd name="connsiteX1" fmla="*/ 2097513 w 2097752"/>
              <a:gd name="connsiteY1" fmla="*/ 703385 h 4302369"/>
              <a:gd name="connsiteX2" fmla="*/ 1863052 w 2097752"/>
              <a:gd name="connsiteY2" fmla="*/ 1840523 h 4302369"/>
              <a:gd name="connsiteX3" fmla="*/ 831421 w 2097752"/>
              <a:gd name="connsiteY3" fmla="*/ 2719754 h 4302369"/>
              <a:gd name="connsiteX4" fmla="*/ 92867 w 2097752"/>
              <a:gd name="connsiteY4" fmla="*/ 3481754 h 4302369"/>
              <a:gd name="connsiteX5" fmla="*/ 10806 w 2097752"/>
              <a:gd name="connsiteY5" fmla="*/ 4302369 h 43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752" h="4302369">
                <a:moveTo>
                  <a:pt x="1898221" y="0"/>
                </a:moveTo>
                <a:cubicBezTo>
                  <a:pt x="2000797" y="198315"/>
                  <a:pt x="2103374" y="396631"/>
                  <a:pt x="2097513" y="703385"/>
                </a:cubicBezTo>
                <a:cubicBezTo>
                  <a:pt x="2091652" y="1010139"/>
                  <a:pt x="2074067" y="1504462"/>
                  <a:pt x="1863052" y="1840523"/>
                </a:cubicBezTo>
                <a:cubicBezTo>
                  <a:pt x="1652037" y="2176585"/>
                  <a:pt x="1126452" y="2446216"/>
                  <a:pt x="831421" y="2719754"/>
                </a:cubicBezTo>
                <a:cubicBezTo>
                  <a:pt x="536390" y="2993292"/>
                  <a:pt x="229636" y="3217985"/>
                  <a:pt x="92867" y="3481754"/>
                </a:cubicBezTo>
                <a:cubicBezTo>
                  <a:pt x="-43902" y="3745523"/>
                  <a:pt x="10806" y="4302369"/>
                  <a:pt x="10806" y="4302369"/>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8" name="Left Arrow 17"/>
          <p:cNvSpPr/>
          <p:nvPr/>
        </p:nvSpPr>
        <p:spPr>
          <a:xfrm rot="18168627">
            <a:off x="9046393" y="2634616"/>
            <a:ext cx="1258887" cy="4333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cxnSp>
        <p:nvCxnSpPr>
          <p:cNvPr id="21" name="Straight Connector 20"/>
          <p:cNvCxnSpPr>
            <a:stCxn id="15" idx="2"/>
            <a:endCxn id="12" idx="4"/>
          </p:cNvCxnSpPr>
          <p:nvPr/>
        </p:nvCxnSpPr>
        <p:spPr>
          <a:xfrm>
            <a:off x="6663555" y="5160328"/>
            <a:ext cx="1282700" cy="1020763"/>
          </a:xfrm>
          <a:prstGeom prst="line">
            <a:avLst/>
          </a:prstGeom>
          <a:ln w="171450" cmpd="sng">
            <a:solidFill>
              <a:srgbClr val="EA53F1"/>
            </a:solidFill>
          </a:ln>
          <a:effectLst/>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28DB53EB-CA6E-406C-BB33-55CF7E13C812}"/>
              </a:ext>
            </a:extLst>
          </p:cNvPr>
          <p:cNvSpPr>
            <a:spLocks noGrp="1" noChangeArrowheads="1"/>
          </p:cNvSpPr>
          <p:nvPr>
            <p:ph type="title"/>
          </p:nvPr>
        </p:nvSpPr>
        <p:spPr>
          <a:xfrm>
            <a:off x="1217240" y="69850"/>
            <a:ext cx="7886700" cy="447675"/>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p:spTree>
    <p:extLst>
      <p:ext uri="{BB962C8B-B14F-4D97-AF65-F5344CB8AC3E}">
        <p14:creationId xmlns:p14="http://schemas.microsoft.com/office/powerpoint/2010/main" val="1370458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3" name="Group 45"/>
          <p:cNvGrpSpPr/>
          <p:nvPr/>
        </p:nvGrpSpPr>
        <p:grpSpPr bwMode="auto">
          <a:xfrm>
            <a:off x="1759124" y="3303414"/>
            <a:ext cx="6616700" cy="3040062"/>
            <a:chOff x="304800" y="2176236"/>
            <a:chExt cx="8793163" cy="4154221"/>
          </a:xfrm>
        </p:grpSpPr>
        <p:sp>
          <p:nvSpPr>
            <p:cNvPr id="47" name="Oval 46"/>
            <p:cNvSpPr/>
            <p:nvPr/>
          </p:nvSpPr>
          <p:spPr>
            <a:xfrm>
              <a:off x="6095883" y="2918139"/>
              <a:ext cx="563285" cy="56402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48" name="Oval 47"/>
            <p:cNvSpPr/>
            <p:nvPr/>
          </p:nvSpPr>
          <p:spPr>
            <a:xfrm>
              <a:off x="4256239" y="2918139"/>
              <a:ext cx="561176" cy="56402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C</a:t>
              </a:r>
            </a:p>
          </p:txBody>
        </p:sp>
        <p:sp>
          <p:nvSpPr>
            <p:cNvPr id="49" name="Oval 48"/>
            <p:cNvSpPr/>
            <p:nvPr/>
          </p:nvSpPr>
          <p:spPr>
            <a:xfrm>
              <a:off x="2437691" y="2918139"/>
              <a:ext cx="563285" cy="56402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50" name="Oval 49"/>
            <p:cNvSpPr/>
            <p:nvPr/>
          </p:nvSpPr>
          <p:spPr>
            <a:xfrm>
              <a:off x="758383" y="4349881"/>
              <a:ext cx="561176" cy="56185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51" name="Oval 50"/>
            <p:cNvSpPr/>
            <p:nvPr/>
          </p:nvSpPr>
          <p:spPr>
            <a:xfrm>
              <a:off x="2437691" y="5768607"/>
              <a:ext cx="563285" cy="56185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H</a:t>
              </a:r>
            </a:p>
          </p:txBody>
        </p:sp>
        <p:sp>
          <p:nvSpPr>
            <p:cNvPr id="52" name="Oval 51"/>
            <p:cNvSpPr/>
            <p:nvPr/>
          </p:nvSpPr>
          <p:spPr>
            <a:xfrm>
              <a:off x="4266787" y="5768607"/>
              <a:ext cx="563286" cy="56185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G</a:t>
              </a:r>
            </a:p>
          </p:txBody>
        </p:sp>
        <p:sp>
          <p:nvSpPr>
            <p:cNvPr id="53" name="Oval 52"/>
            <p:cNvSpPr/>
            <p:nvPr/>
          </p:nvSpPr>
          <p:spPr>
            <a:xfrm>
              <a:off x="6095883" y="5768607"/>
              <a:ext cx="563285" cy="56185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F</a:t>
              </a:r>
            </a:p>
          </p:txBody>
        </p:sp>
        <p:sp>
          <p:nvSpPr>
            <p:cNvPr id="54" name="Oval 53"/>
            <p:cNvSpPr/>
            <p:nvPr/>
          </p:nvSpPr>
          <p:spPr>
            <a:xfrm>
              <a:off x="3412365" y="4349881"/>
              <a:ext cx="561176" cy="56185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bg1"/>
                  </a:solidFill>
                </a:rPr>
                <a:t>I</a:t>
              </a:r>
            </a:p>
          </p:txBody>
        </p:sp>
        <p:sp>
          <p:nvSpPr>
            <p:cNvPr id="55" name="Oval 54"/>
            <p:cNvSpPr/>
            <p:nvPr/>
          </p:nvSpPr>
          <p:spPr>
            <a:xfrm>
              <a:off x="7783631" y="4349881"/>
              <a:ext cx="563285" cy="56185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56" name="Straight Connector 55"/>
            <p:cNvCxnSpPr>
              <a:stCxn id="53" idx="5"/>
              <a:endCxn id="58" idx="1"/>
            </p:cNvCxnSpPr>
            <p:nvPr/>
          </p:nvCxnSpPr>
          <p:spPr>
            <a:xfrm>
              <a:off x="4735136" y="3399725"/>
              <a:ext cx="1443024" cy="2451316"/>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3" idx="6"/>
              <a:endCxn id="52" idx="2"/>
            </p:cNvCxnSpPr>
            <p:nvPr/>
          </p:nvCxnSpPr>
          <p:spPr>
            <a:xfrm>
              <a:off x="4817415" y="3200149"/>
              <a:ext cx="1278469" cy="0"/>
            </a:xfrm>
            <a:prstGeom prst="line">
              <a:avLst/>
            </a:prstGeom>
            <a:ln w="177800" cmpd="sng">
              <a:solidFill>
                <a:srgbClr val="EA53F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0" idx="1"/>
              <a:endCxn id="52" idx="5"/>
            </p:cNvCxnSpPr>
            <p:nvPr/>
          </p:nvCxnSpPr>
          <p:spPr>
            <a:xfrm flipH="1" flipV="1">
              <a:off x="6576891" y="3399725"/>
              <a:ext cx="1289016" cy="103259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0" idx="3"/>
              <a:endCxn id="58" idx="7"/>
            </p:cNvCxnSpPr>
            <p:nvPr/>
          </p:nvCxnSpPr>
          <p:spPr>
            <a:xfrm flipH="1">
              <a:off x="6576891" y="4829297"/>
              <a:ext cx="1289016" cy="1021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2" idx="4"/>
              <a:endCxn id="58" idx="0"/>
            </p:cNvCxnSpPr>
            <p:nvPr/>
          </p:nvCxnSpPr>
          <p:spPr>
            <a:xfrm>
              <a:off x="6376471" y="3482158"/>
              <a:ext cx="0" cy="228644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9" idx="5"/>
              <a:endCxn id="57" idx="1"/>
            </p:cNvCxnSpPr>
            <p:nvPr/>
          </p:nvCxnSpPr>
          <p:spPr>
            <a:xfrm>
              <a:off x="3891263" y="4829297"/>
              <a:ext cx="457802" cy="1021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7" idx="6"/>
              <a:endCxn id="58" idx="2"/>
            </p:cNvCxnSpPr>
            <p:nvPr/>
          </p:nvCxnSpPr>
          <p:spPr>
            <a:xfrm>
              <a:off x="4830073" y="6048447"/>
              <a:ext cx="1265810" cy="0"/>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9" idx="0"/>
              <a:endCxn id="53" idx="3"/>
            </p:cNvCxnSpPr>
            <p:nvPr/>
          </p:nvCxnSpPr>
          <p:spPr>
            <a:xfrm flipV="1">
              <a:off x="3692953" y="3399725"/>
              <a:ext cx="645563" cy="950156"/>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4" idx="6"/>
              <a:endCxn id="53" idx="2"/>
            </p:cNvCxnSpPr>
            <p:nvPr/>
          </p:nvCxnSpPr>
          <p:spPr>
            <a:xfrm>
              <a:off x="3000976" y="3200149"/>
              <a:ext cx="125526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5" idx="7"/>
              <a:endCxn id="54" idx="3"/>
            </p:cNvCxnSpPr>
            <p:nvPr/>
          </p:nvCxnSpPr>
          <p:spPr>
            <a:xfrm flipV="1">
              <a:off x="1237280" y="3399725"/>
              <a:ext cx="1282688" cy="1032590"/>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5" idx="5"/>
              <a:endCxn id="56" idx="1"/>
            </p:cNvCxnSpPr>
            <p:nvPr/>
          </p:nvCxnSpPr>
          <p:spPr>
            <a:xfrm>
              <a:off x="1237280" y="4829297"/>
              <a:ext cx="1282688" cy="1021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7" idx="2"/>
              <a:endCxn id="56" idx="6"/>
            </p:cNvCxnSpPr>
            <p:nvPr/>
          </p:nvCxnSpPr>
          <p:spPr>
            <a:xfrm flipH="1">
              <a:off x="3000976" y="6048447"/>
              <a:ext cx="1265810" cy="0"/>
            </a:xfrm>
            <a:prstGeom prst="line">
              <a:avLst/>
            </a:prstGeom>
            <a:ln w="1206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9" idx="3"/>
              <a:endCxn id="56" idx="7"/>
            </p:cNvCxnSpPr>
            <p:nvPr/>
          </p:nvCxnSpPr>
          <p:spPr>
            <a:xfrm flipH="1">
              <a:off x="2918699" y="4829297"/>
              <a:ext cx="575943" cy="1021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929227" y="3137238"/>
              <a:ext cx="784802" cy="629099"/>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70" name="TextBox 69"/>
            <p:cNvSpPr txBox="1"/>
            <p:nvPr/>
          </p:nvSpPr>
          <p:spPr>
            <a:xfrm>
              <a:off x="7150725" y="3440941"/>
              <a:ext cx="784802" cy="629099"/>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71" name="TextBox 70"/>
            <p:cNvSpPr txBox="1"/>
            <p:nvPr/>
          </p:nvSpPr>
          <p:spPr>
            <a:xfrm>
              <a:off x="7245660" y="5282683"/>
              <a:ext cx="784802" cy="629099"/>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72" name="TextBox 71"/>
            <p:cNvSpPr txBox="1"/>
            <p:nvPr/>
          </p:nvSpPr>
          <p:spPr>
            <a:xfrm>
              <a:off x="6365923" y="4334695"/>
              <a:ext cx="784802" cy="629099"/>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73" name="TextBox 72"/>
            <p:cNvSpPr txBox="1"/>
            <p:nvPr/>
          </p:nvSpPr>
          <p:spPr>
            <a:xfrm>
              <a:off x="5287874" y="4041839"/>
              <a:ext cx="784802" cy="629099"/>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74" name="TextBox 73"/>
            <p:cNvSpPr txBox="1"/>
            <p:nvPr/>
          </p:nvSpPr>
          <p:spPr>
            <a:xfrm>
              <a:off x="5239352" y="5618925"/>
              <a:ext cx="786911" cy="629099"/>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75" name="TextBox 74"/>
            <p:cNvSpPr txBox="1"/>
            <p:nvPr/>
          </p:nvSpPr>
          <p:spPr>
            <a:xfrm>
              <a:off x="4055818" y="3731628"/>
              <a:ext cx="784802" cy="629099"/>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76" name="TextBox 75"/>
            <p:cNvSpPr txBox="1"/>
            <p:nvPr/>
          </p:nvSpPr>
          <p:spPr>
            <a:xfrm>
              <a:off x="3469326" y="5582047"/>
              <a:ext cx="786913" cy="629099"/>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77" name="TextBox 76"/>
            <p:cNvSpPr txBox="1"/>
            <p:nvPr/>
          </p:nvSpPr>
          <p:spPr>
            <a:xfrm>
              <a:off x="3254138" y="5087445"/>
              <a:ext cx="784802" cy="629099"/>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78" name="TextBox 77"/>
            <p:cNvSpPr txBox="1"/>
            <p:nvPr/>
          </p:nvSpPr>
          <p:spPr>
            <a:xfrm>
              <a:off x="4121219" y="5072259"/>
              <a:ext cx="784802" cy="629099"/>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79" name="TextBox 78"/>
            <p:cNvSpPr txBox="1"/>
            <p:nvPr/>
          </p:nvSpPr>
          <p:spPr>
            <a:xfrm>
              <a:off x="1435591" y="5241465"/>
              <a:ext cx="786913" cy="629099"/>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80" name="Straight Connector 79"/>
            <p:cNvCxnSpPr>
              <a:stCxn id="56" idx="0"/>
              <a:endCxn id="54" idx="4"/>
            </p:cNvCxnSpPr>
            <p:nvPr/>
          </p:nvCxnSpPr>
          <p:spPr>
            <a:xfrm flipV="1">
              <a:off x="2720389" y="3482158"/>
              <a:ext cx="0" cy="228644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737266" y="4091733"/>
              <a:ext cx="784802" cy="629099"/>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82" name="TextBox 81"/>
            <p:cNvSpPr txBox="1"/>
            <p:nvPr/>
          </p:nvSpPr>
          <p:spPr>
            <a:xfrm>
              <a:off x="3370172" y="2733747"/>
              <a:ext cx="784802" cy="629099"/>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83" name="TextBox 82"/>
            <p:cNvSpPr txBox="1"/>
            <p:nvPr/>
          </p:nvSpPr>
          <p:spPr>
            <a:xfrm>
              <a:off x="1484114" y="3549406"/>
              <a:ext cx="784802" cy="629099"/>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84" name="Freeform 83"/>
            <p:cNvSpPr/>
            <p:nvPr/>
          </p:nvSpPr>
          <p:spPr>
            <a:xfrm>
              <a:off x="304800" y="2516816"/>
              <a:ext cx="8569536" cy="3058722"/>
            </a:xfrm>
            <a:custGeom>
              <a:avLst/>
              <a:gdLst>
                <a:gd name="connsiteX0" fmla="*/ 8569569 w 8569569"/>
                <a:gd name="connsiteY0" fmla="*/ 2992306 h 3057005"/>
                <a:gd name="connsiteX1" fmla="*/ 7795846 w 8569569"/>
                <a:gd name="connsiteY1" fmla="*/ 2968860 h 3057005"/>
                <a:gd name="connsiteX2" fmla="*/ 5943600 w 8569569"/>
                <a:gd name="connsiteY2" fmla="*/ 2136521 h 3057005"/>
                <a:gd name="connsiteX3" fmla="*/ 4783015 w 8569569"/>
                <a:gd name="connsiteY3" fmla="*/ 167044 h 3057005"/>
                <a:gd name="connsiteX4" fmla="*/ 3751385 w 8569569"/>
                <a:gd name="connsiteY4" fmla="*/ 342890 h 3057005"/>
                <a:gd name="connsiteX5" fmla="*/ 1500554 w 8569569"/>
                <a:gd name="connsiteY5" fmla="*/ 2242029 h 3057005"/>
                <a:gd name="connsiteX6" fmla="*/ 0 w 8569569"/>
                <a:gd name="connsiteY6" fmla="*/ 2910244 h 305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9569" h="3057005">
                  <a:moveTo>
                    <a:pt x="8569569" y="2992306"/>
                  </a:moveTo>
                  <a:cubicBezTo>
                    <a:pt x="8401538" y="3051898"/>
                    <a:pt x="8233507" y="3111491"/>
                    <a:pt x="7795846" y="2968860"/>
                  </a:cubicBezTo>
                  <a:cubicBezTo>
                    <a:pt x="7358185" y="2826229"/>
                    <a:pt x="6445738" y="2603490"/>
                    <a:pt x="5943600" y="2136521"/>
                  </a:cubicBezTo>
                  <a:cubicBezTo>
                    <a:pt x="5441461" y="1669552"/>
                    <a:pt x="5148384" y="465982"/>
                    <a:pt x="4783015" y="167044"/>
                  </a:cubicBezTo>
                  <a:cubicBezTo>
                    <a:pt x="4417646" y="-131895"/>
                    <a:pt x="4298462" y="-2941"/>
                    <a:pt x="3751385" y="342890"/>
                  </a:cubicBezTo>
                  <a:cubicBezTo>
                    <a:pt x="3204308" y="688721"/>
                    <a:pt x="2125785" y="1814137"/>
                    <a:pt x="1500554" y="2242029"/>
                  </a:cubicBezTo>
                  <a:cubicBezTo>
                    <a:pt x="875323" y="2669921"/>
                    <a:pt x="437661" y="2790082"/>
                    <a:pt x="0" y="2910244"/>
                  </a:cubicBezTo>
                </a:path>
              </a:pathLst>
            </a:custGeom>
            <a:noFill/>
            <a:ln w="539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82312" name="TextBox 85"/>
            <p:cNvSpPr txBox="1">
              <a:spLocks noChangeArrowheads="1"/>
            </p:cNvSpPr>
            <p:nvPr/>
          </p:nvSpPr>
          <p:spPr bwMode="auto">
            <a:xfrm>
              <a:off x="5779268" y="2176236"/>
              <a:ext cx="3318695" cy="50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EA53F1"/>
                  </a:solidFill>
                  <a:latin typeface="楷体" panose="02010609060101010101" pitchFamily="49" charset="-122"/>
                  <a:ea typeface="楷体" panose="02010609060101010101" pitchFamily="49" charset="-122"/>
                </a:rPr>
                <a:t>轻量级边</a:t>
              </a:r>
            </a:p>
          </p:txBody>
        </p:sp>
        <p:cxnSp>
          <p:nvCxnSpPr>
            <p:cNvPr id="87" name="Straight Arrow Connector 86"/>
            <p:cNvCxnSpPr>
              <a:stCxn id="56" idx="0"/>
              <a:endCxn id="54" idx="4"/>
            </p:cNvCxnSpPr>
            <p:nvPr/>
          </p:nvCxnSpPr>
          <p:spPr>
            <a:xfrm flipH="1">
              <a:off x="5714030" y="2614436"/>
              <a:ext cx="622357" cy="442538"/>
            </a:xfrm>
            <a:prstGeom prst="straightConnector1">
              <a:avLst/>
            </a:prstGeom>
            <a:ln>
              <a:solidFill>
                <a:srgbClr val="EA53F1"/>
              </a:solidFill>
              <a:tailEnd type="triangle"/>
            </a:ln>
          </p:spPr>
          <p:style>
            <a:lnRef idx="1">
              <a:schemeClr val="accent1"/>
            </a:lnRef>
            <a:fillRef idx="0">
              <a:schemeClr val="accent1"/>
            </a:fillRef>
            <a:effectRef idx="0">
              <a:schemeClr val="accent1"/>
            </a:effectRef>
            <a:fontRef idx="minor">
              <a:schemeClr val="tx1"/>
            </a:fontRef>
          </p:style>
        </p:cxnSp>
      </p:grpSp>
      <p:pic>
        <p:nvPicPr>
          <p:cNvPr id="88" name="Picture 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419" y="976312"/>
            <a:ext cx="2024062"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17" name="Title 1"/>
          <p:cNvSpPr>
            <a:spLocks noGrp="1" noChangeArrowheads="1"/>
          </p:cNvSpPr>
          <p:nvPr>
            <p:ph type="title"/>
          </p:nvPr>
        </p:nvSpPr>
        <p:spPr>
          <a:xfrm>
            <a:off x="936625" y="77788"/>
            <a:ext cx="7886700" cy="868362"/>
          </a:xfrm>
        </p:spPr>
        <p:txBody>
          <a:bodyPr/>
          <a:lstStyle/>
          <a:p>
            <a:r>
              <a:rPr lang="zh-CN" altLang="en-US"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4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p>
        </p:txBody>
      </p:sp>
      <mc:AlternateContent xmlns:mc="http://schemas.openxmlformats.org/markup-compatibility/2006" xmlns:a14="http://schemas.microsoft.com/office/drawing/2010/main">
        <mc:Choice Requires="a14">
          <p:sp>
            <p:nvSpPr>
              <p:cNvPr id="182318" name="TextBox 42"/>
              <p:cNvSpPr txBox="1">
                <a:spLocks noChangeArrowheads="1"/>
              </p:cNvSpPr>
              <p:nvPr/>
            </p:nvSpPr>
            <p:spPr bwMode="auto">
              <a:xfrm>
                <a:off x="4232449" y="6445076"/>
                <a:ext cx="1646238" cy="368300"/>
              </a:xfrm>
              <a:prstGeom prst="rect">
                <a:avLst/>
              </a:prstGeom>
              <a:solidFill>
                <a:schemeClr val="bg1"/>
              </a:solidFill>
              <a:ln>
                <a:noFill/>
              </a:ln>
              <a:extLst>
                <a:ext uri="{91240B29-F687-4F45-9708-019B960494DF}">
                  <a14:hiddenLine w="9525">
                    <a:solidFill>
                      <a:srgbClr val="000000"/>
                    </a:solidFill>
                    <a:miter lim="800000"/>
                    <a:headEnd/>
                    <a:tailEnd/>
                  </a14:hiddenLine>
                </a:ext>
              </a:extLst>
            </p:spPr>
            <p:txBody>
              <a:bodyPr>
                <a:spAutoFit/>
              </a:bodyPr>
              <a:lstStyle/>
              <a:p>
                <a14:m>
                  <m:oMath xmlns:m="http://schemas.openxmlformats.org/officeDocument/2006/math">
                    <m:r>
                      <a:rPr lang="en-US" altLang="zh-CN" b="1" i="1" dirty="0" smtClean="0">
                        <a:solidFill>
                          <a:srgbClr val="FF0000"/>
                        </a:solidFill>
                        <a:latin typeface="Cambria Math" panose="02040503050406030204" pitchFamily="18" charset="0"/>
                      </a:rPr>
                      <m:t>𝑺</m:t>
                    </m:r>
                  </m:oMath>
                </a14:m>
                <a:r>
                  <a:rPr lang="zh-CN" altLang="en-US" b="1" dirty="0">
                    <a:solidFill>
                      <a:srgbClr val="FF0000"/>
                    </a:solidFill>
                    <a:latin typeface="楷体" panose="02010609060101010101" pitchFamily="49" charset="-122"/>
                    <a:ea typeface="楷体" panose="02010609060101010101" pitchFamily="49" charset="-122"/>
                  </a:rPr>
                  <a:t>是橙色的边</a:t>
                </a:r>
              </a:p>
            </p:txBody>
          </p:sp>
        </mc:Choice>
        <mc:Fallback xmlns="">
          <p:sp>
            <p:nvSpPr>
              <p:cNvPr id="182318" name="TextBox 42"/>
              <p:cNvSpPr txBox="1">
                <a:spLocks noRot="1" noChangeAspect="1" noMove="1" noResize="1" noEditPoints="1" noAdjustHandles="1" noChangeArrowheads="1" noChangeShapeType="1" noTextEdit="1"/>
              </p:cNvSpPr>
              <p:nvPr/>
            </p:nvSpPr>
            <p:spPr bwMode="auto">
              <a:xfrm>
                <a:off x="4232449" y="6445076"/>
                <a:ext cx="1646238" cy="368300"/>
              </a:xfrm>
              <a:prstGeom prst="rect">
                <a:avLst/>
              </a:prstGeom>
              <a:blipFill>
                <a:blip r:embed="rId3"/>
                <a:stretch>
                  <a:fillRect t="-11475" b="-213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itle 1">
                <a:extLst>
                  <a:ext uri="{FF2B5EF4-FFF2-40B4-BE49-F238E27FC236}">
                    <a16:creationId xmlns:a16="http://schemas.microsoft.com/office/drawing/2014/main" id="{5A3E828C-1625-4FAF-A211-C6A5D88015BB}"/>
                  </a:ext>
                </a:extLst>
              </p:cNvPr>
              <p:cNvSpPr>
                <a:spLocks noGrp="1" noChangeArrowheads="1"/>
              </p:cNvSpPr>
              <p:nvPr/>
            </p:nvSpPr>
            <p:spPr bwMode="auto">
              <a:xfrm>
                <a:off x="425736" y="810058"/>
                <a:ext cx="7384938" cy="2534631"/>
              </a:xfrm>
              <a:prstGeom prst="rect">
                <a:avLst/>
              </a:prstGeom>
              <a:solidFill>
                <a:schemeClr val="bg1"/>
              </a:solidFill>
              <a:ln w="25400">
                <a:solidFill>
                  <a:schemeClr val="tx2">
                    <a:lumMod val="60000"/>
                    <a:lumOff val="40000"/>
                  </a:schemeClr>
                </a:solidFill>
                <a:miter lim="800000"/>
                <a:headEnd/>
                <a:tailEnd/>
              </a:ln>
            </p:spPr>
            <p:txBody>
              <a:bodyPr anchor="ctr"/>
              <a:lstStyle>
                <a:lvl1pPr marL="285750" indent="-28575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引理</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令</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是图</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𝑉</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r>
                      <a:rPr lang="en-US" altLang="zh-CN" sz="2400" b="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的边集合</a:t>
                </a:r>
                <a14:m>
                  <m:oMath xmlns:m="http://schemas.openxmlformats.org/officeDocument/2006/math">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𝐸</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的子集，并且存在一个割尊重</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60000" indent="0">
                  <a:lnSpc>
                    <a:spcPct val="120000"/>
                  </a:lnSpc>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如果存在</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的一个最小生成树包含</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360000" indent="0">
                  <a:lnSpc>
                    <a:spcPct val="120000"/>
                  </a:lnSpc>
                  <a:buFont typeface="Arial" panose="020B0604020202020204" pitchFamily="34" charset="0"/>
                  <a:buChar char="•"/>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 令</a:t>
                </a:r>
                <a14:m>
                  <m:oMath xmlns:m="http://schemas.openxmlformats.org/officeDocument/2006/math">
                    <m:r>
                      <a:rPr lang="zh-CN" altLang="en-US"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zh-CN" altLang="en-US"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是该割的轻量级边</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0" indent="0"/>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则</a:t>
                </a:r>
                <a:r>
                  <a:rPr lang="zh-CN" altLang="en-US" sz="3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存在</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一个</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𝐺</m:t>
                    </m:r>
                  </m:oMath>
                </a14:m>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的最小生成树包含</a:t>
                </a:r>
                <a14:m>
                  <m:oMath xmlns:m="http://schemas.openxmlformats.org/officeDocument/2006/math">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r>
                      <a:rPr lang="en-US" altLang="zh-CN" sz="2400" i="1" dirty="0"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𝑢</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sz="2400" i="1" dirty="0" err="1">
                        <a:solidFill>
                          <a:srgbClr val="0000FF"/>
                        </a:solidFill>
                        <a:latin typeface="Cambria Math" panose="02040503050406030204" pitchFamily="18" charset="0"/>
                        <a:ea typeface="楷体" panose="02010609060101010101" pitchFamily="49" charset="-122"/>
                        <a:cs typeface="Times New Roman" panose="02020603050405020304" pitchFamily="18" charset="0"/>
                      </a:rPr>
                      <m:t>𝑣</m:t>
                    </m:r>
                    <m:r>
                      <a:rPr lang="en-US" altLang="zh-CN" sz="2400" i="1" dirty="0">
                        <a:solidFill>
                          <a:srgbClr val="0000FF"/>
                        </a:solidFill>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6" name="Title 1">
                <a:extLst>
                  <a:ext uri="{FF2B5EF4-FFF2-40B4-BE49-F238E27FC236}">
                    <a16:creationId xmlns:a16="http://schemas.microsoft.com/office/drawing/2014/main" id="{5A3E828C-1625-4FAF-A211-C6A5D88015BB}"/>
                  </a:ext>
                </a:extLst>
              </p:cNvPr>
              <p:cNvSpPr>
                <a:spLocks noGrp="1" noRot="1" noChangeAspect="1" noMove="1" noResize="1" noEditPoints="1" noAdjustHandles="1" noChangeArrowheads="1" noChangeShapeType="1" noTextEdit="1"/>
              </p:cNvSpPr>
              <p:nvPr/>
            </p:nvSpPr>
            <p:spPr bwMode="auto">
              <a:xfrm>
                <a:off x="425736" y="810058"/>
                <a:ext cx="7384938" cy="2534631"/>
              </a:xfrm>
              <a:prstGeom prst="rect">
                <a:avLst/>
              </a:prstGeom>
              <a:blipFill>
                <a:blip r:embed="rId4"/>
                <a:stretch>
                  <a:fillRect l="-1199" b="-10345"/>
                </a:stretch>
              </a:blipFill>
              <a:ln w="25400">
                <a:solidFill>
                  <a:schemeClr val="tx2">
                    <a:lumMod val="60000"/>
                    <a:lumOff val="40000"/>
                  </a:schemeClr>
                </a:solidFill>
                <a:miter lim="800000"/>
                <a:headEnd/>
                <a:tailEnd/>
              </a:ln>
            </p:spPr>
            <p:txBody>
              <a:bodyPr/>
              <a:lstStyle/>
              <a:p>
                <a:r>
                  <a:rPr lang="en-CN">
                    <a:noFill/>
                  </a:rPr>
                  <a:t> </a:t>
                </a:r>
              </a:p>
            </p:txBody>
          </p:sp>
        </mc:Fallback>
      </mc:AlternateContent>
    </p:spTree>
    <p:extLst>
      <p:ext uri="{BB962C8B-B14F-4D97-AF65-F5344CB8AC3E}">
        <p14:creationId xmlns:p14="http://schemas.microsoft.com/office/powerpoint/2010/main" val="173030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2656-BBC0-5248-9387-C82AFEFB9461}"/>
              </a:ext>
            </a:extLst>
          </p:cNvPr>
          <p:cNvSpPr>
            <a:spLocks noGrp="1"/>
          </p:cNvSpPr>
          <p:nvPr>
            <p:ph type="title"/>
          </p:nvPr>
        </p:nvSpPr>
        <p:spPr/>
        <p:txBody>
          <a:bodyPr/>
          <a:lstStyle/>
          <a:p>
            <a:r>
              <a:rPr lang="en-CN" dirty="0"/>
              <a:t>基于引理</a:t>
            </a:r>
            <a:r>
              <a:rPr lang="en-US" altLang="zh-CN" dirty="0"/>
              <a:t>1</a:t>
            </a:r>
            <a:r>
              <a:rPr lang="zh-CN" altLang="en-US" dirty="0"/>
              <a:t>的证明</a:t>
            </a:r>
            <a:endParaRPr lang="en-CN" dirty="0"/>
          </a:p>
        </p:txBody>
      </p:sp>
      <p:sp>
        <p:nvSpPr>
          <p:cNvPr id="3" name="Content Placeholder 2">
            <a:extLst>
              <a:ext uri="{FF2B5EF4-FFF2-40B4-BE49-F238E27FC236}">
                <a16:creationId xmlns:a16="http://schemas.microsoft.com/office/drawing/2014/main" id="{9553F0E6-9567-E14A-A791-1F849FCFC330}"/>
              </a:ext>
            </a:extLst>
          </p:cNvPr>
          <p:cNvSpPr>
            <a:spLocks noGrp="1"/>
          </p:cNvSpPr>
          <p:nvPr>
            <p:ph idx="1"/>
          </p:nvPr>
        </p:nvSpPr>
        <p:spPr/>
        <p:txBody>
          <a:bodyPr/>
          <a:lstStyle/>
          <a:p>
            <a:r>
              <a:rPr lang="en-US" dirty="0" err="1"/>
              <a:t>证明Prim算法</a:t>
            </a:r>
            <a:endParaRPr lang="en-CN" dirty="0"/>
          </a:p>
        </p:txBody>
      </p:sp>
      <p:sp>
        <p:nvSpPr>
          <p:cNvPr id="4" name="Content Placeholder 2">
            <a:extLst>
              <a:ext uri="{FF2B5EF4-FFF2-40B4-BE49-F238E27FC236}">
                <a16:creationId xmlns:a16="http://schemas.microsoft.com/office/drawing/2014/main" id="{C12315E4-8B75-4441-A7FE-6F096720037D}"/>
              </a:ext>
            </a:extLst>
          </p:cNvPr>
          <p:cNvSpPr txBox="1">
            <a:spLocks/>
          </p:cNvSpPr>
          <p:nvPr/>
        </p:nvSpPr>
        <p:spPr>
          <a:xfrm>
            <a:off x="831565" y="1844824"/>
            <a:ext cx="6832215" cy="504056"/>
          </a:xfrm>
          <a:prstGeom prst="rect">
            <a:avLst/>
          </a:prstGeom>
          <a:noFill/>
          <a:ln w="25400">
            <a:solidFill>
              <a:schemeClr val="tx2">
                <a:lumMod val="60000"/>
                <a:lumOff val="40000"/>
              </a:schemeClr>
            </a:solid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贪心选择性</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每一步得到的边的集合，都是最小生成树的子集</a:t>
            </a:r>
            <a:endParaRPr lang="en-US" altLang="zh-CN" sz="1800"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Content Placeholder 2">
            <a:extLst>
              <a:ext uri="{FF2B5EF4-FFF2-40B4-BE49-F238E27FC236}">
                <a16:creationId xmlns:a16="http://schemas.microsoft.com/office/drawing/2014/main" id="{4F3EC2F4-F14E-0D4B-B316-05B5EEAD637D}"/>
              </a:ext>
            </a:extLst>
          </p:cNvPr>
          <p:cNvSpPr txBox="1">
            <a:spLocks noChangeArrowheads="1"/>
          </p:cNvSpPr>
          <p:nvPr/>
        </p:nvSpPr>
        <p:spPr>
          <a:xfrm>
            <a:off x="715008" y="2542992"/>
            <a:ext cx="8856984" cy="4165128"/>
          </a:xfrm>
          <a:prstGeom prst="rect">
            <a:avLst/>
          </a:prstGeom>
          <a:solidFill>
            <a:schemeClr val="bg1"/>
          </a:solidFill>
          <a:ln w="9525">
            <a:no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关键：每一步迭代中，当前的生成树包含的结点集合，和生成树之外的结点集合，构成了图的切割，而且该切割尊重此时生成树中包含的边集，且每次迭代</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选定的边为当前切割的</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轻量级边。</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buFont typeface="Arial" panose="020B0604020202020204" pitchFamily="34" charset="0"/>
              <a:buChar char="•"/>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增加第</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条边时，边集为空，显然是最小生成树的一部分</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归纳步骤：</a:t>
            </a:r>
          </a:p>
          <a:p>
            <a:pPr lvl="1">
              <a:lnSpc>
                <a:spcPct val="150000"/>
              </a:lnSpc>
              <a:buFont typeface="Arial" panose="020B0604020202020204" pitchFamily="34" charset="0"/>
              <a:buChar char="•"/>
            </a:pP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如果增加第t条边之后，得到的边集是最小生成树的一部分，那么</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再</a:t>
            </a: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增加一条边，依然是最小生成树的一部分</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前面已证</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结论:</a:t>
            </a:r>
          </a:p>
          <a:p>
            <a:pPr lvl="1">
              <a:lnSpc>
                <a:spcPct val="150000"/>
              </a:lnSpc>
              <a:buFont typeface="Arial" panose="020B0604020202020204" pitchFamily="34" charset="0"/>
              <a:buChar char="•"/>
            </a:pP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每一步得到的边集都是最小生成树的一部分，当所有点都包含之后，得到的边集就是最小生成树</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72372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2656-BBC0-5248-9387-C82AFEFB9461}"/>
              </a:ext>
            </a:extLst>
          </p:cNvPr>
          <p:cNvSpPr>
            <a:spLocks noGrp="1"/>
          </p:cNvSpPr>
          <p:nvPr>
            <p:ph type="title"/>
          </p:nvPr>
        </p:nvSpPr>
        <p:spPr/>
        <p:txBody>
          <a:bodyPr/>
          <a:lstStyle/>
          <a:p>
            <a:r>
              <a:rPr lang="en-CN" dirty="0"/>
              <a:t>基于引理</a:t>
            </a:r>
            <a:r>
              <a:rPr lang="en-US" altLang="zh-CN" dirty="0"/>
              <a:t>1</a:t>
            </a:r>
            <a:r>
              <a:rPr lang="zh-CN" altLang="en-US" dirty="0"/>
              <a:t>的证明</a:t>
            </a:r>
            <a:endParaRPr lang="en-CN" dirty="0"/>
          </a:p>
        </p:txBody>
      </p:sp>
      <p:sp>
        <p:nvSpPr>
          <p:cNvPr id="3" name="Content Placeholder 2">
            <a:extLst>
              <a:ext uri="{FF2B5EF4-FFF2-40B4-BE49-F238E27FC236}">
                <a16:creationId xmlns:a16="http://schemas.microsoft.com/office/drawing/2014/main" id="{9553F0E6-9567-E14A-A791-1F849FCFC330}"/>
              </a:ext>
            </a:extLst>
          </p:cNvPr>
          <p:cNvSpPr>
            <a:spLocks noGrp="1"/>
          </p:cNvSpPr>
          <p:nvPr>
            <p:ph idx="1"/>
          </p:nvPr>
        </p:nvSpPr>
        <p:spPr/>
        <p:txBody>
          <a:bodyPr/>
          <a:lstStyle/>
          <a:p>
            <a:r>
              <a:rPr lang="en-US" dirty="0" err="1"/>
              <a:t>证明Kruskal算法</a:t>
            </a:r>
            <a:endParaRPr lang="en-CN"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67C147F-B2F0-1948-AD67-845C094D7E30}"/>
                  </a:ext>
                </a:extLst>
              </p:cNvPr>
              <p:cNvSpPr txBox="1">
                <a:spLocks noChangeArrowheads="1"/>
              </p:cNvSpPr>
              <p:nvPr/>
            </p:nvSpPr>
            <p:spPr>
              <a:xfrm>
                <a:off x="762000" y="1914525"/>
                <a:ext cx="7886700" cy="1228725"/>
              </a:xfrm>
              <a:prstGeom prst="rect">
                <a:avLst/>
              </a:prstGeom>
              <a:solidFill>
                <a:srgbClr val="E6B9B8"/>
              </a:solidFill>
              <a:ln w="9525">
                <a:no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假设当前</a:t>
                </a:r>
                <a:r>
                  <a:rPr lang="en-US" altLang="zh-CN" sz="20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是最小生成树的一部分</a:t>
                </a:r>
                <a:r>
                  <a:rPr lang="en-US" altLang="zh-CN" sz="2000"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接下来增加的边将会合并两个树不妨记作，</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1, </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20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2</m:t>
                    </m:r>
                  </m:oMath>
                </a14:m>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Content Placeholder 2">
                <a:extLst>
                  <a:ext uri="{FF2B5EF4-FFF2-40B4-BE49-F238E27FC236}">
                    <a16:creationId xmlns:a16="http://schemas.microsoft.com/office/drawing/2014/main" id="{F67C147F-B2F0-1948-AD67-845C094D7E30}"/>
                  </a:ext>
                </a:extLst>
              </p:cNvPr>
              <p:cNvSpPr txBox="1">
                <a:spLocks noRot="1" noChangeAspect="1" noMove="1" noResize="1" noEditPoints="1" noAdjustHandles="1" noChangeArrowheads="1" noChangeShapeType="1" noTextEdit="1"/>
              </p:cNvSpPr>
              <p:nvPr/>
            </p:nvSpPr>
            <p:spPr>
              <a:xfrm>
                <a:off x="762000" y="1914525"/>
                <a:ext cx="7886700" cy="1228725"/>
              </a:xfrm>
              <a:prstGeom prst="rect">
                <a:avLst/>
              </a:prstGeom>
              <a:blipFill>
                <a:blip r:embed="rId2"/>
                <a:stretch>
                  <a:fillRect l="-643"/>
                </a:stretch>
              </a:blipFill>
              <a:ln w="9525">
                <a:noFill/>
              </a:ln>
            </p:spPr>
            <p:txBody>
              <a:bodyPr/>
              <a:lstStyle/>
              <a:p>
                <a:r>
                  <a:rPr lang="en-CN">
                    <a:noFill/>
                  </a:rPr>
                  <a:t> </a:t>
                </a:r>
              </a:p>
            </p:txBody>
          </p:sp>
        </mc:Fallback>
      </mc:AlternateContent>
      <p:grpSp>
        <p:nvGrpSpPr>
          <p:cNvPr id="7" name="Group 83">
            <a:extLst>
              <a:ext uri="{FF2B5EF4-FFF2-40B4-BE49-F238E27FC236}">
                <a16:creationId xmlns:a16="http://schemas.microsoft.com/office/drawing/2014/main" id="{ACD75F61-CA0B-6646-B742-50D91C330C6D}"/>
              </a:ext>
            </a:extLst>
          </p:cNvPr>
          <p:cNvGrpSpPr/>
          <p:nvPr/>
        </p:nvGrpSpPr>
        <p:grpSpPr bwMode="auto">
          <a:xfrm>
            <a:off x="428625" y="3429000"/>
            <a:ext cx="6557963" cy="2987675"/>
            <a:chOff x="383986" y="2076930"/>
            <a:chExt cx="8413274" cy="4152729"/>
          </a:xfrm>
        </p:grpSpPr>
        <p:sp>
          <p:nvSpPr>
            <p:cNvPr id="8" name="Freeform 7">
              <a:extLst>
                <a:ext uri="{FF2B5EF4-FFF2-40B4-BE49-F238E27FC236}">
                  <a16:creationId xmlns:a16="http://schemas.microsoft.com/office/drawing/2014/main" id="{B3676C86-3027-A34D-8923-F9EDB90F915F}"/>
                </a:ext>
              </a:extLst>
            </p:cNvPr>
            <p:cNvSpPr/>
            <p:nvPr/>
          </p:nvSpPr>
          <p:spPr>
            <a:xfrm>
              <a:off x="7613984" y="3778182"/>
              <a:ext cx="1183276" cy="1101068"/>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9" name="Freeform 8">
              <a:extLst>
                <a:ext uri="{FF2B5EF4-FFF2-40B4-BE49-F238E27FC236}">
                  <a16:creationId xmlns:a16="http://schemas.microsoft.com/office/drawing/2014/main" id="{AE566C66-06BC-4841-888F-E1DE15510A14}"/>
                </a:ext>
              </a:extLst>
            </p:cNvPr>
            <p:cNvSpPr/>
            <p:nvPr/>
          </p:nvSpPr>
          <p:spPr>
            <a:xfrm>
              <a:off x="5897114" y="2244628"/>
              <a:ext cx="1183275" cy="1101070"/>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0" name="Freeform 9">
              <a:extLst>
                <a:ext uri="{FF2B5EF4-FFF2-40B4-BE49-F238E27FC236}">
                  <a16:creationId xmlns:a16="http://schemas.microsoft.com/office/drawing/2014/main" id="{DF38F7A7-BD47-B24D-9446-471D93D85443}"/>
                </a:ext>
              </a:extLst>
            </p:cNvPr>
            <p:cNvSpPr/>
            <p:nvPr/>
          </p:nvSpPr>
          <p:spPr>
            <a:xfrm rot="18087076">
              <a:off x="2714161" y="2976833"/>
              <a:ext cx="2901615" cy="1101812"/>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1" name="Freeform 10">
              <a:extLst>
                <a:ext uri="{FF2B5EF4-FFF2-40B4-BE49-F238E27FC236}">
                  <a16:creationId xmlns:a16="http://schemas.microsoft.com/office/drawing/2014/main" id="{5BE1A378-A433-2A4E-9D7E-D14494FB7466}"/>
                </a:ext>
              </a:extLst>
            </p:cNvPr>
            <p:cNvSpPr/>
            <p:nvPr/>
          </p:nvSpPr>
          <p:spPr>
            <a:xfrm rot="2796209">
              <a:off x="1405633" y="1926872"/>
              <a:ext cx="1182711" cy="3226005"/>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2" name="Freeform 11">
              <a:extLst>
                <a:ext uri="{FF2B5EF4-FFF2-40B4-BE49-F238E27FC236}">
                  <a16:creationId xmlns:a16="http://schemas.microsoft.com/office/drawing/2014/main" id="{6AFA883B-1027-0540-A7D8-8C9C0C13932A}"/>
                </a:ext>
              </a:extLst>
            </p:cNvPr>
            <p:cNvSpPr/>
            <p:nvPr/>
          </p:nvSpPr>
          <p:spPr>
            <a:xfrm>
              <a:off x="2182321" y="5104318"/>
              <a:ext cx="5250404" cy="1125341"/>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13" name="Oval 12">
              <a:extLst>
                <a:ext uri="{FF2B5EF4-FFF2-40B4-BE49-F238E27FC236}">
                  <a16:creationId xmlns:a16="http://schemas.microsoft.com/office/drawing/2014/main" id="{40EC871C-F7A4-A944-992E-845A0EE2D1E2}"/>
                </a:ext>
              </a:extLst>
            </p:cNvPr>
            <p:cNvSpPr/>
            <p:nvPr/>
          </p:nvSpPr>
          <p:spPr>
            <a:xfrm>
              <a:off x="6165948" y="2531480"/>
              <a:ext cx="562107"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14" name="Oval 13">
              <a:extLst>
                <a:ext uri="{FF2B5EF4-FFF2-40B4-BE49-F238E27FC236}">
                  <a16:creationId xmlns:a16="http://schemas.microsoft.com/office/drawing/2014/main" id="{3D8BB793-E464-A841-AB2B-05E2C748D44C}"/>
                </a:ext>
              </a:extLst>
            </p:cNvPr>
            <p:cNvSpPr/>
            <p:nvPr/>
          </p:nvSpPr>
          <p:spPr>
            <a:xfrm>
              <a:off x="4324845" y="2531480"/>
              <a:ext cx="564143"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C</a:t>
              </a:r>
            </a:p>
          </p:txBody>
        </p:sp>
        <p:sp>
          <p:nvSpPr>
            <p:cNvPr id="15" name="Oval 14">
              <a:extLst>
                <a:ext uri="{FF2B5EF4-FFF2-40B4-BE49-F238E27FC236}">
                  <a16:creationId xmlns:a16="http://schemas.microsoft.com/office/drawing/2014/main" id="{030BCEEC-9E0F-3448-95C6-630D4B5FC3FA}"/>
                </a:ext>
              </a:extLst>
            </p:cNvPr>
            <p:cNvSpPr/>
            <p:nvPr/>
          </p:nvSpPr>
          <p:spPr>
            <a:xfrm>
              <a:off x="2508180" y="2531480"/>
              <a:ext cx="564143"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16" name="Oval 15">
              <a:extLst>
                <a:ext uri="{FF2B5EF4-FFF2-40B4-BE49-F238E27FC236}">
                  <a16:creationId xmlns:a16="http://schemas.microsoft.com/office/drawing/2014/main" id="{CE3B2527-F9F6-4A45-936A-AF16B0F465E1}"/>
                </a:ext>
              </a:extLst>
            </p:cNvPr>
            <p:cNvSpPr/>
            <p:nvPr/>
          </p:nvSpPr>
          <p:spPr>
            <a:xfrm>
              <a:off x="827969"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17" name="Oval 16">
              <a:extLst>
                <a:ext uri="{FF2B5EF4-FFF2-40B4-BE49-F238E27FC236}">
                  <a16:creationId xmlns:a16="http://schemas.microsoft.com/office/drawing/2014/main" id="{2584E983-7E63-6D49-9CC4-F1A3223A8662}"/>
                </a:ext>
              </a:extLst>
            </p:cNvPr>
            <p:cNvSpPr/>
            <p:nvPr/>
          </p:nvSpPr>
          <p:spPr>
            <a:xfrm>
              <a:off x="2508180" y="5380138"/>
              <a:ext cx="564143"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H</a:t>
              </a:r>
            </a:p>
          </p:txBody>
        </p:sp>
        <p:sp>
          <p:nvSpPr>
            <p:cNvPr id="18" name="Oval 17">
              <a:extLst>
                <a:ext uri="{FF2B5EF4-FFF2-40B4-BE49-F238E27FC236}">
                  <a16:creationId xmlns:a16="http://schemas.microsoft.com/office/drawing/2014/main" id="{08729B45-3373-8446-ABD6-A52E3192BCE9}"/>
                </a:ext>
              </a:extLst>
            </p:cNvPr>
            <p:cNvSpPr/>
            <p:nvPr/>
          </p:nvSpPr>
          <p:spPr>
            <a:xfrm>
              <a:off x="4337064" y="5380138"/>
              <a:ext cx="564143"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G</a:t>
              </a:r>
            </a:p>
          </p:txBody>
        </p:sp>
        <p:sp>
          <p:nvSpPr>
            <p:cNvPr id="19" name="Oval 18">
              <a:extLst>
                <a:ext uri="{FF2B5EF4-FFF2-40B4-BE49-F238E27FC236}">
                  <a16:creationId xmlns:a16="http://schemas.microsoft.com/office/drawing/2014/main" id="{1CCF4670-0276-0749-AA81-61BE1B1FBCC7}"/>
                </a:ext>
              </a:extLst>
            </p:cNvPr>
            <p:cNvSpPr/>
            <p:nvPr/>
          </p:nvSpPr>
          <p:spPr>
            <a:xfrm>
              <a:off x="6165948" y="5380138"/>
              <a:ext cx="562107"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F</a:t>
              </a:r>
            </a:p>
          </p:txBody>
        </p:sp>
        <p:sp>
          <p:nvSpPr>
            <p:cNvPr id="20" name="Oval 19">
              <a:extLst>
                <a:ext uri="{FF2B5EF4-FFF2-40B4-BE49-F238E27FC236}">
                  <a16:creationId xmlns:a16="http://schemas.microsoft.com/office/drawing/2014/main" id="{EA9E26E1-36F0-D645-8422-9E632921DA8E}"/>
                </a:ext>
              </a:extLst>
            </p:cNvPr>
            <p:cNvSpPr/>
            <p:nvPr/>
          </p:nvSpPr>
          <p:spPr>
            <a:xfrm>
              <a:off x="3481684"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I</a:t>
              </a:r>
            </a:p>
          </p:txBody>
        </p:sp>
        <p:sp>
          <p:nvSpPr>
            <p:cNvPr id="21" name="Oval 20">
              <a:extLst>
                <a:ext uri="{FF2B5EF4-FFF2-40B4-BE49-F238E27FC236}">
                  <a16:creationId xmlns:a16="http://schemas.microsoft.com/office/drawing/2014/main" id="{AFF13673-2D71-4C42-B865-C5A350E4F871}"/>
                </a:ext>
              </a:extLst>
            </p:cNvPr>
            <p:cNvSpPr/>
            <p:nvPr/>
          </p:nvSpPr>
          <p:spPr>
            <a:xfrm>
              <a:off x="7854305"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22" name="Straight Connector 21">
              <a:extLst>
                <a:ext uri="{FF2B5EF4-FFF2-40B4-BE49-F238E27FC236}">
                  <a16:creationId xmlns:a16="http://schemas.microsoft.com/office/drawing/2014/main" id="{EFFAD8E4-98F9-5F4E-BE1A-8822DD76371C}"/>
                </a:ext>
              </a:extLst>
            </p:cNvPr>
            <p:cNvCxnSpPr>
              <a:stCxn id="14" idx="5"/>
              <a:endCxn id="19" idx="1"/>
            </p:cNvCxnSpPr>
            <p:nvPr/>
          </p:nvCxnSpPr>
          <p:spPr>
            <a:xfrm>
              <a:off x="4805487" y="3012508"/>
              <a:ext cx="1443962" cy="245147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DDC8EA-CED3-BB49-9166-A5EE180D6B75}"/>
                </a:ext>
              </a:extLst>
            </p:cNvPr>
            <p:cNvCxnSpPr>
              <a:stCxn id="14" idx="6"/>
              <a:endCxn id="13" idx="2"/>
            </p:cNvCxnSpPr>
            <p:nvPr/>
          </p:nvCxnSpPr>
          <p:spPr>
            <a:xfrm>
              <a:off x="4888987" y="2813918"/>
              <a:ext cx="127696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D9A368-C708-2841-BA5E-A049024D7E8A}"/>
                </a:ext>
              </a:extLst>
            </p:cNvPr>
            <p:cNvCxnSpPr>
              <a:stCxn id="21" idx="1"/>
              <a:endCxn id="13" idx="5"/>
            </p:cNvCxnSpPr>
            <p:nvPr/>
          </p:nvCxnSpPr>
          <p:spPr>
            <a:xfrm flipH="1" flipV="1">
              <a:off x="6646590" y="3012508"/>
              <a:ext cx="1291216" cy="10326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CDE2973-71D2-014D-9801-368AE024D6C0}"/>
                </a:ext>
              </a:extLst>
            </p:cNvPr>
            <p:cNvCxnSpPr>
              <a:stCxn id="21" idx="3"/>
              <a:endCxn id="19" idx="7"/>
            </p:cNvCxnSpPr>
            <p:nvPr/>
          </p:nvCxnSpPr>
          <p:spPr>
            <a:xfrm flipH="1">
              <a:off x="6646590" y="4442353"/>
              <a:ext cx="1291216" cy="102163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E45444-0E82-C948-A6EA-5F376C28FE79}"/>
                </a:ext>
              </a:extLst>
            </p:cNvPr>
            <p:cNvCxnSpPr>
              <a:stCxn id="13" idx="4"/>
              <a:endCxn id="19" idx="0"/>
            </p:cNvCxnSpPr>
            <p:nvPr/>
          </p:nvCxnSpPr>
          <p:spPr>
            <a:xfrm>
              <a:off x="6447002" y="3094151"/>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238181-C10A-A541-A479-758181973E96}"/>
                </a:ext>
              </a:extLst>
            </p:cNvPr>
            <p:cNvCxnSpPr>
              <a:stCxn id="20" idx="5"/>
              <a:endCxn id="18" idx="1"/>
            </p:cNvCxnSpPr>
            <p:nvPr/>
          </p:nvCxnSpPr>
          <p:spPr>
            <a:xfrm>
              <a:off x="3962326" y="4442353"/>
              <a:ext cx="458239" cy="102163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7B1596-5D8A-E04B-A9A3-068AF497B814}"/>
                </a:ext>
              </a:extLst>
            </p:cNvPr>
            <p:cNvCxnSpPr>
              <a:stCxn id="18" idx="6"/>
              <a:endCxn id="19" idx="2"/>
            </p:cNvCxnSpPr>
            <p:nvPr/>
          </p:nvCxnSpPr>
          <p:spPr>
            <a:xfrm>
              <a:off x="4901207" y="5662576"/>
              <a:ext cx="1264741"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A0FCB3-939B-C04C-91A3-CBF267C599E1}"/>
                </a:ext>
              </a:extLst>
            </p:cNvPr>
            <p:cNvCxnSpPr>
              <a:stCxn id="20" idx="0"/>
              <a:endCxn id="14" idx="3"/>
            </p:cNvCxnSpPr>
            <p:nvPr/>
          </p:nvCxnSpPr>
          <p:spPr>
            <a:xfrm flipV="1">
              <a:off x="3762738" y="3012508"/>
              <a:ext cx="645608" cy="948817"/>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B2CC94-A362-E04D-A561-A094A94AB7A6}"/>
                </a:ext>
              </a:extLst>
            </p:cNvPr>
            <p:cNvCxnSpPr>
              <a:stCxn id="15" idx="6"/>
              <a:endCxn id="14" idx="2"/>
            </p:cNvCxnSpPr>
            <p:nvPr/>
          </p:nvCxnSpPr>
          <p:spPr>
            <a:xfrm>
              <a:off x="3072323" y="2813918"/>
              <a:ext cx="125252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DA2181-F67B-2940-ACD7-FBA6D8E60F11}"/>
                </a:ext>
              </a:extLst>
            </p:cNvPr>
            <p:cNvCxnSpPr>
              <a:stCxn id="16" idx="7"/>
              <a:endCxn id="15" idx="3"/>
            </p:cNvCxnSpPr>
            <p:nvPr/>
          </p:nvCxnSpPr>
          <p:spPr>
            <a:xfrm flipV="1">
              <a:off x="1308611" y="3012508"/>
              <a:ext cx="1283070" cy="1032666"/>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C9B836F-3BC0-804E-AE33-818D519C21BE}"/>
                </a:ext>
              </a:extLst>
            </p:cNvPr>
            <p:cNvCxnSpPr>
              <a:stCxn id="16" idx="5"/>
              <a:endCxn id="17" idx="1"/>
            </p:cNvCxnSpPr>
            <p:nvPr/>
          </p:nvCxnSpPr>
          <p:spPr>
            <a:xfrm>
              <a:off x="1308611" y="4442353"/>
              <a:ext cx="1283070" cy="102163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53C3B31-54BB-1A44-84CE-C7C914EFB9B0}"/>
                </a:ext>
              </a:extLst>
            </p:cNvPr>
            <p:cNvCxnSpPr>
              <a:stCxn id="18" idx="2"/>
              <a:endCxn id="17" idx="6"/>
            </p:cNvCxnSpPr>
            <p:nvPr/>
          </p:nvCxnSpPr>
          <p:spPr>
            <a:xfrm flipH="1">
              <a:off x="3072323" y="5662576"/>
              <a:ext cx="1264741"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F31E98-48AC-AD43-933F-B44A1AEBACA0}"/>
                </a:ext>
              </a:extLst>
            </p:cNvPr>
            <p:cNvCxnSpPr>
              <a:stCxn id="20" idx="3"/>
              <a:endCxn id="17" idx="7"/>
            </p:cNvCxnSpPr>
            <p:nvPr/>
          </p:nvCxnSpPr>
          <p:spPr>
            <a:xfrm flipH="1">
              <a:off x="2988822" y="4442353"/>
              <a:ext cx="574327" cy="102163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E4FB86-78D7-D946-8FF4-76A038DECC34}"/>
                </a:ext>
              </a:extLst>
            </p:cNvPr>
            <p:cNvSpPr txBox="1"/>
            <p:nvPr/>
          </p:nvSpPr>
          <p:spPr>
            <a:xfrm>
              <a:off x="5357410" y="2332890"/>
              <a:ext cx="786135"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36" name="TextBox 35">
              <a:extLst>
                <a:ext uri="{FF2B5EF4-FFF2-40B4-BE49-F238E27FC236}">
                  <a16:creationId xmlns:a16="http://schemas.microsoft.com/office/drawing/2014/main" id="{C19C3440-739D-F849-B532-715EAEAA60B4}"/>
                </a:ext>
              </a:extLst>
            </p:cNvPr>
            <p:cNvSpPr txBox="1"/>
            <p:nvPr/>
          </p:nvSpPr>
          <p:spPr>
            <a:xfrm>
              <a:off x="7220917" y="3054433"/>
              <a:ext cx="786135" cy="639900"/>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37" name="TextBox 36">
              <a:extLst>
                <a:ext uri="{FF2B5EF4-FFF2-40B4-BE49-F238E27FC236}">
                  <a16:creationId xmlns:a16="http://schemas.microsoft.com/office/drawing/2014/main" id="{6CB26B4A-9607-BB40-ABAD-9DC26EEFEA07}"/>
                </a:ext>
              </a:extLst>
            </p:cNvPr>
            <p:cNvSpPr txBox="1"/>
            <p:nvPr/>
          </p:nvSpPr>
          <p:spPr>
            <a:xfrm>
              <a:off x="7314601" y="4896902"/>
              <a:ext cx="786135" cy="639900"/>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38" name="TextBox 37">
              <a:extLst>
                <a:ext uri="{FF2B5EF4-FFF2-40B4-BE49-F238E27FC236}">
                  <a16:creationId xmlns:a16="http://schemas.microsoft.com/office/drawing/2014/main" id="{EF85FC9B-71E8-F648-AED7-B1CA8002B43A}"/>
                </a:ext>
              </a:extLst>
            </p:cNvPr>
            <p:cNvSpPr txBox="1"/>
            <p:nvPr/>
          </p:nvSpPr>
          <p:spPr>
            <a:xfrm>
              <a:off x="6436818" y="3948085"/>
              <a:ext cx="784099" cy="639900"/>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39" name="TextBox 38">
              <a:extLst>
                <a:ext uri="{FF2B5EF4-FFF2-40B4-BE49-F238E27FC236}">
                  <a16:creationId xmlns:a16="http://schemas.microsoft.com/office/drawing/2014/main" id="{578E61D0-CE7E-E440-8E81-710FE4AC0634}"/>
                </a:ext>
              </a:extLst>
            </p:cNvPr>
            <p:cNvSpPr txBox="1"/>
            <p:nvPr/>
          </p:nvSpPr>
          <p:spPr>
            <a:xfrm>
              <a:off x="5357410" y="3654615"/>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40" name="TextBox 39">
              <a:extLst>
                <a:ext uri="{FF2B5EF4-FFF2-40B4-BE49-F238E27FC236}">
                  <a16:creationId xmlns:a16="http://schemas.microsoft.com/office/drawing/2014/main" id="{B8D4029D-96CF-FD45-9CEC-7D6EFFED77B3}"/>
                </a:ext>
              </a:extLst>
            </p:cNvPr>
            <p:cNvSpPr txBox="1"/>
            <p:nvPr/>
          </p:nvSpPr>
          <p:spPr>
            <a:xfrm>
              <a:off x="5310568" y="5232298"/>
              <a:ext cx="786135"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41" name="TextBox 40">
              <a:extLst>
                <a:ext uri="{FF2B5EF4-FFF2-40B4-BE49-F238E27FC236}">
                  <a16:creationId xmlns:a16="http://schemas.microsoft.com/office/drawing/2014/main" id="{0A3AD319-9856-1845-8596-82E8D2A8DE2A}"/>
                </a:ext>
              </a:extLst>
            </p:cNvPr>
            <p:cNvSpPr txBox="1"/>
            <p:nvPr/>
          </p:nvSpPr>
          <p:spPr>
            <a:xfrm>
              <a:off x="4127292" y="3343490"/>
              <a:ext cx="784099"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42" name="TextBox 41">
              <a:extLst>
                <a:ext uri="{FF2B5EF4-FFF2-40B4-BE49-F238E27FC236}">
                  <a16:creationId xmlns:a16="http://schemas.microsoft.com/office/drawing/2014/main" id="{373BE5BD-AED8-EC44-9D8B-D30B4F438BD5}"/>
                </a:ext>
              </a:extLst>
            </p:cNvPr>
            <p:cNvSpPr txBox="1"/>
            <p:nvPr/>
          </p:nvSpPr>
          <p:spPr>
            <a:xfrm>
              <a:off x="3540746" y="5194787"/>
              <a:ext cx="784099" cy="639900"/>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43" name="TextBox 42">
              <a:extLst>
                <a:ext uri="{FF2B5EF4-FFF2-40B4-BE49-F238E27FC236}">
                  <a16:creationId xmlns:a16="http://schemas.microsoft.com/office/drawing/2014/main" id="{212D1461-F195-714D-934D-2792DE07A773}"/>
                </a:ext>
              </a:extLst>
            </p:cNvPr>
            <p:cNvSpPr txBox="1"/>
            <p:nvPr/>
          </p:nvSpPr>
          <p:spPr>
            <a:xfrm>
              <a:off x="3324864" y="4700520"/>
              <a:ext cx="784099"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44" name="TextBox 43">
              <a:extLst>
                <a:ext uri="{FF2B5EF4-FFF2-40B4-BE49-F238E27FC236}">
                  <a16:creationId xmlns:a16="http://schemas.microsoft.com/office/drawing/2014/main" id="{761A5DBD-6CF3-6A46-A9C9-89870A5E1F7D}"/>
                </a:ext>
              </a:extLst>
            </p:cNvPr>
            <p:cNvSpPr txBox="1"/>
            <p:nvPr/>
          </p:nvSpPr>
          <p:spPr>
            <a:xfrm>
              <a:off x="4190428" y="4685073"/>
              <a:ext cx="786135" cy="639900"/>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45" name="TextBox 44">
              <a:extLst>
                <a:ext uri="{FF2B5EF4-FFF2-40B4-BE49-F238E27FC236}">
                  <a16:creationId xmlns:a16="http://schemas.microsoft.com/office/drawing/2014/main" id="{E2578147-856B-A744-827D-0710B192D156}"/>
                </a:ext>
              </a:extLst>
            </p:cNvPr>
            <p:cNvSpPr txBox="1"/>
            <p:nvPr/>
          </p:nvSpPr>
          <p:spPr>
            <a:xfrm>
              <a:off x="1506164" y="4854978"/>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46" name="Straight Connector 45">
              <a:extLst>
                <a:ext uri="{FF2B5EF4-FFF2-40B4-BE49-F238E27FC236}">
                  <a16:creationId xmlns:a16="http://schemas.microsoft.com/office/drawing/2014/main" id="{EBEA7771-A411-3840-A36F-BDD7C59E5A6B}"/>
                </a:ext>
              </a:extLst>
            </p:cNvPr>
            <p:cNvCxnSpPr>
              <a:stCxn id="17" idx="0"/>
              <a:endCxn id="15" idx="4"/>
            </p:cNvCxnSpPr>
            <p:nvPr/>
          </p:nvCxnSpPr>
          <p:spPr>
            <a:xfrm flipV="1">
              <a:off x="2789234" y="3094151"/>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86C4A94-3321-E849-ABC2-35FCCB871600}"/>
                </a:ext>
              </a:extLst>
            </p:cNvPr>
            <p:cNvSpPr txBox="1"/>
            <p:nvPr/>
          </p:nvSpPr>
          <p:spPr>
            <a:xfrm>
              <a:off x="2807563" y="3705365"/>
              <a:ext cx="786135" cy="639900"/>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48" name="TextBox 47">
              <a:extLst>
                <a:ext uri="{FF2B5EF4-FFF2-40B4-BE49-F238E27FC236}">
                  <a16:creationId xmlns:a16="http://schemas.microsoft.com/office/drawing/2014/main" id="{DC8312D8-A519-484D-AE04-701498EB9935}"/>
                </a:ext>
              </a:extLst>
            </p:cNvPr>
            <p:cNvSpPr txBox="1"/>
            <p:nvPr/>
          </p:nvSpPr>
          <p:spPr>
            <a:xfrm>
              <a:off x="3440952" y="2346129"/>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49" name="TextBox 48">
              <a:extLst>
                <a:ext uri="{FF2B5EF4-FFF2-40B4-BE49-F238E27FC236}">
                  <a16:creationId xmlns:a16="http://schemas.microsoft.com/office/drawing/2014/main" id="{4518D9D4-F59D-C34F-B0E5-421D9121EE79}"/>
                </a:ext>
              </a:extLst>
            </p:cNvPr>
            <p:cNvSpPr txBox="1"/>
            <p:nvPr/>
          </p:nvSpPr>
          <p:spPr>
            <a:xfrm>
              <a:off x="1553005" y="3162553"/>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grpSp>
      <mc:AlternateContent xmlns:mc="http://schemas.openxmlformats.org/markup-compatibility/2006" xmlns:a14="http://schemas.microsoft.com/office/drawing/2010/main">
        <mc:Choice Requires="a14">
          <p:sp>
            <p:nvSpPr>
              <p:cNvPr id="50" name="Rectangle 126">
                <a:extLst>
                  <a:ext uri="{FF2B5EF4-FFF2-40B4-BE49-F238E27FC236}">
                    <a16:creationId xmlns:a16="http://schemas.microsoft.com/office/drawing/2014/main" id="{379DCE38-C4B1-E741-90F6-EA7D95DEA0C9}"/>
                  </a:ext>
                </a:extLst>
              </p:cNvPr>
              <p:cNvSpPr>
                <a:spLocks noChangeArrowheads="1"/>
              </p:cNvSpPr>
              <p:nvPr/>
            </p:nvSpPr>
            <p:spPr bwMode="auto">
              <a:xfrm>
                <a:off x="5143500" y="6335713"/>
                <a:ext cx="3259137" cy="368300"/>
              </a:xfrm>
              <a:prstGeom prst="rect">
                <a:avLst/>
              </a:prstGeom>
              <a:solidFill>
                <a:schemeClr val="bg1"/>
              </a:solidFill>
              <a:ln>
                <a:noFill/>
              </a:ln>
            </p:spPr>
            <p:txBody>
              <a:bodyPr>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dirty="0" smtClean="0">
                        <a:solidFill>
                          <a:srgbClr val="F07B1A"/>
                        </a:solidFill>
                        <a:latin typeface="Cambria Math" panose="02040503050406030204" pitchFamily="18" charset="0"/>
                        <a:ea typeface="华文细黑" panose="02010600040101010101" charset="-122"/>
                      </a:rPr>
                      <m:t>𝑆</m:t>
                    </m:r>
                  </m:oMath>
                </a14:m>
                <a:r>
                  <a:rPr lang="zh-CN" altLang="en-US"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是当前选定的边组成的集合</a:t>
                </a:r>
              </a:p>
            </p:txBody>
          </p:sp>
        </mc:Choice>
        <mc:Fallback xmlns="">
          <p:sp>
            <p:nvSpPr>
              <p:cNvPr id="50" name="Rectangle 126">
                <a:extLst>
                  <a:ext uri="{FF2B5EF4-FFF2-40B4-BE49-F238E27FC236}">
                    <a16:creationId xmlns:a16="http://schemas.microsoft.com/office/drawing/2014/main" id="{379DCE38-C4B1-E741-90F6-EA7D95DEA0C9}"/>
                  </a:ext>
                </a:extLst>
              </p:cNvPr>
              <p:cNvSpPr>
                <a:spLocks noRot="1" noChangeAspect="1" noMove="1" noResize="1" noEditPoints="1" noAdjustHandles="1" noChangeArrowheads="1" noChangeShapeType="1" noTextEdit="1"/>
              </p:cNvSpPr>
              <p:nvPr/>
            </p:nvSpPr>
            <p:spPr bwMode="auto">
              <a:xfrm>
                <a:off x="5143500" y="6335713"/>
                <a:ext cx="3259137" cy="368300"/>
              </a:xfrm>
              <a:prstGeom prst="rect">
                <a:avLst/>
              </a:prstGeom>
              <a:blipFill>
                <a:blip r:embed="rId3"/>
                <a:stretch>
                  <a:fillRect t="-6667" b="-23333"/>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293346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6232-8880-2F42-99E4-0BFCCA23B809}"/>
              </a:ext>
            </a:extLst>
          </p:cNvPr>
          <p:cNvSpPr>
            <a:spLocks noGrp="1"/>
          </p:cNvSpPr>
          <p:nvPr>
            <p:ph type="title"/>
          </p:nvPr>
        </p:nvSpPr>
        <p:spPr/>
        <p:txBody>
          <a:bodyPr/>
          <a:lstStyle/>
          <a:p>
            <a:r>
              <a:rPr lang="en-CN" dirty="0"/>
              <a:t>贪心算法的基本概念</a:t>
            </a:r>
          </a:p>
        </p:txBody>
      </p:sp>
      <p:sp>
        <p:nvSpPr>
          <p:cNvPr id="3" name="Content Placeholder 2">
            <a:extLst>
              <a:ext uri="{FF2B5EF4-FFF2-40B4-BE49-F238E27FC236}">
                <a16:creationId xmlns:a16="http://schemas.microsoft.com/office/drawing/2014/main" id="{83B1794B-C3DA-8343-B091-55F7D19660CE}"/>
              </a:ext>
            </a:extLst>
          </p:cNvPr>
          <p:cNvSpPr>
            <a:spLocks noGrp="1"/>
          </p:cNvSpPr>
          <p:nvPr>
            <p:ph idx="1"/>
          </p:nvPr>
        </p:nvSpPr>
        <p:spPr/>
        <p:txBody>
          <a:bodyPr/>
          <a:lstStyle/>
          <a:p>
            <a:r>
              <a:rPr lang="en-US" dirty="0" err="1"/>
              <a:t>贪心算法正确性</a:t>
            </a:r>
            <a:r>
              <a:rPr lang="zh-CN" altLang="en-US" dirty="0"/>
              <a:t>（具有优化解）</a:t>
            </a:r>
            <a:r>
              <a:rPr lang="en-US" dirty="0" err="1"/>
              <a:t>的证明方法</a:t>
            </a:r>
            <a:endParaRPr lang="en-US" dirty="0"/>
          </a:p>
          <a:p>
            <a:endParaRPr lang="en-CN" dirty="0"/>
          </a:p>
          <a:p>
            <a:pPr lvl="1"/>
            <a:r>
              <a:rPr lang="en-CN" dirty="0"/>
              <a:t>证明算法所求解的问题具有优化子结构</a:t>
            </a:r>
          </a:p>
          <a:p>
            <a:pPr lvl="1"/>
            <a:endParaRPr lang="en-CN" dirty="0"/>
          </a:p>
          <a:p>
            <a:pPr lvl="1"/>
            <a:r>
              <a:rPr lang="en-CN" dirty="0"/>
              <a:t>证明算法所求解的问题具有贪心选择性</a:t>
            </a:r>
          </a:p>
          <a:p>
            <a:pPr lvl="1"/>
            <a:endParaRPr lang="en-CN" dirty="0"/>
          </a:p>
          <a:p>
            <a:pPr lvl="1"/>
            <a:r>
              <a:rPr lang="zh-CN" altLang="en-US" dirty="0"/>
              <a:t>证明算法确实按照贪心选择性进行局部优化选择</a:t>
            </a:r>
          </a:p>
          <a:p>
            <a:pPr lvl="1"/>
            <a:endParaRPr lang="en-CN" dirty="0"/>
          </a:p>
          <a:p>
            <a:pPr lvl="2"/>
            <a:endParaRPr lang="en-CN" dirty="0"/>
          </a:p>
        </p:txBody>
      </p:sp>
    </p:spTree>
    <p:extLst>
      <p:ext uri="{BB962C8B-B14F-4D97-AF65-F5344CB8AC3E}">
        <p14:creationId xmlns:p14="http://schemas.microsoft.com/office/powerpoint/2010/main" val="90894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2656-BBC0-5248-9387-C82AFEFB9461}"/>
              </a:ext>
            </a:extLst>
          </p:cNvPr>
          <p:cNvSpPr>
            <a:spLocks noGrp="1"/>
          </p:cNvSpPr>
          <p:nvPr>
            <p:ph type="title"/>
          </p:nvPr>
        </p:nvSpPr>
        <p:spPr/>
        <p:txBody>
          <a:bodyPr/>
          <a:lstStyle/>
          <a:p>
            <a:r>
              <a:rPr lang="en-CN" dirty="0"/>
              <a:t>基于引理</a:t>
            </a:r>
            <a:r>
              <a:rPr lang="en-US" altLang="zh-CN" dirty="0"/>
              <a:t>1</a:t>
            </a:r>
            <a:r>
              <a:rPr lang="zh-CN" altLang="en-US" dirty="0"/>
              <a:t>的证明</a:t>
            </a:r>
            <a:endParaRPr lang="en-CN" dirty="0"/>
          </a:p>
        </p:txBody>
      </p:sp>
      <p:sp>
        <p:nvSpPr>
          <p:cNvPr id="3" name="Content Placeholder 2">
            <a:extLst>
              <a:ext uri="{FF2B5EF4-FFF2-40B4-BE49-F238E27FC236}">
                <a16:creationId xmlns:a16="http://schemas.microsoft.com/office/drawing/2014/main" id="{9553F0E6-9567-E14A-A791-1F849FCFC330}"/>
              </a:ext>
            </a:extLst>
          </p:cNvPr>
          <p:cNvSpPr>
            <a:spLocks noGrp="1"/>
          </p:cNvSpPr>
          <p:nvPr>
            <p:ph idx="1"/>
          </p:nvPr>
        </p:nvSpPr>
        <p:spPr/>
        <p:txBody>
          <a:bodyPr/>
          <a:lstStyle/>
          <a:p>
            <a:r>
              <a:rPr lang="en-US" dirty="0" err="1"/>
              <a:t>证明Kruskal算法</a:t>
            </a:r>
            <a:endParaRPr lang="en-CN" dirty="0"/>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FFD5EEBF-FF86-8C48-A6DC-1157A9C5AB8A}"/>
                  </a:ext>
                </a:extLst>
              </p:cNvPr>
              <p:cNvSpPr txBox="1">
                <a:spLocks/>
              </p:cNvSpPr>
              <p:nvPr/>
            </p:nvSpPr>
            <p:spPr>
              <a:xfrm>
                <a:off x="318964" y="2594017"/>
                <a:ext cx="9968035" cy="914400"/>
              </a:xfrm>
              <a:prstGeom prst="rect">
                <a:avLst/>
              </a:prstGeom>
              <a:solidFill>
                <a:schemeClr val="accent2">
                  <a:lumMod val="40000"/>
                  <a:lumOff val="60000"/>
                </a:schemeClr>
              </a:solidFill>
              <a:ln w="9525">
                <a:no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则存在图的割</a:t>
                </a:r>
                <a14:m>
                  <m:oMath xmlns:m="http://schemas.openxmlformats.org/officeDocument/2006/math">
                    <m:d>
                      <m:dPr>
                        <m:begChr m:val="{"/>
                        <m:endChr m:val="}"/>
                        <m:ctrlPr>
                          <a:rPr lang="en-US" altLang="zh-CN" sz="2000" i="1" noProof="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ctrlPr>
                      </m:dPr>
                      <m:e>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𝑇</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1, </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𝑉</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 – </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𝑇</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1</m:t>
                        </m:r>
                      </m:e>
                    </m:d>
                  </m:oMath>
                </a14:m>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，并且我们新增加的边是该割的轻量级边不妨记作</a:t>
                </a:r>
                <a:r>
                  <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sym typeface="+mn-ea"/>
                  </a:rPr>
                  <a:t>（</a:t>
                </a:r>
                <a14:m>
                  <m:oMath xmlns:m="http://schemas.openxmlformats.org/officeDocument/2006/math">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𝐶</m:t>
                    </m:r>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m:t>
                    </m:r>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𝐹</m:t>
                    </m:r>
                  </m:oMath>
                </a14:m>
                <a:r>
                  <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sym typeface="+mn-ea"/>
                  </a:rPr>
                  <a:t>）</a:t>
                </a:r>
                <a:endParaRPr 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en-US" sz="2000" noProof="1">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endParaRPr lang="en-US" sz="2000" noProof="1">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1" name="Content Placeholder 2">
                <a:extLst>
                  <a:ext uri="{FF2B5EF4-FFF2-40B4-BE49-F238E27FC236}">
                    <a16:creationId xmlns:a16="http://schemas.microsoft.com/office/drawing/2014/main" id="{FFD5EEBF-FF86-8C48-A6DC-1157A9C5AB8A}"/>
                  </a:ext>
                </a:extLst>
              </p:cNvPr>
              <p:cNvSpPr txBox="1">
                <a:spLocks noRot="1" noChangeAspect="1" noMove="1" noResize="1" noEditPoints="1" noAdjustHandles="1" noChangeArrowheads="1" noChangeShapeType="1" noTextEdit="1"/>
              </p:cNvSpPr>
              <p:nvPr/>
            </p:nvSpPr>
            <p:spPr>
              <a:xfrm>
                <a:off x="318964" y="2594017"/>
                <a:ext cx="9968035" cy="914400"/>
              </a:xfrm>
              <a:prstGeom prst="rect">
                <a:avLst/>
              </a:prstGeom>
              <a:blipFill>
                <a:blip r:embed="rId2"/>
                <a:stretch>
                  <a:fillRect l="-382"/>
                </a:stretch>
              </a:blipFill>
              <a:ln w="9525">
                <a:noFill/>
              </a:ln>
            </p:spPr>
            <p:txBody>
              <a:bodyPr/>
              <a:lstStyle/>
              <a:p>
                <a:r>
                  <a:rPr lang="en-CN">
                    <a:noFill/>
                  </a:rPr>
                  <a:t> </a:t>
                </a:r>
              </a:p>
            </p:txBody>
          </p:sp>
        </mc:Fallback>
      </mc:AlternateContent>
      <p:grpSp>
        <p:nvGrpSpPr>
          <p:cNvPr id="52" name="Group 83">
            <a:extLst>
              <a:ext uri="{FF2B5EF4-FFF2-40B4-BE49-F238E27FC236}">
                <a16:creationId xmlns:a16="http://schemas.microsoft.com/office/drawing/2014/main" id="{7DB313D2-5A89-5E42-8568-DA0DACB5CE3F}"/>
              </a:ext>
            </a:extLst>
          </p:cNvPr>
          <p:cNvGrpSpPr/>
          <p:nvPr/>
        </p:nvGrpSpPr>
        <p:grpSpPr bwMode="auto">
          <a:xfrm>
            <a:off x="2454522" y="4055258"/>
            <a:ext cx="6557962" cy="2987675"/>
            <a:chOff x="383986" y="2076930"/>
            <a:chExt cx="8413274" cy="4152729"/>
          </a:xfrm>
        </p:grpSpPr>
        <p:sp>
          <p:nvSpPr>
            <p:cNvPr id="53" name="Freeform 52">
              <a:extLst>
                <a:ext uri="{FF2B5EF4-FFF2-40B4-BE49-F238E27FC236}">
                  <a16:creationId xmlns:a16="http://schemas.microsoft.com/office/drawing/2014/main" id="{68DD05BC-AC58-EE41-A64A-AAC822D74341}"/>
                </a:ext>
              </a:extLst>
            </p:cNvPr>
            <p:cNvSpPr/>
            <p:nvPr/>
          </p:nvSpPr>
          <p:spPr>
            <a:xfrm>
              <a:off x="7613985" y="3778180"/>
              <a:ext cx="1183275" cy="1101070"/>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4" name="Freeform 53">
              <a:extLst>
                <a:ext uri="{FF2B5EF4-FFF2-40B4-BE49-F238E27FC236}">
                  <a16:creationId xmlns:a16="http://schemas.microsoft.com/office/drawing/2014/main" id="{6AEB8A1E-4BFD-EF42-BCC0-206244C90950}"/>
                </a:ext>
              </a:extLst>
            </p:cNvPr>
            <p:cNvSpPr/>
            <p:nvPr/>
          </p:nvSpPr>
          <p:spPr>
            <a:xfrm>
              <a:off x="5897114" y="2244628"/>
              <a:ext cx="1183276" cy="1101068"/>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5" name="Freeform 54">
              <a:extLst>
                <a:ext uri="{FF2B5EF4-FFF2-40B4-BE49-F238E27FC236}">
                  <a16:creationId xmlns:a16="http://schemas.microsoft.com/office/drawing/2014/main" id="{EF83128F-C44F-3A40-9C03-9E2E14FBAB1F}"/>
                </a:ext>
              </a:extLst>
            </p:cNvPr>
            <p:cNvSpPr/>
            <p:nvPr/>
          </p:nvSpPr>
          <p:spPr>
            <a:xfrm rot="18087076">
              <a:off x="2714163" y="2976831"/>
              <a:ext cx="2901614" cy="1101810"/>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6" name="Freeform 55">
              <a:extLst>
                <a:ext uri="{FF2B5EF4-FFF2-40B4-BE49-F238E27FC236}">
                  <a16:creationId xmlns:a16="http://schemas.microsoft.com/office/drawing/2014/main" id="{BE33362F-39B8-0941-93C9-351B64D1A133}"/>
                </a:ext>
              </a:extLst>
            </p:cNvPr>
            <p:cNvSpPr/>
            <p:nvPr/>
          </p:nvSpPr>
          <p:spPr>
            <a:xfrm rot="2796209">
              <a:off x="1405633" y="1926870"/>
              <a:ext cx="1182711" cy="3226005"/>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7" name="Freeform 56">
              <a:extLst>
                <a:ext uri="{FF2B5EF4-FFF2-40B4-BE49-F238E27FC236}">
                  <a16:creationId xmlns:a16="http://schemas.microsoft.com/office/drawing/2014/main" id="{48A2B825-82DB-5149-8BA2-5703E3D3FD5A}"/>
                </a:ext>
              </a:extLst>
            </p:cNvPr>
            <p:cNvSpPr/>
            <p:nvPr/>
          </p:nvSpPr>
          <p:spPr>
            <a:xfrm>
              <a:off x="2182320" y="5104318"/>
              <a:ext cx="5250405" cy="1125341"/>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8" name="Oval 57">
              <a:extLst>
                <a:ext uri="{FF2B5EF4-FFF2-40B4-BE49-F238E27FC236}">
                  <a16:creationId xmlns:a16="http://schemas.microsoft.com/office/drawing/2014/main" id="{C52AD403-8895-7247-8F29-35F7EC3F57EC}"/>
                </a:ext>
              </a:extLst>
            </p:cNvPr>
            <p:cNvSpPr/>
            <p:nvPr/>
          </p:nvSpPr>
          <p:spPr>
            <a:xfrm>
              <a:off x="6165948" y="2531480"/>
              <a:ext cx="562107"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59" name="Oval 58">
              <a:extLst>
                <a:ext uri="{FF2B5EF4-FFF2-40B4-BE49-F238E27FC236}">
                  <a16:creationId xmlns:a16="http://schemas.microsoft.com/office/drawing/2014/main" id="{43903850-BB5E-FC4F-8D6D-67BC821E69DF}"/>
                </a:ext>
              </a:extLst>
            </p:cNvPr>
            <p:cNvSpPr/>
            <p:nvPr/>
          </p:nvSpPr>
          <p:spPr>
            <a:xfrm>
              <a:off x="4324844" y="2531480"/>
              <a:ext cx="564144"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C</a:t>
              </a:r>
            </a:p>
          </p:txBody>
        </p:sp>
        <p:sp>
          <p:nvSpPr>
            <p:cNvPr id="60" name="Oval 59">
              <a:extLst>
                <a:ext uri="{FF2B5EF4-FFF2-40B4-BE49-F238E27FC236}">
                  <a16:creationId xmlns:a16="http://schemas.microsoft.com/office/drawing/2014/main" id="{000E54F3-8F4C-AC4A-8013-D31710ECD2D8}"/>
                </a:ext>
              </a:extLst>
            </p:cNvPr>
            <p:cNvSpPr/>
            <p:nvPr/>
          </p:nvSpPr>
          <p:spPr>
            <a:xfrm>
              <a:off x="2508179" y="2531480"/>
              <a:ext cx="564144"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61" name="Oval 60">
              <a:extLst>
                <a:ext uri="{FF2B5EF4-FFF2-40B4-BE49-F238E27FC236}">
                  <a16:creationId xmlns:a16="http://schemas.microsoft.com/office/drawing/2014/main" id="{73B58FF8-8EE1-7749-9D17-45B51EACC881}"/>
                </a:ext>
              </a:extLst>
            </p:cNvPr>
            <p:cNvSpPr/>
            <p:nvPr/>
          </p:nvSpPr>
          <p:spPr>
            <a:xfrm>
              <a:off x="827969"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62" name="Oval 61">
              <a:extLst>
                <a:ext uri="{FF2B5EF4-FFF2-40B4-BE49-F238E27FC236}">
                  <a16:creationId xmlns:a16="http://schemas.microsoft.com/office/drawing/2014/main" id="{683A02CE-4AB3-DA44-AB3C-16A40642329E}"/>
                </a:ext>
              </a:extLst>
            </p:cNvPr>
            <p:cNvSpPr/>
            <p:nvPr/>
          </p:nvSpPr>
          <p:spPr>
            <a:xfrm>
              <a:off x="2508179" y="5380136"/>
              <a:ext cx="564144"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H</a:t>
              </a:r>
            </a:p>
          </p:txBody>
        </p:sp>
        <p:sp>
          <p:nvSpPr>
            <p:cNvPr id="63" name="Oval 62">
              <a:extLst>
                <a:ext uri="{FF2B5EF4-FFF2-40B4-BE49-F238E27FC236}">
                  <a16:creationId xmlns:a16="http://schemas.microsoft.com/office/drawing/2014/main" id="{2E134D49-64C1-DD46-B259-36CC78D7D9BA}"/>
                </a:ext>
              </a:extLst>
            </p:cNvPr>
            <p:cNvSpPr/>
            <p:nvPr/>
          </p:nvSpPr>
          <p:spPr>
            <a:xfrm>
              <a:off x="4337064" y="5380136"/>
              <a:ext cx="564144"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G</a:t>
              </a:r>
            </a:p>
          </p:txBody>
        </p:sp>
        <p:sp>
          <p:nvSpPr>
            <p:cNvPr id="64" name="Oval 63">
              <a:extLst>
                <a:ext uri="{FF2B5EF4-FFF2-40B4-BE49-F238E27FC236}">
                  <a16:creationId xmlns:a16="http://schemas.microsoft.com/office/drawing/2014/main" id="{94899CE6-8FE9-6B45-B781-1D44AF76A225}"/>
                </a:ext>
              </a:extLst>
            </p:cNvPr>
            <p:cNvSpPr/>
            <p:nvPr/>
          </p:nvSpPr>
          <p:spPr>
            <a:xfrm>
              <a:off x="6165948" y="5380136"/>
              <a:ext cx="562107"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F</a:t>
              </a:r>
            </a:p>
          </p:txBody>
        </p:sp>
        <p:sp>
          <p:nvSpPr>
            <p:cNvPr id="65" name="Oval 64">
              <a:extLst>
                <a:ext uri="{FF2B5EF4-FFF2-40B4-BE49-F238E27FC236}">
                  <a16:creationId xmlns:a16="http://schemas.microsoft.com/office/drawing/2014/main" id="{E77E9989-168C-974E-B47E-6249FAAB170C}"/>
                </a:ext>
              </a:extLst>
            </p:cNvPr>
            <p:cNvSpPr/>
            <p:nvPr/>
          </p:nvSpPr>
          <p:spPr>
            <a:xfrm>
              <a:off x="3481683"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I</a:t>
              </a:r>
            </a:p>
          </p:txBody>
        </p:sp>
        <p:sp>
          <p:nvSpPr>
            <p:cNvPr id="66" name="Oval 65">
              <a:extLst>
                <a:ext uri="{FF2B5EF4-FFF2-40B4-BE49-F238E27FC236}">
                  <a16:creationId xmlns:a16="http://schemas.microsoft.com/office/drawing/2014/main" id="{8A4F854E-4B6B-BE46-B18D-4DE4AE5AB11C}"/>
                </a:ext>
              </a:extLst>
            </p:cNvPr>
            <p:cNvSpPr/>
            <p:nvPr/>
          </p:nvSpPr>
          <p:spPr>
            <a:xfrm>
              <a:off x="7854306"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67" name="Straight Connector 66">
              <a:extLst>
                <a:ext uri="{FF2B5EF4-FFF2-40B4-BE49-F238E27FC236}">
                  <a16:creationId xmlns:a16="http://schemas.microsoft.com/office/drawing/2014/main" id="{0765F7E8-56A0-AC44-BADE-68E69D7CE828}"/>
                </a:ext>
              </a:extLst>
            </p:cNvPr>
            <p:cNvCxnSpPr>
              <a:stCxn id="59" idx="5"/>
              <a:endCxn id="64" idx="1"/>
            </p:cNvCxnSpPr>
            <p:nvPr/>
          </p:nvCxnSpPr>
          <p:spPr>
            <a:xfrm>
              <a:off x="4805486" y="3012508"/>
              <a:ext cx="1443964" cy="2451477"/>
            </a:xfrm>
            <a:prstGeom prst="line">
              <a:avLst/>
            </a:prstGeom>
            <a:ln w="111125">
              <a:solidFill>
                <a:srgbClr val="C244C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D04BA6-7ECB-0B4F-BDCB-C37C3ED368FA}"/>
                </a:ext>
              </a:extLst>
            </p:cNvPr>
            <p:cNvCxnSpPr>
              <a:stCxn id="59" idx="6"/>
              <a:endCxn id="58" idx="2"/>
            </p:cNvCxnSpPr>
            <p:nvPr/>
          </p:nvCxnSpPr>
          <p:spPr>
            <a:xfrm>
              <a:off x="4888988" y="2813918"/>
              <a:ext cx="127696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B049C43-A12F-1746-88FD-4D47D3D8B732}"/>
                </a:ext>
              </a:extLst>
            </p:cNvPr>
            <p:cNvCxnSpPr>
              <a:stCxn id="66" idx="1"/>
              <a:endCxn id="58" idx="5"/>
            </p:cNvCxnSpPr>
            <p:nvPr/>
          </p:nvCxnSpPr>
          <p:spPr>
            <a:xfrm flipH="1" flipV="1">
              <a:off x="6646590" y="3012508"/>
              <a:ext cx="1291217" cy="10326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50B4DB3-1EAB-3743-9607-CA4A1A41CABD}"/>
                </a:ext>
              </a:extLst>
            </p:cNvPr>
            <p:cNvCxnSpPr>
              <a:stCxn id="66" idx="3"/>
              <a:endCxn id="64" idx="7"/>
            </p:cNvCxnSpPr>
            <p:nvPr/>
          </p:nvCxnSpPr>
          <p:spPr>
            <a:xfrm flipH="1">
              <a:off x="6646590" y="4442353"/>
              <a:ext cx="1291217"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FF2C3B-9169-FA42-B673-BD3BEFA4D996}"/>
                </a:ext>
              </a:extLst>
            </p:cNvPr>
            <p:cNvCxnSpPr>
              <a:stCxn id="58" idx="4"/>
              <a:endCxn id="64" idx="0"/>
            </p:cNvCxnSpPr>
            <p:nvPr/>
          </p:nvCxnSpPr>
          <p:spPr>
            <a:xfrm>
              <a:off x="6447001" y="3094149"/>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DEF3908-BA8C-544B-98C8-56BBD6F78F3A}"/>
                </a:ext>
              </a:extLst>
            </p:cNvPr>
            <p:cNvCxnSpPr>
              <a:stCxn id="65" idx="5"/>
              <a:endCxn id="63" idx="1"/>
            </p:cNvCxnSpPr>
            <p:nvPr/>
          </p:nvCxnSpPr>
          <p:spPr>
            <a:xfrm>
              <a:off x="3962326" y="4442353"/>
              <a:ext cx="458240"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9F00D0-1451-6A42-8CCF-96DFBC88DD62}"/>
                </a:ext>
              </a:extLst>
            </p:cNvPr>
            <p:cNvCxnSpPr>
              <a:stCxn id="63" idx="6"/>
              <a:endCxn id="64" idx="2"/>
            </p:cNvCxnSpPr>
            <p:nvPr/>
          </p:nvCxnSpPr>
          <p:spPr>
            <a:xfrm>
              <a:off x="4901208" y="5662575"/>
              <a:ext cx="1264740"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3E4825B-4CC4-4F4F-B584-A3DDF1A011F8}"/>
                </a:ext>
              </a:extLst>
            </p:cNvPr>
            <p:cNvCxnSpPr>
              <a:stCxn id="65" idx="0"/>
              <a:endCxn id="59" idx="3"/>
            </p:cNvCxnSpPr>
            <p:nvPr/>
          </p:nvCxnSpPr>
          <p:spPr>
            <a:xfrm flipV="1">
              <a:off x="3762737" y="3012508"/>
              <a:ext cx="645609" cy="948817"/>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350097-FFD9-CB43-BC8D-9331147B6D6D}"/>
                </a:ext>
              </a:extLst>
            </p:cNvPr>
            <p:cNvCxnSpPr>
              <a:stCxn id="60" idx="6"/>
              <a:endCxn id="59" idx="2"/>
            </p:cNvCxnSpPr>
            <p:nvPr/>
          </p:nvCxnSpPr>
          <p:spPr>
            <a:xfrm>
              <a:off x="3072324" y="2813918"/>
              <a:ext cx="125252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AC2897E-F576-5F4C-B741-E45EDDB33977}"/>
                </a:ext>
              </a:extLst>
            </p:cNvPr>
            <p:cNvCxnSpPr>
              <a:stCxn id="61" idx="7"/>
              <a:endCxn id="60" idx="3"/>
            </p:cNvCxnSpPr>
            <p:nvPr/>
          </p:nvCxnSpPr>
          <p:spPr>
            <a:xfrm flipV="1">
              <a:off x="1308611" y="3012508"/>
              <a:ext cx="1283070" cy="1032666"/>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E47E18-3249-C947-A8DD-007F1005FDC6}"/>
                </a:ext>
              </a:extLst>
            </p:cNvPr>
            <p:cNvCxnSpPr>
              <a:stCxn id="61" idx="5"/>
              <a:endCxn id="62" idx="1"/>
            </p:cNvCxnSpPr>
            <p:nvPr/>
          </p:nvCxnSpPr>
          <p:spPr>
            <a:xfrm>
              <a:off x="1308611" y="4442353"/>
              <a:ext cx="1283070"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941953-1396-3847-9FA0-EF6763B6B3D5}"/>
                </a:ext>
              </a:extLst>
            </p:cNvPr>
            <p:cNvCxnSpPr>
              <a:stCxn id="63" idx="2"/>
              <a:endCxn id="62" idx="6"/>
            </p:cNvCxnSpPr>
            <p:nvPr/>
          </p:nvCxnSpPr>
          <p:spPr>
            <a:xfrm flipH="1">
              <a:off x="3072324" y="5662575"/>
              <a:ext cx="1264740"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B40F336-A012-9E46-95E0-F236E3C14E39}"/>
                </a:ext>
              </a:extLst>
            </p:cNvPr>
            <p:cNvCxnSpPr>
              <a:stCxn id="65" idx="3"/>
              <a:endCxn id="62" idx="7"/>
            </p:cNvCxnSpPr>
            <p:nvPr/>
          </p:nvCxnSpPr>
          <p:spPr>
            <a:xfrm flipH="1">
              <a:off x="2988822" y="4442353"/>
              <a:ext cx="574327"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E10A79-ED03-8147-B77C-3520E5E12AF5}"/>
                </a:ext>
              </a:extLst>
            </p:cNvPr>
            <p:cNvSpPr txBox="1"/>
            <p:nvPr/>
          </p:nvSpPr>
          <p:spPr>
            <a:xfrm>
              <a:off x="5357411" y="2332890"/>
              <a:ext cx="786135"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81" name="TextBox 80">
              <a:extLst>
                <a:ext uri="{FF2B5EF4-FFF2-40B4-BE49-F238E27FC236}">
                  <a16:creationId xmlns:a16="http://schemas.microsoft.com/office/drawing/2014/main" id="{D6384269-1AC1-B34B-B0E8-4090BFE57DB0}"/>
                </a:ext>
              </a:extLst>
            </p:cNvPr>
            <p:cNvSpPr txBox="1"/>
            <p:nvPr/>
          </p:nvSpPr>
          <p:spPr>
            <a:xfrm>
              <a:off x="7220917" y="3054431"/>
              <a:ext cx="786135" cy="639900"/>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82" name="TextBox 81">
              <a:extLst>
                <a:ext uri="{FF2B5EF4-FFF2-40B4-BE49-F238E27FC236}">
                  <a16:creationId xmlns:a16="http://schemas.microsoft.com/office/drawing/2014/main" id="{7DC1F4C2-C86E-AB48-AF70-967A6B1F89F8}"/>
                </a:ext>
              </a:extLst>
            </p:cNvPr>
            <p:cNvSpPr txBox="1"/>
            <p:nvPr/>
          </p:nvSpPr>
          <p:spPr>
            <a:xfrm>
              <a:off x="7314601" y="4896902"/>
              <a:ext cx="786135" cy="639900"/>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83" name="TextBox 82">
              <a:extLst>
                <a:ext uri="{FF2B5EF4-FFF2-40B4-BE49-F238E27FC236}">
                  <a16:creationId xmlns:a16="http://schemas.microsoft.com/office/drawing/2014/main" id="{AF2F4EEF-1A48-5644-8F19-38B2CC67D639}"/>
                </a:ext>
              </a:extLst>
            </p:cNvPr>
            <p:cNvSpPr txBox="1"/>
            <p:nvPr/>
          </p:nvSpPr>
          <p:spPr>
            <a:xfrm>
              <a:off x="6436819" y="3948085"/>
              <a:ext cx="784098" cy="639900"/>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84" name="TextBox 83">
              <a:extLst>
                <a:ext uri="{FF2B5EF4-FFF2-40B4-BE49-F238E27FC236}">
                  <a16:creationId xmlns:a16="http://schemas.microsoft.com/office/drawing/2014/main" id="{2ACD307C-5E63-6147-A267-9B2FE87E0810}"/>
                </a:ext>
              </a:extLst>
            </p:cNvPr>
            <p:cNvSpPr txBox="1"/>
            <p:nvPr/>
          </p:nvSpPr>
          <p:spPr>
            <a:xfrm>
              <a:off x="5357411" y="3654613"/>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85" name="TextBox 84">
              <a:extLst>
                <a:ext uri="{FF2B5EF4-FFF2-40B4-BE49-F238E27FC236}">
                  <a16:creationId xmlns:a16="http://schemas.microsoft.com/office/drawing/2014/main" id="{FBA27577-16F2-254E-A9F5-0A04BE15ACF5}"/>
                </a:ext>
              </a:extLst>
            </p:cNvPr>
            <p:cNvSpPr txBox="1"/>
            <p:nvPr/>
          </p:nvSpPr>
          <p:spPr>
            <a:xfrm>
              <a:off x="5310568" y="5232298"/>
              <a:ext cx="786135"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86" name="TextBox 85">
              <a:extLst>
                <a:ext uri="{FF2B5EF4-FFF2-40B4-BE49-F238E27FC236}">
                  <a16:creationId xmlns:a16="http://schemas.microsoft.com/office/drawing/2014/main" id="{18826FA9-A752-C84B-BDCF-55486F40EC4A}"/>
                </a:ext>
              </a:extLst>
            </p:cNvPr>
            <p:cNvSpPr txBox="1"/>
            <p:nvPr/>
          </p:nvSpPr>
          <p:spPr>
            <a:xfrm>
              <a:off x="4127292" y="3343490"/>
              <a:ext cx="784098"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87" name="TextBox 86">
              <a:extLst>
                <a:ext uri="{FF2B5EF4-FFF2-40B4-BE49-F238E27FC236}">
                  <a16:creationId xmlns:a16="http://schemas.microsoft.com/office/drawing/2014/main" id="{8151F5AB-0B01-DF4B-A426-1BA897E04DC8}"/>
                </a:ext>
              </a:extLst>
            </p:cNvPr>
            <p:cNvSpPr txBox="1"/>
            <p:nvPr/>
          </p:nvSpPr>
          <p:spPr>
            <a:xfrm>
              <a:off x="3540746" y="5194786"/>
              <a:ext cx="784098" cy="639900"/>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88" name="TextBox 87">
              <a:extLst>
                <a:ext uri="{FF2B5EF4-FFF2-40B4-BE49-F238E27FC236}">
                  <a16:creationId xmlns:a16="http://schemas.microsoft.com/office/drawing/2014/main" id="{D46A0B57-9A26-D148-8ABA-A05B05746872}"/>
                </a:ext>
              </a:extLst>
            </p:cNvPr>
            <p:cNvSpPr txBox="1"/>
            <p:nvPr/>
          </p:nvSpPr>
          <p:spPr>
            <a:xfrm>
              <a:off x="3324864" y="4700518"/>
              <a:ext cx="784098"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89" name="TextBox 88">
              <a:extLst>
                <a:ext uri="{FF2B5EF4-FFF2-40B4-BE49-F238E27FC236}">
                  <a16:creationId xmlns:a16="http://schemas.microsoft.com/office/drawing/2014/main" id="{F4ED2BF8-F1A3-504D-A624-104528C54113}"/>
                </a:ext>
              </a:extLst>
            </p:cNvPr>
            <p:cNvSpPr txBox="1"/>
            <p:nvPr/>
          </p:nvSpPr>
          <p:spPr>
            <a:xfrm>
              <a:off x="4190427" y="4685073"/>
              <a:ext cx="786135" cy="639900"/>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90" name="TextBox 89">
              <a:extLst>
                <a:ext uri="{FF2B5EF4-FFF2-40B4-BE49-F238E27FC236}">
                  <a16:creationId xmlns:a16="http://schemas.microsoft.com/office/drawing/2014/main" id="{6ABA45A5-EA0C-DD41-B41E-25B65815E527}"/>
                </a:ext>
              </a:extLst>
            </p:cNvPr>
            <p:cNvSpPr txBox="1"/>
            <p:nvPr/>
          </p:nvSpPr>
          <p:spPr>
            <a:xfrm>
              <a:off x="1506163" y="4854977"/>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91" name="Straight Connector 90">
              <a:extLst>
                <a:ext uri="{FF2B5EF4-FFF2-40B4-BE49-F238E27FC236}">
                  <a16:creationId xmlns:a16="http://schemas.microsoft.com/office/drawing/2014/main" id="{7CF66EE5-60E4-2F4C-B394-24EFADE2C521}"/>
                </a:ext>
              </a:extLst>
            </p:cNvPr>
            <p:cNvCxnSpPr>
              <a:stCxn id="62" idx="0"/>
              <a:endCxn id="60" idx="4"/>
            </p:cNvCxnSpPr>
            <p:nvPr/>
          </p:nvCxnSpPr>
          <p:spPr>
            <a:xfrm flipV="1">
              <a:off x="2789233" y="3094149"/>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1A31569-15F1-F346-8868-47CCA26D02A7}"/>
                </a:ext>
              </a:extLst>
            </p:cNvPr>
            <p:cNvSpPr txBox="1"/>
            <p:nvPr/>
          </p:nvSpPr>
          <p:spPr>
            <a:xfrm>
              <a:off x="2807563" y="3705365"/>
              <a:ext cx="786135" cy="639900"/>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93" name="TextBox 92">
              <a:extLst>
                <a:ext uri="{FF2B5EF4-FFF2-40B4-BE49-F238E27FC236}">
                  <a16:creationId xmlns:a16="http://schemas.microsoft.com/office/drawing/2014/main" id="{346BA84A-B061-384A-879C-C793A427B42C}"/>
                </a:ext>
              </a:extLst>
            </p:cNvPr>
            <p:cNvSpPr txBox="1"/>
            <p:nvPr/>
          </p:nvSpPr>
          <p:spPr>
            <a:xfrm>
              <a:off x="3440951" y="2346129"/>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94" name="TextBox 93">
              <a:extLst>
                <a:ext uri="{FF2B5EF4-FFF2-40B4-BE49-F238E27FC236}">
                  <a16:creationId xmlns:a16="http://schemas.microsoft.com/office/drawing/2014/main" id="{19E307C5-8AF9-5043-8F09-4FFC83F3E93B}"/>
                </a:ext>
              </a:extLst>
            </p:cNvPr>
            <p:cNvSpPr txBox="1"/>
            <p:nvPr/>
          </p:nvSpPr>
          <p:spPr>
            <a:xfrm>
              <a:off x="1553006" y="3162553"/>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grpSp>
      <mc:AlternateContent xmlns:mc="http://schemas.openxmlformats.org/markup-compatibility/2006" xmlns:a14="http://schemas.microsoft.com/office/drawing/2010/main">
        <mc:Choice Requires="a14">
          <p:sp>
            <p:nvSpPr>
              <p:cNvPr id="95" name="Rectangle 126">
                <a:extLst>
                  <a:ext uri="{FF2B5EF4-FFF2-40B4-BE49-F238E27FC236}">
                    <a16:creationId xmlns:a16="http://schemas.microsoft.com/office/drawing/2014/main" id="{041A2B1E-3E75-264E-B0F4-9A37740DDE02}"/>
                  </a:ext>
                </a:extLst>
              </p:cNvPr>
              <p:cNvSpPr>
                <a:spLocks noChangeArrowheads="1"/>
              </p:cNvSpPr>
              <p:nvPr/>
            </p:nvSpPr>
            <p:spPr bwMode="auto">
              <a:xfrm>
                <a:off x="1183264" y="6120245"/>
                <a:ext cx="2297113" cy="368300"/>
              </a:xfrm>
              <a:prstGeom prst="rect">
                <a:avLst/>
              </a:prstGeom>
              <a:solidFill>
                <a:schemeClr val="bg1"/>
              </a:solidFill>
              <a:ln>
                <a:noFill/>
              </a:ln>
            </p:spPr>
            <p:txBody>
              <a:bodyPr>
                <a:spAutoFit/>
              </a:bodyPr>
              <a:lstStyle/>
              <a:p>
                <a14:m>
                  <m:oMath xmlns:m="http://schemas.openxmlformats.org/officeDocument/2006/math">
                    <m:r>
                      <a:rPr lang="en-US" altLang="zh-CN" i="1" dirty="0" smtClean="0">
                        <a:solidFill>
                          <a:srgbClr val="F07B1A"/>
                        </a:solidFill>
                        <a:latin typeface="Cambria Math" panose="02040503050406030204" pitchFamily="18" charset="0"/>
                        <a:ea typeface="楷体" panose="02010609060101010101" pitchFamily="49" charset="-122"/>
                      </a:rPr>
                      <m:t>𝑆</m:t>
                    </m:r>
                  </m:oMath>
                </a14:m>
                <a:r>
                  <a:rPr lang="zh-CN" altLang="en-US" dirty="0">
                    <a:solidFill>
                      <a:srgbClr val="F07B1A"/>
                    </a:solidFill>
                    <a:latin typeface="楷体" panose="02010609060101010101" pitchFamily="49" charset="-122"/>
                    <a:ea typeface="楷体" panose="02010609060101010101" pitchFamily="49" charset="-122"/>
                    <a:sym typeface="宋体" panose="02010600030101010101" pitchFamily="2" charset="-122"/>
                  </a:rPr>
                  <a:t>是当前已选的边</a:t>
                </a:r>
                <a:endParaRPr lang="en-US" altLang="zh-CN" dirty="0">
                  <a:latin typeface="楷体" panose="02010609060101010101" pitchFamily="49" charset="-122"/>
                  <a:ea typeface="楷体" panose="02010609060101010101" pitchFamily="49" charset="-122"/>
                </a:endParaRPr>
              </a:p>
            </p:txBody>
          </p:sp>
        </mc:Choice>
        <mc:Fallback xmlns="">
          <p:sp>
            <p:nvSpPr>
              <p:cNvPr id="95" name="Rectangle 126">
                <a:extLst>
                  <a:ext uri="{FF2B5EF4-FFF2-40B4-BE49-F238E27FC236}">
                    <a16:creationId xmlns:a16="http://schemas.microsoft.com/office/drawing/2014/main" id="{041A2B1E-3E75-264E-B0F4-9A37740DDE02}"/>
                  </a:ext>
                </a:extLst>
              </p:cNvPr>
              <p:cNvSpPr>
                <a:spLocks noRot="1" noChangeAspect="1" noMove="1" noResize="1" noEditPoints="1" noAdjustHandles="1" noChangeArrowheads="1" noChangeShapeType="1" noTextEdit="1"/>
              </p:cNvSpPr>
              <p:nvPr/>
            </p:nvSpPr>
            <p:spPr bwMode="auto">
              <a:xfrm>
                <a:off x="1183264" y="6120245"/>
                <a:ext cx="2297113" cy="368300"/>
              </a:xfrm>
              <a:prstGeom prst="rect">
                <a:avLst/>
              </a:prstGeom>
              <a:blipFill>
                <a:blip r:embed="rId3"/>
                <a:stretch>
                  <a:fillRect t="-3333" b="-23333"/>
                </a:stretch>
              </a:blipFill>
              <a:ln>
                <a:noFill/>
              </a:ln>
            </p:spPr>
            <p:txBody>
              <a:bodyPr/>
              <a:lstStyle/>
              <a:p>
                <a:r>
                  <a:rPr lang="en-CN">
                    <a:noFill/>
                  </a:rPr>
                  <a:t> </a:t>
                </a:r>
              </a:p>
            </p:txBody>
          </p:sp>
        </mc:Fallback>
      </mc:AlternateContent>
      <p:sp>
        <p:nvSpPr>
          <p:cNvPr id="96" name="TextBox 47">
            <a:extLst>
              <a:ext uri="{FF2B5EF4-FFF2-40B4-BE49-F238E27FC236}">
                <a16:creationId xmlns:a16="http://schemas.microsoft.com/office/drawing/2014/main" id="{629761CE-DB81-894D-9329-9E2DDA6ED4E7}"/>
              </a:ext>
            </a:extLst>
          </p:cNvPr>
          <p:cNvSpPr txBox="1">
            <a:spLocks noChangeArrowheads="1"/>
          </p:cNvSpPr>
          <p:nvPr/>
        </p:nvSpPr>
        <p:spPr bwMode="auto">
          <a:xfrm>
            <a:off x="6637584" y="3511309"/>
            <a:ext cx="1820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C244C6"/>
                </a:solidFill>
                <a:latin typeface="楷体" panose="02010609060101010101" pitchFamily="49" charset="-122"/>
                <a:ea typeface="楷体" panose="02010609060101010101" pitchFamily="49" charset="-122"/>
              </a:rPr>
              <a:t>即将增加的新边</a:t>
            </a:r>
          </a:p>
        </p:txBody>
      </p:sp>
      <p:cxnSp>
        <p:nvCxnSpPr>
          <p:cNvPr id="97" name="Straight Arrow Connector 96">
            <a:extLst>
              <a:ext uri="{FF2B5EF4-FFF2-40B4-BE49-F238E27FC236}">
                <a16:creationId xmlns:a16="http://schemas.microsoft.com/office/drawing/2014/main" id="{9A457F17-E494-A44B-B00B-56032BAF51EC}"/>
              </a:ext>
            </a:extLst>
          </p:cNvPr>
          <p:cNvCxnSpPr>
            <a:stCxn id="98" idx="1"/>
            <a:endCxn id="60" idx="4"/>
          </p:cNvCxnSpPr>
          <p:nvPr/>
        </p:nvCxnSpPr>
        <p:spPr>
          <a:xfrm flipH="1">
            <a:off x="6185147" y="3467883"/>
            <a:ext cx="463550" cy="1531937"/>
          </a:xfrm>
          <a:prstGeom prst="straightConnector1">
            <a:avLst/>
          </a:prstGeom>
          <a:ln w="31750">
            <a:solidFill>
              <a:srgbClr val="C244C6"/>
            </a:solidFill>
            <a:tailEnd type="triangle"/>
          </a:ln>
        </p:spPr>
        <p:style>
          <a:lnRef idx="1">
            <a:schemeClr val="accent1"/>
          </a:lnRef>
          <a:fillRef idx="0">
            <a:schemeClr val="accent1"/>
          </a:fillRef>
          <a:effectRef idx="0">
            <a:schemeClr val="accent1"/>
          </a:effectRef>
          <a:fontRef idx="minor">
            <a:schemeClr val="tx1"/>
          </a:fontRef>
        </p:style>
      </p:cxnSp>
      <p:sp>
        <p:nvSpPr>
          <p:cNvPr id="98" name="Freeform 97">
            <a:extLst>
              <a:ext uri="{FF2B5EF4-FFF2-40B4-BE49-F238E27FC236}">
                <a16:creationId xmlns:a16="http://schemas.microsoft.com/office/drawing/2014/main" id="{4CE64F9F-7BF8-2545-B77E-C9D842BEF751}"/>
              </a:ext>
            </a:extLst>
          </p:cNvPr>
          <p:cNvSpPr/>
          <p:nvPr/>
        </p:nvSpPr>
        <p:spPr>
          <a:xfrm>
            <a:off x="4589709" y="2980520"/>
            <a:ext cx="1901825" cy="3160713"/>
          </a:xfrm>
          <a:custGeom>
            <a:avLst/>
            <a:gdLst>
              <a:gd name="connsiteX0" fmla="*/ 2039888 w 2039888"/>
              <a:gd name="connsiteY0" fmla="*/ 0 h 3159663"/>
              <a:gd name="connsiteX1" fmla="*/ 1641304 w 2039888"/>
              <a:gd name="connsiteY1" fmla="*/ 668216 h 3159663"/>
              <a:gd name="connsiteX2" fmla="*/ 1817150 w 2039888"/>
              <a:gd name="connsiteY2" fmla="*/ 1652954 h 3159663"/>
              <a:gd name="connsiteX3" fmla="*/ 1559242 w 2039888"/>
              <a:gd name="connsiteY3" fmla="*/ 2872154 h 3159663"/>
              <a:gd name="connsiteX4" fmla="*/ 468996 w 2039888"/>
              <a:gd name="connsiteY4" fmla="*/ 3153508 h 3159663"/>
              <a:gd name="connsiteX5" fmla="*/ 73 w 2039888"/>
              <a:gd name="connsiteY5" fmla="*/ 2708031 h 3159663"/>
              <a:gd name="connsiteX6" fmla="*/ 433827 w 2039888"/>
              <a:gd name="connsiteY6" fmla="*/ 1887416 h 3159663"/>
              <a:gd name="connsiteX7" fmla="*/ 551058 w 2039888"/>
              <a:gd name="connsiteY7" fmla="*/ 808893 h 3159663"/>
              <a:gd name="connsiteX8" fmla="*/ 140750 w 2039888"/>
              <a:gd name="connsiteY8" fmla="*/ 422031 h 315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88" h="3159663">
                <a:moveTo>
                  <a:pt x="2039888" y="0"/>
                </a:moveTo>
                <a:cubicBezTo>
                  <a:pt x="1859157" y="196362"/>
                  <a:pt x="1678427" y="392724"/>
                  <a:pt x="1641304" y="668216"/>
                </a:cubicBezTo>
                <a:cubicBezTo>
                  <a:pt x="1604181" y="943708"/>
                  <a:pt x="1830827" y="1285631"/>
                  <a:pt x="1817150" y="1652954"/>
                </a:cubicBezTo>
                <a:cubicBezTo>
                  <a:pt x="1803473" y="2020277"/>
                  <a:pt x="1783934" y="2622062"/>
                  <a:pt x="1559242" y="2872154"/>
                </a:cubicBezTo>
                <a:cubicBezTo>
                  <a:pt x="1334550" y="3122246"/>
                  <a:pt x="728857" y="3180862"/>
                  <a:pt x="468996" y="3153508"/>
                </a:cubicBezTo>
                <a:cubicBezTo>
                  <a:pt x="209134" y="3126154"/>
                  <a:pt x="5935" y="2919046"/>
                  <a:pt x="73" y="2708031"/>
                </a:cubicBezTo>
                <a:cubicBezTo>
                  <a:pt x="-5789" y="2497016"/>
                  <a:pt x="341996" y="2203939"/>
                  <a:pt x="433827" y="1887416"/>
                </a:cubicBezTo>
                <a:cubicBezTo>
                  <a:pt x="525658" y="1570893"/>
                  <a:pt x="599904" y="1053124"/>
                  <a:pt x="551058" y="808893"/>
                </a:cubicBezTo>
                <a:cubicBezTo>
                  <a:pt x="502212" y="564662"/>
                  <a:pt x="140750" y="422031"/>
                  <a:pt x="140750" y="422031"/>
                </a:cubicBezTo>
              </a:path>
            </a:pathLst>
          </a:custGeom>
          <a:noFill/>
          <a:ln w="444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912816D4-2B40-D64B-88EE-4476F163955F}"/>
                  </a:ext>
                </a:extLst>
              </p:cNvPr>
              <p:cNvSpPr>
                <a:spLocks noGrp="1" noChangeArrowheads="1"/>
              </p:cNvSpPr>
              <p:nvPr/>
            </p:nvSpPr>
            <p:spPr bwMode="auto">
              <a:xfrm>
                <a:off x="451343" y="1772816"/>
                <a:ext cx="7886700" cy="1228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spcBef>
                    <a:spcPct val="20000"/>
                  </a:spcBef>
                  <a:buFont typeface="Arial" panose="020B0604020202020204" pitchFamily="34" charset="0"/>
                  <a:buChar cha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假设当前</a:t>
                </a:r>
                <a14:m>
                  <m:oMath xmlns:m="http://schemas.openxmlformats.org/officeDocument/2006/math">
                    <m:r>
                      <a:rPr lang="en-US" altLang="zh-CN" sz="1600" i="1" dirty="0" smtClean="0">
                        <a:solidFill>
                          <a:srgbClr val="F07B1A"/>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是最小生成树的一部分</a:t>
                </a:r>
                <a:r>
                  <a:rPr lang="en-US" altLang="zh-CN" sz="1600"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ct val="20000"/>
                  </a:spcBef>
                  <a:buFont typeface="Arial" panose="020B0604020202020204" pitchFamily="34" charset="0"/>
                  <a:buChar cha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接下来增加的边将会合并两个树不妨记作，</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1, </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2</m:t>
                    </m:r>
                  </m:oMath>
                </a14:m>
                <a:endParaRPr lang="en-US" altLang="zh-CN" sz="16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9" name="Content Placeholder 2">
                <a:extLst>
                  <a:ext uri="{FF2B5EF4-FFF2-40B4-BE49-F238E27FC236}">
                    <a16:creationId xmlns:a16="http://schemas.microsoft.com/office/drawing/2014/main" id="{912816D4-2B40-D64B-88EE-4476F163955F}"/>
                  </a:ext>
                </a:extLst>
              </p:cNvPr>
              <p:cNvSpPr>
                <a:spLocks noGrp="1" noRot="1" noChangeAspect="1" noMove="1" noResize="1" noEditPoints="1" noAdjustHandles="1" noChangeArrowheads="1" noChangeShapeType="1" noTextEdit="1"/>
              </p:cNvSpPr>
              <p:nvPr/>
            </p:nvSpPr>
            <p:spPr bwMode="auto">
              <a:xfrm>
                <a:off x="451343" y="1772816"/>
                <a:ext cx="7886700" cy="1228725"/>
              </a:xfrm>
              <a:prstGeom prst="rect">
                <a:avLst/>
              </a:prstGeom>
              <a:blipFill>
                <a:blip r:embed="rId4"/>
                <a:stretch>
                  <a:fillRect l="-3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42794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animBg="1"/>
      <p:bldP spid="98"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2656-BBC0-5248-9387-C82AFEFB9461}"/>
              </a:ext>
            </a:extLst>
          </p:cNvPr>
          <p:cNvSpPr>
            <a:spLocks noGrp="1"/>
          </p:cNvSpPr>
          <p:nvPr>
            <p:ph type="title"/>
          </p:nvPr>
        </p:nvSpPr>
        <p:spPr/>
        <p:txBody>
          <a:bodyPr/>
          <a:lstStyle/>
          <a:p>
            <a:r>
              <a:rPr lang="en-CN" dirty="0"/>
              <a:t>基于引理</a:t>
            </a:r>
            <a:r>
              <a:rPr lang="en-US" altLang="zh-CN" dirty="0"/>
              <a:t>1</a:t>
            </a:r>
            <a:r>
              <a:rPr lang="zh-CN" altLang="en-US" dirty="0"/>
              <a:t>的证明</a:t>
            </a:r>
            <a:endParaRPr lang="en-CN" dirty="0"/>
          </a:p>
        </p:txBody>
      </p:sp>
      <p:sp>
        <p:nvSpPr>
          <p:cNvPr id="3" name="Content Placeholder 2">
            <a:extLst>
              <a:ext uri="{FF2B5EF4-FFF2-40B4-BE49-F238E27FC236}">
                <a16:creationId xmlns:a16="http://schemas.microsoft.com/office/drawing/2014/main" id="{9553F0E6-9567-E14A-A791-1F849FCFC330}"/>
              </a:ext>
            </a:extLst>
          </p:cNvPr>
          <p:cNvSpPr>
            <a:spLocks noGrp="1"/>
          </p:cNvSpPr>
          <p:nvPr>
            <p:ph idx="1"/>
          </p:nvPr>
        </p:nvSpPr>
        <p:spPr/>
        <p:txBody>
          <a:bodyPr/>
          <a:lstStyle/>
          <a:p>
            <a:r>
              <a:rPr lang="en-US" dirty="0" err="1"/>
              <a:t>证明Kruskal算法</a:t>
            </a:r>
            <a:endParaRPr lang="en-CN" dirty="0"/>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FFD5EEBF-FF86-8C48-A6DC-1157A9C5AB8A}"/>
                  </a:ext>
                </a:extLst>
              </p:cNvPr>
              <p:cNvSpPr txBox="1">
                <a:spLocks/>
              </p:cNvSpPr>
              <p:nvPr/>
            </p:nvSpPr>
            <p:spPr>
              <a:xfrm>
                <a:off x="318964" y="2594017"/>
                <a:ext cx="9968035" cy="914400"/>
              </a:xfrm>
              <a:prstGeom prst="rect">
                <a:avLst/>
              </a:prstGeom>
              <a:solidFill>
                <a:schemeClr val="accent2">
                  <a:lumMod val="40000"/>
                  <a:lumOff val="60000"/>
                </a:schemeClr>
              </a:solidFill>
              <a:ln w="9525">
                <a:no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则存在图的割</a:t>
                </a:r>
                <a14:m>
                  <m:oMath xmlns:m="http://schemas.openxmlformats.org/officeDocument/2006/math">
                    <m:d>
                      <m:dPr>
                        <m:begChr m:val="{"/>
                        <m:endChr m:val="}"/>
                        <m:ctrlPr>
                          <a:rPr lang="en-US" altLang="zh-CN" sz="2000" i="1" noProof="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ctrlPr>
                      </m:dPr>
                      <m:e>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𝑇</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1, </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𝑉</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 – </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𝑇</m:t>
                        </m:r>
                        <m:r>
                          <a:rPr lang="en-US" altLang="zh-CN" sz="2000" i="1" noProof="1">
                            <a:solidFill>
                              <a:srgbClr val="0000FF"/>
                            </a:solidFill>
                            <a:latin typeface="Cambria Math" panose="02040503050406030204" pitchFamily="18" charset="0"/>
                            <a:ea typeface="华文细黑" panose="02010600040101010101" charset="-122"/>
                            <a:cs typeface="华文细黑" panose="02010600040101010101" charset="-122"/>
                            <a:sym typeface="+mn-ea"/>
                          </a:rPr>
                          <m:t>1</m:t>
                        </m:r>
                      </m:e>
                    </m:d>
                  </m:oMath>
                </a14:m>
                <a:r>
                  <a:rPr lang="zh-CN" altLang="en-US" sz="2000" noProof="1">
                    <a:latin typeface="Times New Roman" panose="02020603050405020304" pitchFamily="18" charset="0"/>
                    <a:ea typeface="楷体" panose="02010609060101010101" pitchFamily="49" charset="-122"/>
                    <a:cs typeface="Times New Roman" panose="02020603050405020304" pitchFamily="18" charset="0"/>
                    <a:sym typeface="+mn-ea"/>
                  </a:rPr>
                  <a:t>，并且我们新增加的边是该割的轻量级边不妨记作</a:t>
                </a:r>
                <a:r>
                  <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sym typeface="+mn-ea"/>
                  </a:rPr>
                  <a:t>（</a:t>
                </a:r>
                <a14:m>
                  <m:oMath xmlns:m="http://schemas.openxmlformats.org/officeDocument/2006/math">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𝐶</m:t>
                    </m:r>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m:t>
                    </m:r>
                    <m:r>
                      <a:rPr lang="en-US" altLang="zh-CN" sz="2000" i="1" noProof="1" smtClean="0">
                        <a:solidFill>
                          <a:srgbClr val="0000FF"/>
                        </a:solidFill>
                        <a:latin typeface="Cambria Math" panose="02040503050406030204" pitchFamily="18" charset="0"/>
                        <a:ea typeface="华文细黑" panose="02010600040101010101" charset="-122"/>
                        <a:cs typeface="华文细黑" panose="02010600040101010101" charset="-122"/>
                        <a:sym typeface="+mn-ea"/>
                      </a:rPr>
                      <m:t>𝐹</m:t>
                    </m:r>
                  </m:oMath>
                </a14:m>
                <a:r>
                  <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sym typeface="+mn-ea"/>
                  </a:rPr>
                  <a:t>）</a:t>
                </a:r>
                <a:endParaRPr 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en-US" sz="2000" noProof="1">
                  <a:latin typeface="Times New Roman" panose="02020603050405020304" pitchFamily="18" charset="0"/>
                  <a:ea typeface="楷体" panose="02010609060101010101" pitchFamily="49" charset="-122"/>
                  <a:cs typeface="Times New Roman" panose="02020603050405020304" pitchFamily="18" charset="0"/>
                </a:endParaRPr>
              </a:p>
              <a:p>
                <a:pPr marL="0" indent="0">
                  <a:buFont typeface="Arial" panose="020B0604020202020204" pitchFamily="34" charset="0"/>
                  <a:buNone/>
                </a:pPr>
                <a:endParaRPr lang="en-US" sz="2000" noProof="1">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1" name="Content Placeholder 2">
                <a:extLst>
                  <a:ext uri="{FF2B5EF4-FFF2-40B4-BE49-F238E27FC236}">
                    <a16:creationId xmlns:a16="http://schemas.microsoft.com/office/drawing/2014/main" id="{FFD5EEBF-FF86-8C48-A6DC-1157A9C5AB8A}"/>
                  </a:ext>
                </a:extLst>
              </p:cNvPr>
              <p:cNvSpPr txBox="1">
                <a:spLocks noRot="1" noChangeAspect="1" noMove="1" noResize="1" noEditPoints="1" noAdjustHandles="1" noChangeArrowheads="1" noChangeShapeType="1" noTextEdit="1"/>
              </p:cNvSpPr>
              <p:nvPr/>
            </p:nvSpPr>
            <p:spPr>
              <a:xfrm>
                <a:off x="318964" y="2594017"/>
                <a:ext cx="9968035" cy="914400"/>
              </a:xfrm>
              <a:prstGeom prst="rect">
                <a:avLst/>
              </a:prstGeom>
              <a:blipFill>
                <a:blip r:embed="rId2"/>
                <a:stretch>
                  <a:fillRect l="-382"/>
                </a:stretch>
              </a:blipFill>
              <a:ln w="9525">
                <a:noFill/>
              </a:ln>
            </p:spPr>
            <p:txBody>
              <a:bodyPr/>
              <a:lstStyle/>
              <a:p>
                <a:r>
                  <a:rPr lang="en-CN">
                    <a:noFill/>
                  </a:rPr>
                  <a:t> </a:t>
                </a:r>
              </a:p>
            </p:txBody>
          </p:sp>
        </mc:Fallback>
      </mc:AlternateContent>
      <p:grpSp>
        <p:nvGrpSpPr>
          <p:cNvPr id="52" name="Group 83">
            <a:extLst>
              <a:ext uri="{FF2B5EF4-FFF2-40B4-BE49-F238E27FC236}">
                <a16:creationId xmlns:a16="http://schemas.microsoft.com/office/drawing/2014/main" id="{7DB313D2-5A89-5E42-8568-DA0DACB5CE3F}"/>
              </a:ext>
            </a:extLst>
          </p:cNvPr>
          <p:cNvGrpSpPr/>
          <p:nvPr/>
        </p:nvGrpSpPr>
        <p:grpSpPr bwMode="auto">
          <a:xfrm>
            <a:off x="2454522" y="4055258"/>
            <a:ext cx="6557962" cy="2987675"/>
            <a:chOff x="383986" y="2076930"/>
            <a:chExt cx="8413274" cy="4152729"/>
          </a:xfrm>
        </p:grpSpPr>
        <p:sp>
          <p:nvSpPr>
            <p:cNvPr id="53" name="Freeform 52">
              <a:extLst>
                <a:ext uri="{FF2B5EF4-FFF2-40B4-BE49-F238E27FC236}">
                  <a16:creationId xmlns:a16="http://schemas.microsoft.com/office/drawing/2014/main" id="{68DD05BC-AC58-EE41-A64A-AAC822D74341}"/>
                </a:ext>
              </a:extLst>
            </p:cNvPr>
            <p:cNvSpPr/>
            <p:nvPr/>
          </p:nvSpPr>
          <p:spPr>
            <a:xfrm>
              <a:off x="7613985" y="3778180"/>
              <a:ext cx="1183275" cy="1101070"/>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4" name="Freeform 53">
              <a:extLst>
                <a:ext uri="{FF2B5EF4-FFF2-40B4-BE49-F238E27FC236}">
                  <a16:creationId xmlns:a16="http://schemas.microsoft.com/office/drawing/2014/main" id="{6AEB8A1E-4BFD-EF42-BCC0-206244C90950}"/>
                </a:ext>
              </a:extLst>
            </p:cNvPr>
            <p:cNvSpPr/>
            <p:nvPr/>
          </p:nvSpPr>
          <p:spPr>
            <a:xfrm>
              <a:off x="5897114" y="2244628"/>
              <a:ext cx="1183276" cy="1101068"/>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5" name="Freeform 54">
              <a:extLst>
                <a:ext uri="{FF2B5EF4-FFF2-40B4-BE49-F238E27FC236}">
                  <a16:creationId xmlns:a16="http://schemas.microsoft.com/office/drawing/2014/main" id="{EF83128F-C44F-3A40-9C03-9E2E14FBAB1F}"/>
                </a:ext>
              </a:extLst>
            </p:cNvPr>
            <p:cNvSpPr/>
            <p:nvPr/>
          </p:nvSpPr>
          <p:spPr>
            <a:xfrm rot="18087076">
              <a:off x="2714163" y="2976831"/>
              <a:ext cx="2901614" cy="1101810"/>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6" name="Freeform 55">
              <a:extLst>
                <a:ext uri="{FF2B5EF4-FFF2-40B4-BE49-F238E27FC236}">
                  <a16:creationId xmlns:a16="http://schemas.microsoft.com/office/drawing/2014/main" id="{BE33362F-39B8-0941-93C9-351B64D1A133}"/>
                </a:ext>
              </a:extLst>
            </p:cNvPr>
            <p:cNvSpPr/>
            <p:nvPr/>
          </p:nvSpPr>
          <p:spPr>
            <a:xfrm rot="2796209">
              <a:off x="1405633" y="1926870"/>
              <a:ext cx="1182711" cy="3226005"/>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7" name="Freeform 56">
              <a:extLst>
                <a:ext uri="{FF2B5EF4-FFF2-40B4-BE49-F238E27FC236}">
                  <a16:creationId xmlns:a16="http://schemas.microsoft.com/office/drawing/2014/main" id="{48A2B825-82DB-5149-8BA2-5703E3D3FD5A}"/>
                </a:ext>
              </a:extLst>
            </p:cNvPr>
            <p:cNvSpPr/>
            <p:nvPr/>
          </p:nvSpPr>
          <p:spPr>
            <a:xfrm>
              <a:off x="2182320" y="5104318"/>
              <a:ext cx="5250405" cy="1125341"/>
            </a:xfrm>
            <a:custGeom>
              <a:avLst/>
              <a:gdLst>
                <a:gd name="connsiteX0" fmla="*/ 1126592 w 1183122"/>
                <a:gd name="connsiteY0" fmla="*/ 591366 h 1101986"/>
                <a:gd name="connsiteX1" fmla="*/ 1103146 w 1183122"/>
                <a:gd name="connsiteY1" fmla="*/ 110720 h 1101986"/>
                <a:gd name="connsiteX2" fmla="*/ 282531 w 1183122"/>
                <a:gd name="connsiteY2" fmla="*/ 40382 h 1101986"/>
                <a:gd name="connsiteX3" fmla="*/ 1177 w 1183122"/>
                <a:gd name="connsiteY3" fmla="*/ 626535 h 1101986"/>
                <a:gd name="connsiteX4" fmla="*/ 212192 w 1183122"/>
                <a:gd name="connsiteY4" fmla="*/ 1072012 h 1101986"/>
                <a:gd name="connsiteX5" fmla="*/ 880408 w 1183122"/>
                <a:gd name="connsiteY5" fmla="*/ 1013397 h 1101986"/>
                <a:gd name="connsiteX6" fmla="*/ 1126592 w 1183122"/>
                <a:gd name="connsiteY6" fmla="*/ 591366 h 110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122" h="1101986">
                  <a:moveTo>
                    <a:pt x="1126592" y="591366"/>
                  </a:moveTo>
                  <a:cubicBezTo>
                    <a:pt x="1163715" y="440920"/>
                    <a:pt x="1243823" y="202551"/>
                    <a:pt x="1103146" y="110720"/>
                  </a:cubicBezTo>
                  <a:cubicBezTo>
                    <a:pt x="962469" y="18889"/>
                    <a:pt x="466192" y="-45587"/>
                    <a:pt x="282531" y="40382"/>
                  </a:cubicBezTo>
                  <a:cubicBezTo>
                    <a:pt x="98870" y="126351"/>
                    <a:pt x="12900" y="454597"/>
                    <a:pt x="1177" y="626535"/>
                  </a:cubicBezTo>
                  <a:cubicBezTo>
                    <a:pt x="-10546" y="798473"/>
                    <a:pt x="65654" y="1007535"/>
                    <a:pt x="212192" y="1072012"/>
                  </a:cubicBezTo>
                  <a:cubicBezTo>
                    <a:pt x="358730" y="1136489"/>
                    <a:pt x="729962" y="1087643"/>
                    <a:pt x="880408" y="1013397"/>
                  </a:cubicBezTo>
                  <a:cubicBezTo>
                    <a:pt x="1030854" y="939151"/>
                    <a:pt x="1089469" y="741812"/>
                    <a:pt x="1126592" y="591366"/>
                  </a:cubicBezTo>
                  <a:close/>
                </a:path>
              </a:pathLst>
            </a:custGeom>
            <a:solidFill>
              <a:schemeClr val="accent4">
                <a:lumMod val="20000"/>
                <a:lumOff val="80000"/>
              </a:schemeClr>
            </a:solidFill>
            <a:ln w="2222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p:sp>
          <p:nvSpPr>
            <p:cNvPr id="58" name="Oval 57">
              <a:extLst>
                <a:ext uri="{FF2B5EF4-FFF2-40B4-BE49-F238E27FC236}">
                  <a16:creationId xmlns:a16="http://schemas.microsoft.com/office/drawing/2014/main" id="{C52AD403-8895-7247-8F29-35F7EC3F57EC}"/>
                </a:ext>
              </a:extLst>
            </p:cNvPr>
            <p:cNvSpPr/>
            <p:nvPr/>
          </p:nvSpPr>
          <p:spPr>
            <a:xfrm>
              <a:off x="6165948" y="2531480"/>
              <a:ext cx="562107"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D</a:t>
              </a:r>
            </a:p>
          </p:txBody>
        </p:sp>
        <p:sp>
          <p:nvSpPr>
            <p:cNvPr id="59" name="Oval 58">
              <a:extLst>
                <a:ext uri="{FF2B5EF4-FFF2-40B4-BE49-F238E27FC236}">
                  <a16:creationId xmlns:a16="http://schemas.microsoft.com/office/drawing/2014/main" id="{43903850-BB5E-FC4F-8D6D-67BC821E69DF}"/>
                </a:ext>
              </a:extLst>
            </p:cNvPr>
            <p:cNvSpPr/>
            <p:nvPr/>
          </p:nvSpPr>
          <p:spPr>
            <a:xfrm>
              <a:off x="4324844" y="2531480"/>
              <a:ext cx="564144"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C</a:t>
              </a:r>
            </a:p>
          </p:txBody>
        </p:sp>
        <p:sp>
          <p:nvSpPr>
            <p:cNvPr id="60" name="Oval 59">
              <a:extLst>
                <a:ext uri="{FF2B5EF4-FFF2-40B4-BE49-F238E27FC236}">
                  <a16:creationId xmlns:a16="http://schemas.microsoft.com/office/drawing/2014/main" id="{000E54F3-8F4C-AC4A-8013-D31710ECD2D8}"/>
                </a:ext>
              </a:extLst>
            </p:cNvPr>
            <p:cNvSpPr/>
            <p:nvPr/>
          </p:nvSpPr>
          <p:spPr>
            <a:xfrm>
              <a:off x="2508179" y="2531480"/>
              <a:ext cx="564144" cy="562670"/>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B</a:t>
              </a:r>
            </a:p>
          </p:txBody>
        </p:sp>
        <p:sp>
          <p:nvSpPr>
            <p:cNvPr id="61" name="Oval 60">
              <a:extLst>
                <a:ext uri="{FF2B5EF4-FFF2-40B4-BE49-F238E27FC236}">
                  <a16:creationId xmlns:a16="http://schemas.microsoft.com/office/drawing/2014/main" id="{73B58FF8-8EE1-7749-9D17-45B51EACC881}"/>
                </a:ext>
              </a:extLst>
            </p:cNvPr>
            <p:cNvSpPr/>
            <p:nvPr/>
          </p:nvSpPr>
          <p:spPr>
            <a:xfrm>
              <a:off x="827969"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A</a:t>
              </a:r>
            </a:p>
          </p:txBody>
        </p:sp>
        <p:sp>
          <p:nvSpPr>
            <p:cNvPr id="62" name="Oval 61">
              <a:extLst>
                <a:ext uri="{FF2B5EF4-FFF2-40B4-BE49-F238E27FC236}">
                  <a16:creationId xmlns:a16="http://schemas.microsoft.com/office/drawing/2014/main" id="{683A02CE-4AB3-DA44-AB3C-16A40642329E}"/>
                </a:ext>
              </a:extLst>
            </p:cNvPr>
            <p:cNvSpPr/>
            <p:nvPr/>
          </p:nvSpPr>
          <p:spPr>
            <a:xfrm>
              <a:off x="2508179" y="5380136"/>
              <a:ext cx="564144"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H</a:t>
              </a:r>
            </a:p>
          </p:txBody>
        </p:sp>
        <p:sp>
          <p:nvSpPr>
            <p:cNvPr id="63" name="Oval 62">
              <a:extLst>
                <a:ext uri="{FF2B5EF4-FFF2-40B4-BE49-F238E27FC236}">
                  <a16:creationId xmlns:a16="http://schemas.microsoft.com/office/drawing/2014/main" id="{2E134D49-64C1-DD46-B259-36CC78D7D9BA}"/>
                </a:ext>
              </a:extLst>
            </p:cNvPr>
            <p:cNvSpPr/>
            <p:nvPr/>
          </p:nvSpPr>
          <p:spPr>
            <a:xfrm>
              <a:off x="4337064" y="5380136"/>
              <a:ext cx="564144"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G</a:t>
              </a:r>
            </a:p>
          </p:txBody>
        </p:sp>
        <p:sp>
          <p:nvSpPr>
            <p:cNvPr id="64" name="Oval 63">
              <a:extLst>
                <a:ext uri="{FF2B5EF4-FFF2-40B4-BE49-F238E27FC236}">
                  <a16:creationId xmlns:a16="http://schemas.microsoft.com/office/drawing/2014/main" id="{94899CE6-8FE9-6B45-B781-1D44AF76A225}"/>
                </a:ext>
              </a:extLst>
            </p:cNvPr>
            <p:cNvSpPr/>
            <p:nvPr/>
          </p:nvSpPr>
          <p:spPr>
            <a:xfrm>
              <a:off x="6165948" y="5380136"/>
              <a:ext cx="562107" cy="562671"/>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F</a:t>
              </a:r>
            </a:p>
          </p:txBody>
        </p:sp>
        <p:sp>
          <p:nvSpPr>
            <p:cNvPr id="65" name="Oval 64">
              <a:extLst>
                <a:ext uri="{FF2B5EF4-FFF2-40B4-BE49-F238E27FC236}">
                  <a16:creationId xmlns:a16="http://schemas.microsoft.com/office/drawing/2014/main" id="{E77E9989-168C-974E-B47E-6249FAAB170C}"/>
                </a:ext>
              </a:extLst>
            </p:cNvPr>
            <p:cNvSpPr/>
            <p:nvPr/>
          </p:nvSpPr>
          <p:spPr>
            <a:xfrm>
              <a:off x="3481683"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I</a:t>
              </a:r>
            </a:p>
          </p:txBody>
        </p:sp>
        <p:sp>
          <p:nvSpPr>
            <p:cNvPr id="66" name="Oval 65">
              <a:extLst>
                <a:ext uri="{FF2B5EF4-FFF2-40B4-BE49-F238E27FC236}">
                  <a16:creationId xmlns:a16="http://schemas.microsoft.com/office/drawing/2014/main" id="{8A4F854E-4B6B-BE46-B18D-4DE4AE5AB11C}"/>
                </a:ext>
              </a:extLst>
            </p:cNvPr>
            <p:cNvSpPr/>
            <p:nvPr/>
          </p:nvSpPr>
          <p:spPr>
            <a:xfrm>
              <a:off x="7854306" y="3961325"/>
              <a:ext cx="562107" cy="564877"/>
            </a:xfrm>
            <a:prstGeom prst="ellips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noProof="1">
                  <a:solidFill>
                    <a:schemeClr val="tx1"/>
                  </a:solidFill>
                </a:rPr>
                <a:t>E</a:t>
              </a:r>
            </a:p>
          </p:txBody>
        </p:sp>
        <p:cxnSp>
          <p:nvCxnSpPr>
            <p:cNvPr id="67" name="Straight Connector 66">
              <a:extLst>
                <a:ext uri="{FF2B5EF4-FFF2-40B4-BE49-F238E27FC236}">
                  <a16:creationId xmlns:a16="http://schemas.microsoft.com/office/drawing/2014/main" id="{0765F7E8-56A0-AC44-BADE-68E69D7CE828}"/>
                </a:ext>
              </a:extLst>
            </p:cNvPr>
            <p:cNvCxnSpPr>
              <a:stCxn id="59" idx="5"/>
              <a:endCxn id="64" idx="1"/>
            </p:cNvCxnSpPr>
            <p:nvPr/>
          </p:nvCxnSpPr>
          <p:spPr>
            <a:xfrm>
              <a:off x="4805486" y="3012508"/>
              <a:ext cx="1443964" cy="2451477"/>
            </a:xfrm>
            <a:prstGeom prst="line">
              <a:avLst/>
            </a:prstGeom>
            <a:ln w="111125">
              <a:solidFill>
                <a:srgbClr val="C244C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D04BA6-7ECB-0B4F-BDCB-C37C3ED368FA}"/>
                </a:ext>
              </a:extLst>
            </p:cNvPr>
            <p:cNvCxnSpPr>
              <a:stCxn id="59" idx="6"/>
              <a:endCxn id="58" idx="2"/>
            </p:cNvCxnSpPr>
            <p:nvPr/>
          </p:nvCxnSpPr>
          <p:spPr>
            <a:xfrm>
              <a:off x="4888988" y="2813918"/>
              <a:ext cx="127696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B049C43-A12F-1746-88FD-4D47D3D8B732}"/>
                </a:ext>
              </a:extLst>
            </p:cNvPr>
            <p:cNvCxnSpPr>
              <a:stCxn id="66" idx="1"/>
              <a:endCxn id="58" idx="5"/>
            </p:cNvCxnSpPr>
            <p:nvPr/>
          </p:nvCxnSpPr>
          <p:spPr>
            <a:xfrm flipH="1" flipV="1">
              <a:off x="6646590" y="3012508"/>
              <a:ext cx="1291217" cy="10326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50B4DB3-1EAB-3743-9607-CA4A1A41CABD}"/>
                </a:ext>
              </a:extLst>
            </p:cNvPr>
            <p:cNvCxnSpPr>
              <a:stCxn id="66" idx="3"/>
              <a:endCxn id="64" idx="7"/>
            </p:cNvCxnSpPr>
            <p:nvPr/>
          </p:nvCxnSpPr>
          <p:spPr>
            <a:xfrm flipH="1">
              <a:off x="6646590" y="4442353"/>
              <a:ext cx="1291217"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FF2C3B-9169-FA42-B673-BD3BEFA4D996}"/>
                </a:ext>
              </a:extLst>
            </p:cNvPr>
            <p:cNvCxnSpPr>
              <a:stCxn id="58" idx="4"/>
              <a:endCxn id="64" idx="0"/>
            </p:cNvCxnSpPr>
            <p:nvPr/>
          </p:nvCxnSpPr>
          <p:spPr>
            <a:xfrm>
              <a:off x="6447001" y="3094149"/>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DEF3908-BA8C-544B-98C8-56BBD6F78F3A}"/>
                </a:ext>
              </a:extLst>
            </p:cNvPr>
            <p:cNvCxnSpPr>
              <a:stCxn id="65" idx="5"/>
              <a:endCxn id="63" idx="1"/>
            </p:cNvCxnSpPr>
            <p:nvPr/>
          </p:nvCxnSpPr>
          <p:spPr>
            <a:xfrm>
              <a:off x="3962326" y="4442353"/>
              <a:ext cx="458240"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9F00D0-1451-6A42-8CCF-96DFBC88DD62}"/>
                </a:ext>
              </a:extLst>
            </p:cNvPr>
            <p:cNvCxnSpPr>
              <a:stCxn id="63" idx="6"/>
              <a:endCxn id="64" idx="2"/>
            </p:cNvCxnSpPr>
            <p:nvPr/>
          </p:nvCxnSpPr>
          <p:spPr>
            <a:xfrm>
              <a:off x="4901208" y="5662575"/>
              <a:ext cx="1264740"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3E4825B-4CC4-4F4F-B584-A3DDF1A011F8}"/>
                </a:ext>
              </a:extLst>
            </p:cNvPr>
            <p:cNvCxnSpPr>
              <a:stCxn id="65" idx="0"/>
              <a:endCxn id="59" idx="3"/>
            </p:cNvCxnSpPr>
            <p:nvPr/>
          </p:nvCxnSpPr>
          <p:spPr>
            <a:xfrm flipV="1">
              <a:off x="3762737" y="3012508"/>
              <a:ext cx="645609" cy="948817"/>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350097-FFD9-CB43-BC8D-9331147B6D6D}"/>
                </a:ext>
              </a:extLst>
            </p:cNvPr>
            <p:cNvCxnSpPr>
              <a:stCxn id="60" idx="6"/>
              <a:endCxn id="59" idx="2"/>
            </p:cNvCxnSpPr>
            <p:nvPr/>
          </p:nvCxnSpPr>
          <p:spPr>
            <a:xfrm>
              <a:off x="3072324" y="2813918"/>
              <a:ext cx="125252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AC2897E-F576-5F4C-B741-E45EDDB33977}"/>
                </a:ext>
              </a:extLst>
            </p:cNvPr>
            <p:cNvCxnSpPr>
              <a:stCxn id="61" idx="7"/>
              <a:endCxn id="60" idx="3"/>
            </p:cNvCxnSpPr>
            <p:nvPr/>
          </p:nvCxnSpPr>
          <p:spPr>
            <a:xfrm flipV="1">
              <a:off x="1308611" y="3012508"/>
              <a:ext cx="1283070" cy="1032666"/>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E47E18-3249-C947-A8DD-007F1005FDC6}"/>
                </a:ext>
              </a:extLst>
            </p:cNvPr>
            <p:cNvCxnSpPr>
              <a:stCxn id="61" idx="5"/>
              <a:endCxn id="62" idx="1"/>
            </p:cNvCxnSpPr>
            <p:nvPr/>
          </p:nvCxnSpPr>
          <p:spPr>
            <a:xfrm>
              <a:off x="1308611" y="4442353"/>
              <a:ext cx="1283070"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941953-1396-3847-9FA0-EF6763B6B3D5}"/>
                </a:ext>
              </a:extLst>
            </p:cNvPr>
            <p:cNvCxnSpPr>
              <a:stCxn id="63" idx="2"/>
              <a:endCxn id="62" idx="6"/>
            </p:cNvCxnSpPr>
            <p:nvPr/>
          </p:nvCxnSpPr>
          <p:spPr>
            <a:xfrm flipH="1">
              <a:off x="3072324" y="5662575"/>
              <a:ext cx="1264740" cy="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B40F336-A012-9E46-95E0-F236E3C14E39}"/>
                </a:ext>
              </a:extLst>
            </p:cNvPr>
            <p:cNvCxnSpPr>
              <a:stCxn id="65" idx="3"/>
              <a:endCxn id="62" idx="7"/>
            </p:cNvCxnSpPr>
            <p:nvPr/>
          </p:nvCxnSpPr>
          <p:spPr>
            <a:xfrm flipH="1">
              <a:off x="2988822" y="4442353"/>
              <a:ext cx="574327" cy="102163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FE10A79-ED03-8147-B77C-3520E5E12AF5}"/>
                </a:ext>
              </a:extLst>
            </p:cNvPr>
            <p:cNvSpPr txBox="1"/>
            <p:nvPr/>
          </p:nvSpPr>
          <p:spPr>
            <a:xfrm>
              <a:off x="5357411" y="2332890"/>
              <a:ext cx="786135"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81" name="TextBox 80">
              <a:extLst>
                <a:ext uri="{FF2B5EF4-FFF2-40B4-BE49-F238E27FC236}">
                  <a16:creationId xmlns:a16="http://schemas.microsoft.com/office/drawing/2014/main" id="{D6384269-1AC1-B34B-B0E8-4090BFE57DB0}"/>
                </a:ext>
              </a:extLst>
            </p:cNvPr>
            <p:cNvSpPr txBox="1"/>
            <p:nvPr/>
          </p:nvSpPr>
          <p:spPr>
            <a:xfrm>
              <a:off x="7220917" y="3054431"/>
              <a:ext cx="786135" cy="639900"/>
            </a:xfrm>
            <a:prstGeom prst="rect">
              <a:avLst/>
            </a:prstGeom>
            <a:noFill/>
          </p:spPr>
          <p:txBody>
            <a:bodyPr>
              <a:spAutoFit/>
            </a:bodyPr>
            <a:lstStyle/>
            <a:p>
              <a:r>
                <a:rPr lang="en-US" sz="2400" noProof="1">
                  <a:solidFill>
                    <a:schemeClr val="accent4"/>
                  </a:solidFill>
                </a:rPr>
                <a:t>9</a:t>
              </a:r>
              <a:endParaRPr lang="en-US" noProof="1">
                <a:solidFill>
                  <a:schemeClr val="accent4"/>
                </a:solidFill>
              </a:endParaRPr>
            </a:p>
          </p:txBody>
        </p:sp>
        <p:sp>
          <p:nvSpPr>
            <p:cNvPr id="82" name="TextBox 81">
              <a:extLst>
                <a:ext uri="{FF2B5EF4-FFF2-40B4-BE49-F238E27FC236}">
                  <a16:creationId xmlns:a16="http://schemas.microsoft.com/office/drawing/2014/main" id="{7DC1F4C2-C86E-AB48-AF70-967A6B1F89F8}"/>
                </a:ext>
              </a:extLst>
            </p:cNvPr>
            <p:cNvSpPr txBox="1"/>
            <p:nvPr/>
          </p:nvSpPr>
          <p:spPr>
            <a:xfrm>
              <a:off x="7314601" y="4896902"/>
              <a:ext cx="786135" cy="639900"/>
            </a:xfrm>
            <a:prstGeom prst="rect">
              <a:avLst/>
            </a:prstGeom>
            <a:noFill/>
          </p:spPr>
          <p:txBody>
            <a:bodyPr>
              <a:spAutoFit/>
            </a:bodyPr>
            <a:lstStyle/>
            <a:p>
              <a:r>
                <a:rPr lang="en-US" sz="2400" noProof="1">
                  <a:solidFill>
                    <a:schemeClr val="accent4"/>
                  </a:solidFill>
                </a:rPr>
                <a:t>10</a:t>
              </a:r>
              <a:endParaRPr lang="en-US" noProof="1">
                <a:solidFill>
                  <a:schemeClr val="accent4"/>
                </a:solidFill>
              </a:endParaRPr>
            </a:p>
          </p:txBody>
        </p:sp>
        <p:sp>
          <p:nvSpPr>
            <p:cNvPr id="83" name="TextBox 82">
              <a:extLst>
                <a:ext uri="{FF2B5EF4-FFF2-40B4-BE49-F238E27FC236}">
                  <a16:creationId xmlns:a16="http://schemas.microsoft.com/office/drawing/2014/main" id="{AF2F4EEF-1A48-5644-8F19-38B2CC67D639}"/>
                </a:ext>
              </a:extLst>
            </p:cNvPr>
            <p:cNvSpPr txBox="1"/>
            <p:nvPr/>
          </p:nvSpPr>
          <p:spPr>
            <a:xfrm>
              <a:off x="6436819" y="3948085"/>
              <a:ext cx="784098" cy="639900"/>
            </a:xfrm>
            <a:prstGeom prst="rect">
              <a:avLst/>
            </a:prstGeom>
            <a:noFill/>
          </p:spPr>
          <p:txBody>
            <a:bodyPr>
              <a:spAutoFit/>
            </a:bodyPr>
            <a:lstStyle/>
            <a:p>
              <a:r>
                <a:rPr lang="en-US" sz="2400" noProof="1">
                  <a:solidFill>
                    <a:schemeClr val="accent4"/>
                  </a:solidFill>
                </a:rPr>
                <a:t>14</a:t>
              </a:r>
              <a:endParaRPr lang="en-US" noProof="1">
                <a:solidFill>
                  <a:schemeClr val="accent4"/>
                </a:solidFill>
              </a:endParaRPr>
            </a:p>
          </p:txBody>
        </p:sp>
        <p:sp>
          <p:nvSpPr>
            <p:cNvPr id="84" name="TextBox 83">
              <a:extLst>
                <a:ext uri="{FF2B5EF4-FFF2-40B4-BE49-F238E27FC236}">
                  <a16:creationId xmlns:a16="http://schemas.microsoft.com/office/drawing/2014/main" id="{2ACD307C-5E63-6147-A267-9B2FE87E0810}"/>
                </a:ext>
              </a:extLst>
            </p:cNvPr>
            <p:cNvSpPr txBox="1"/>
            <p:nvPr/>
          </p:nvSpPr>
          <p:spPr>
            <a:xfrm>
              <a:off x="5357411" y="3654613"/>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sp>
          <p:nvSpPr>
            <p:cNvPr id="85" name="TextBox 84">
              <a:extLst>
                <a:ext uri="{FF2B5EF4-FFF2-40B4-BE49-F238E27FC236}">
                  <a16:creationId xmlns:a16="http://schemas.microsoft.com/office/drawing/2014/main" id="{FBA27577-16F2-254E-A9F5-0A04BE15ACF5}"/>
                </a:ext>
              </a:extLst>
            </p:cNvPr>
            <p:cNvSpPr txBox="1"/>
            <p:nvPr/>
          </p:nvSpPr>
          <p:spPr>
            <a:xfrm>
              <a:off x="5310568" y="5232298"/>
              <a:ext cx="786135"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86" name="TextBox 85">
              <a:extLst>
                <a:ext uri="{FF2B5EF4-FFF2-40B4-BE49-F238E27FC236}">
                  <a16:creationId xmlns:a16="http://schemas.microsoft.com/office/drawing/2014/main" id="{18826FA9-A752-C84B-BDCF-55486F40EC4A}"/>
                </a:ext>
              </a:extLst>
            </p:cNvPr>
            <p:cNvSpPr txBox="1"/>
            <p:nvPr/>
          </p:nvSpPr>
          <p:spPr>
            <a:xfrm>
              <a:off x="4127292" y="3343490"/>
              <a:ext cx="784098" cy="639900"/>
            </a:xfrm>
            <a:prstGeom prst="rect">
              <a:avLst/>
            </a:prstGeom>
            <a:noFill/>
          </p:spPr>
          <p:txBody>
            <a:bodyPr>
              <a:spAutoFit/>
            </a:bodyPr>
            <a:lstStyle/>
            <a:p>
              <a:r>
                <a:rPr lang="en-US" sz="2400" noProof="1">
                  <a:solidFill>
                    <a:schemeClr val="accent4"/>
                  </a:solidFill>
                </a:rPr>
                <a:t>2</a:t>
              </a:r>
              <a:endParaRPr lang="en-US" noProof="1">
                <a:solidFill>
                  <a:schemeClr val="accent4"/>
                </a:solidFill>
              </a:endParaRPr>
            </a:p>
          </p:txBody>
        </p:sp>
        <p:sp>
          <p:nvSpPr>
            <p:cNvPr id="87" name="TextBox 86">
              <a:extLst>
                <a:ext uri="{FF2B5EF4-FFF2-40B4-BE49-F238E27FC236}">
                  <a16:creationId xmlns:a16="http://schemas.microsoft.com/office/drawing/2014/main" id="{8151F5AB-0B01-DF4B-A426-1BA897E04DC8}"/>
                </a:ext>
              </a:extLst>
            </p:cNvPr>
            <p:cNvSpPr txBox="1"/>
            <p:nvPr/>
          </p:nvSpPr>
          <p:spPr>
            <a:xfrm>
              <a:off x="3540746" y="5194786"/>
              <a:ext cx="784098" cy="639900"/>
            </a:xfrm>
            <a:prstGeom prst="rect">
              <a:avLst/>
            </a:prstGeom>
            <a:noFill/>
          </p:spPr>
          <p:txBody>
            <a:bodyPr>
              <a:spAutoFit/>
            </a:bodyPr>
            <a:lstStyle/>
            <a:p>
              <a:r>
                <a:rPr lang="en-US" sz="2400" noProof="1">
                  <a:solidFill>
                    <a:schemeClr val="accent4"/>
                  </a:solidFill>
                </a:rPr>
                <a:t>1</a:t>
              </a:r>
              <a:endParaRPr lang="en-US" noProof="1">
                <a:solidFill>
                  <a:schemeClr val="accent4"/>
                </a:solidFill>
              </a:endParaRPr>
            </a:p>
          </p:txBody>
        </p:sp>
        <p:sp>
          <p:nvSpPr>
            <p:cNvPr id="88" name="TextBox 87">
              <a:extLst>
                <a:ext uri="{FF2B5EF4-FFF2-40B4-BE49-F238E27FC236}">
                  <a16:creationId xmlns:a16="http://schemas.microsoft.com/office/drawing/2014/main" id="{D46A0B57-9A26-D148-8ABA-A05B05746872}"/>
                </a:ext>
              </a:extLst>
            </p:cNvPr>
            <p:cNvSpPr txBox="1"/>
            <p:nvPr/>
          </p:nvSpPr>
          <p:spPr>
            <a:xfrm>
              <a:off x="3324864" y="4700518"/>
              <a:ext cx="784098" cy="639900"/>
            </a:xfrm>
            <a:prstGeom prst="rect">
              <a:avLst/>
            </a:prstGeom>
            <a:noFill/>
          </p:spPr>
          <p:txBody>
            <a:bodyPr>
              <a:spAutoFit/>
            </a:bodyPr>
            <a:lstStyle/>
            <a:p>
              <a:r>
                <a:rPr lang="en-US" sz="2400" noProof="1">
                  <a:solidFill>
                    <a:schemeClr val="accent4"/>
                  </a:solidFill>
                </a:rPr>
                <a:t>7</a:t>
              </a:r>
              <a:endParaRPr lang="en-US" noProof="1">
                <a:solidFill>
                  <a:schemeClr val="accent4"/>
                </a:solidFill>
              </a:endParaRPr>
            </a:p>
          </p:txBody>
        </p:sp>
        <p:sp>
          <p:nvSpPr>
            <p:cNvPr id="89" name="TextBox 88">
              <a:extLst>
                <a:ext uri="{FF2B5EF4-FFF2-40B4-BE49-F238E27FC236}">
                  <a16:creationId xmlns:a16="http://schemas.microsoft.com/office/drawing/2014/main" id="{F4ED2BF8-F1A3-504D-A624-104528C54113}"/>
                </a:ext>
              </a:extLst>
            </p:cNvPr>
            <p:cNvSpPr txBox="1"/>
            <p:nvPr/>
          </p:nvSpPr>
          <p:spPr>
            <a:xfrm>
              <a:off x="4190427" y="4685073"/>
              <a:ext cx="786135" cy="639900"/>
            </a:xfrm>
            <a:prstGeom prst="rect">
              <a:avLst/>
            </a:prstGeom>
            <a:noFill/>
          </p:spPr>
          <p:txBody>
            <a:bodyPr>
              <a:spAutoFit/>
            </a:bodyPr>
            <a:lstStyle/>
            <a:p>
              <a:r>
                <a:rPr lang="en-US" sz="2400" noProof="1">
                  <a:solidFill>
                    <a:schemeClr val="accent4"/>
                  </a:solidFill>
                </a:rPr>
                <a:t>6</a:t>
              </a:r>
              <a:endParaRPr lang="en-US" noProof="1">
                <a:solidFill>
                  <a:schemeClr val="accent4"/>
                </a:solidFill>
              </a:endParaRPr>
            </a:p>
          </p:txBody>
        </p:sp>
        <p:sp>
          <p:nvSpPr>
            <p:cNvPr id="90" name="TextBox 89">
              <a:extLst>
                <a:ext uri="{FF2B5EF4-FFF2-40B4-BE49-F238E27FC236}">
                  <a16:creationId xmlns:a16="http://schemas.microsoft.com/office/drawing/2014/main" id="{6ABA45A5-EA0C-DD41-B41E-25B65815E527}"/>
                </a:ext>
              </a:extLst>
            </p:cNvPr>
            <p:cNvSpPr txBox="1"/>
            <p:nvPr/>
          </p:nvSpPr>
          <p:spPr>
            <a:xfrm>
              <a:off x="1506163" y="4854977"/>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cxnSp>
          <p:nvCxnSpPr>
            <p:cNvPr id="91" name="Straight Connector 90">
              <a:extLst>
                <a:ext uri="{FF2B5EF4-FFF2-40B4-BE49-F238E27FC236}">
                  <a16:creationId xmlns:a16="http://schemas.microsoft.com/office/drawing/2014/main" id="{7CF66EE5-60E4-2F4C-B394-24EFADE2C521}"/>
                </a:ext>
              </a:extLst>
            </p:cNvPr>
            <p:cNvCxnSpPr>
              <a:stCxn id="62" idx="0"/>
              <a:endCxn id="60" idx="4"/>
            </p:cNvCxnSpPr>
            <p:nvPr/>
          </p:nvCxnSpPr>
          <p:spPr>
            <a:xfrm flipV="1">
              <a:off x="2789233" y="3094149"/>
              <a:ext cx="0" cy="22859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1A31569-15F1-F346-8868-47CCA26D02A7}"/>
                </a:ext>
              </a:extLst>
            </p:cNvPr>
            <p:cNvSpPr txBox="1"/>
            <p:nvPr/>
          </p:nvSpPr>
          <p:spPr>
            <a:xfrm>
              <a:off x="2807563" y="3705365"/>
              <a:ext cx="786135" cy="639900"/>
            </a:xfrm>
            <a:prstGeom prst="rect">
              <a:avLst/>
            </a:prstGeom>
            <a:noFill/>
          </p:spPr>
          <p:txBody>
            <a:bodyPr>
              <a:spAutoFit/>
            </a:bodyPr>
            <a:lstStyle/>
            <a:p>
              <a:r>
                <a:rPr lang="en-US" sz="2400" noProof="1">
                  <a:solidFill>
                    <a:schemeClr val="accent4"/>
                  </a:solidFill>
                </a:rPr>
                <a:t>11</a:t>
              </a:r>
              <a:endParaRPr lang="en-US" noProof="1">
                <a:solidFill>
                  <a:schemeClr val="accent4"/>
                </a:solidFill>
              </a:endParaRPr>
            </a:p>
          </p:txBody>
        </p:sp>
        <p:sp>
          <p:nvSpPr>
            <p:cNvPr id="93" name="TextBox 92">
              <a:extLst>
                <a:ext uri="{FF2B5EF4-FFF2-40B4-BE49-F238E27FC236}">
                  <a16:creationId xmlns:a16="http://schemas.microsoft.com/office/drawing/2014/main" id="{346BA84A-B061-384A-879C-C793A427B42C}"/>
                </a:ext>
              </a:extLst>
            </p:cNvPr>
            <p:cNvSpPr txBox="1"/>
            <p:nvPr/>
          </p:nvSpPr>
          <p:spPr>
            <a:xfrm>
              <a:off x="3440951" y="2346129"/>
              <a:ext cx="786135" cy="639900"/>
            </a:xfrm>
            <a:prstGeom prst="rect">
              <a:avLst/>
            </a:prstGeom>
            <a:noFill/>
          </p:spPr>
          <p:txBody>
            <a:bodyPr>
              <a:spAutoFit/>
            </a:bodyPr>
            <a:lstStyle/>
            <a:p>
              <a:r>
                <a:rPr lang="en-US" sz="2400" noProof="1">
                  <a:solidFill>
                    <a:schemeClr val="accent4"/>
                  </a:solidFill>
                </a:rPr>
                <a:t>8</a:t>
              </a:r>
              <a:endParaRPr lang="en-US" noProof="1">
                <a:solidFill>
                  <a:schemeClr val="accent4"/>
                </a:solidFill>
              </a:endParaRPr>
            </a:p>
          </p:txBody>
        </p:sp>
        <p:sp>
          <p:nvSpPr>
            <p:cNvPr id="94" name="TextBox 93">
              <a:extLst>
                <a:ext uri="{FF2B5EF4-FFF2-40B4-BE49-F238E27FC236}">
                  <a16:creationId xmlns:a16="http://schemas.microsoft.com/office/drawing/2014/main" id="{19E307C5-8AF9-5043-8F09-4FFC83F3E93B}"/>
                </a:ext>
              </a:extLst>
            </p:cNvPr>
            <p:cNvSpPr txBox="1"/>
            <p:nvPr/>
          </p:nvSpPr>
          <p:spPr>
            <a:xfrm>
              <a:off x="1553006" y="3162553"/>
              <a:ext cx="786135" cy="639900"/>
            </a:xfrm>
            <a:prstGeom prst="rect">
              <a:avLst/>
            </a:prstGeom>
            <a:noFill/>
          </p:spPr>
          <p:txBody>
            <a:bodyPr>
              <a:spAutoFit/>
            </a:bodyPr>
            <a:lstStyle/>
            <a:p>
              <a:r>
                <a:rPr lang="en-US" sz="2400" noProof="1">
                  <a:solidFill>
                    <a:schemeClr val="accent4"/>
                  </a:solidFill>
                </a:rPr>
                <a:t>4</a:t>
              </a:r>
              <a:endParaRPr lang="en-US" noProof="1">
                <a:solidFill>
                  <a:schemeClr val="accent4"/>
                </a:solidFill>
              </a:endParaRPr>
            </a:p>
          </p:txBody>
        </p:sp>
      </p:grpSp>
      <mc:AlternateContent xmlns:mc="http://schemas.openxmlformats.org/markup-compatibility/2006" xmlns:a14="http://schemas.microsoft.com/office/drawing/2010/main">
        <mc:Choice Requires="a14">
          <p:sp>
            <p:nvSpPr>
              <p:cNvPr id="95" name="Rectangle 126">
                <a:extLst>
                  <a:ext uri="{FF2B5EF4-FFF2-40B4-BE49-F238E27FC236}">
                    <a16:creationId xmlns:a16="http://schemas.microsoft.com/office/drawing/2014/main" id="{041A2B1E-3E75-264E-B0F4-9A37740DDE02}"/>
                  </a:ext>
                </a:extLst>
              </p:cNvPr>
              <p:cNvSpPr>
                <a:spLocks noChangeArrowheads="1"/>
              </p:cNvSpPr>
              <p:nvPr/>
            </p:nvSpPr>
            <p:spPr bwMode="auto">
              <a:xfrm>
                <a:off x="1183264" y="6120245"/>
                <a:ext cx="2297113" cy="368300"/>
              </a:xfrm>
              <a:prstGeom prst="rect">
                <a:avLst/>
              </a:prstGeom>
              <a:solidFill>
                <a:schemeClr val="bg1"/>
              </a:solidFill>
              <a:ln>
                <a:noFill/>
              </a:ln>
            </p:spPr>
            <p:txBody>
              <a:bodyPr>
                <a:spAutoFit/>
              </a:bodyPr>
              <a:lstStyle/>
              <a:p>
                <a14:m>
                  <m:oMath xmlns:m="http://schemas.openxmlformats.org/officeDocument/2006/math">
                    <m:r>
                      <a:rPr lang="en-US" altLang="zh-CN" i="1" dirty="0" smtClean="0">
                        <a:solidFill>
                          <a:srgbClr val="F07B1A"/>
                        </a:solidFill>
                        <a:latin typeface="Cambria Math" panose="02040503050406030204" pitchFamily="18" charset="0"/>
                        <a:ea typeface="楷体" panose="02010609060101010101" pitchFamily="49" charset="-122"/>
                      </a:rPr>
                      <m:t>𝑆</m:t>
                    </m:r>
                  </m:oMath>
                </a14:m>
                <a:r>
                  <a:rPr lang="zh-CN" altLang="en-US" dirty="0">
                    <a:solidFill>
                      <a:srgbClr val="F07B1A"/>
                    </a:solidFill>
                    <a:latin typeface="楷体" panose="02010609060101010101" pitchFamily="49" charset="-122"/>
                    <a:ea typeface="楷体" panose="02010609060101010101" pitchFamily="49" charset="-122"/>
                    <a:sym typeface="宋体" panose="02010600030101010101" pitchFamily="2" charset="-122"/>
                  </a:rPr>
                  <a:t>是当前已选的边</a:t>
                </a:r>
                <a:endParaRPr lang="en-US" altLang="zh-CN" dirty="0">
                  <a:latin typeface="楷体" panose="02010609060101010101" pitchFamily="49" charset="-122"/>
                  <a:ea typeface="楷体" panose="02010609060101010101" pitchFamily="49" charset="-122"/>
                </a:endParaRPr>
              </a:p>
            </p:txBody>
          </p:sp>
        </mc:Choice>
        <mc:Fallback xmlns="">
          <p:sp>
            <p:nvSpPr>
              <p:cNvPr id="95" name="Rectangle 126">
                <a:extLst>
                  <a:ext uri="{FF2B5EF4-FFF2-40B4-BE49-F238E27FC236}">
                    <a16:creationId xmlns:a16="http://schemas.microsoft.com/office/drawing/2014/main" id="{041A2B1E-3E75-264E-B0F4-9A37740DDE02}"/>
                  </a:ext>
                </a:extLst>
              </p:cNvPr>
              <p:cNvSpPr>
                <a:spLocks noRot="1" noChangeAspect="1" noMove="1" noResize="1" noEditPoints="1" noAdjustHandles="1" noChangeArrowheads="1" noChangeShapeType="1" noTextEdit="1"/>
              </p:cNvSpPr>
              <p:nvPr/>
            </p:nvSpPr>
            <p:spPr bwMode="auto">
              <a:xfrm>
                <a:off x="1183264" y="6120245"/>
                <a:ext cx="2297113" cy="368300"/>
              </a:xfrm>
              <a:prstGeom prst="rect">
                <a:avLst/>
              </a:prstGeom>
              <a:blipFill>
                <a:blip r:embed="rId3"/>
                <a:stretch>
                  <a:fillRect t="-3333" b="-23333"/>
                </a:stretch>
              </a:blipFill>
              <a:ln>
                <a:noFill/>
              </a:ln>
            </p:spPr>
            <p:txBody>
              <a:bodyPr/>
              <a:lstStyle/>
              <a:p>
                <a:r>
                  <a:rPr lang="en-CN">
                    <a:noFill/>
                  </a:rPr>
                  <a:t> </a:t>
                </a:r>
              </a:p>
            </p:txBody>
          </p:sp>
        </mc:Fallback>
      </mc:AlternateContent>
      <p:sp>
        <p:nvSpPr>
          <p:cNvPr id="96" name="TextBox 47">
            <a:extLst>
              <a:ext uri="{FF2B5EF4-FFF2-40B4-BE49-F238E27FC236}">
                <a16:creationId xmlns:a16="http://schemas.microsoft.com/office/drawing/2014/main" id="{629761CE-DB81-894D-9329-9E2DDA6ED4E7}"/>
              </a:ext>
            </a:extLst>
          </p:cNvPr>
          <p:cNvSpPr txBox="1">
            <a:spLocks noChangeArrowheads="1"/>
          </p:cNvSpPr>
          <p:nvPr/>
        </p:nvSpPr>
        <p:spPr bwMode="auto">
          <a:xfrm>
            <a:off x="6637584" y="3511309"/>
            <a:ext cx="1820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C244C6"/>
                </a:solidFill>
                <a:latin typeface="楷体" panose="02010609060101010101" pitchFamily="49" charset="-122"/>
                <a:ea typeface="楷体" panose="02010609060101010101" pitchFamily="49" charset="-122"/>
              </a:rPr>
              <a:t>即将增加的新边</a:t>
            </a:r>
          </a:p>
        </p:txBody>
      </p:sp>
      <p:cxnSp>
        <p:nvCxnSpPr>
          <p:cNvPr id="97" name="Straight Arrow Connector 96">
            <a:extLst>
              <a:ext uri="{FF2B5EF4-FFF2-40B4-BE49-F238E27FC236}">
                <a16:creationId xmlns:a16="http://schemas.microsoft.com/office/drawing/2014/main" id="{9A457F17-E494-A44B-B00B-56032BAF51EC}"/>
              </a:ext>
            </a:extLst>
          </p:cNvPr>
          <p:cNvCxnSpPr>
            <a:stCxn id="98" idx="1"/>
            <a:endCxn id="60" idx="4"/>
          </p:cNvCxnSpPr>
          <p:nvPr/>
        </p:nvCxnSpPr>
        <p:spPr>
          <a:xfrm flipH="1">
            <a:off x="6185147" y="3467883"/>
            <a:ext cx="463550" cy="1531937"/>
          </a:xfrm>
          <a:prstGeom prst="straightConnector1">
            <a:avLst/>
          </a:prstGeom>
          <a:ln w="31750">
            <a:solidFill>
              <a:srgbClr val="C244C6"/>
            </a:solidFill>
            <a:tailEnd type="triangle"/>
          </a:ln>
        </p:spPr>
        <p:style>
          <a:lnRef idx="1">
            <a:schemeClr val="accent1"/>
          </a:lnRef>
          <a:fillRef idx="0">
            <a:schemeClr val="accent1"/>
          </a:fillRef>
          <a:effectRef idx="0">
            <a:schemeClr val="accent1"/>
          </a:effectRef>
          <a:fontRef idx="minor">
            <a:schemeClr val="tx1"/>
          </a:fontRef>
        </p:style>
      </p:cxnSp>
      <p:sp>
        <p:nvSpPr>
          <p:cNvPr id="98" name="Freeform 97">
            <a:extLst>
              <a:ext uri="{FF2B5EF4-FFF2-40B4-BE49-F238E27FC236}">
                <a16:creationId xmlns:a16="http://schemas.microsoft.com/office/drawing/2014/main" id="{4CE64F9F-7BF8-2545-B77E-C9D842BEF751}"/>
              </a:ext>
            </a:extLst>
          </p:cNvPr>
          <p:cNvSpPr/>
          <p:nvPr/>
        </p:nvSpPr>
        <p:spPr>
          <a:xfrm>
            <a:off x="4589709" y="2980520"/>
            <a:ext cx="1901825" cy="3160713"/>
          </a:xfrm>
          <a:custGeom>
            <a:avLst/>
            <a:gdLst>
              <a:gd name="connsiteX0" fmla="*/ 2039888 w 2039888"/>
              <a:gd name="connsiteY0" fmla="*/ 0 h 3159663"/>
              <a:gd name="connsiteX1" fmla="*/ 1641304 w 2039888"/>
              <a:gd name="connsiteY1" fmla="*/ 668216 h 3159663"/>
              <a:gd name="connsiteX2" fmla="*/ 1817150 w 2039888"/>
              <a:gd name="connsiteY2" fmla="*/ 1652954 h 3159663"/>
              <a:gd name="connsiteX3" fmla="*/ 1559242 w 2039888"/>
              <a:gd name="connsiteY3" fmla="*/ 2872154 h 3159663"/>
              <a:gd name="connsiteX4" fmla="*/ 468996 w 2039888"/>
              <a:gd name="connsiteY4" fmla="*/ 3153508 h 3159663"/>
              <a:gd name="connsiteX5" fmla="*/ 73 w 2039888"/>
              <a:gd name="connsiteY5" fmla="*/ 2708031 h 3159663"/>
              <a:gd name="connsiteX6" fmla="*/ 433827 w 2039888"/>
              <a:gd name="connsiteY6" fmla="*/ 1887416 h 3159663"/>
              <a:gd name="connsiteX7" fmla="*/ 551058 w 2039888"/>
              <a:gd name="connsiteY7" fmla="*/ 808893 h 3159663"/>
              <a:gd name="connsiteX8" fmla="*/ 140750 w 2039888"/>
              <a:gd name="connsiteY8" fmla="*/ 422031 h 315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88" h="3159663">
                <a:moveTo>
                  <a:pt x="2039888" y="0"/>
                </a:moveTo>
                <a:cubicBezTo>
                  <a:pt x="1859157" y="196362"/>
                  <a:pt x="1678427" y="392724"/>
                  <a:pt x="1641304" y="668216"/>
                </a:cubicBezTo>
                <a:cubicBezTo>
                  <a:pt x="1604181" y="943708"/>
                  <a:pt x="1830827" y="1285631"/>
                  <a:pt x="1817150" y="1652954"/>
                </a:cubicBezTo>
                <a:cubicBezTo>
                  <a:pt x="1803473" y="2020277"/>
                  <a:pt x="1783934" y="2622062"/>
                  <a:pt x="1559242" y="2872154"/>
                </a:cubicBezTo>
                <a:cubicBezTo>
                  <a:pt x="1334550" y="3122246"/>
                  <a:pt x="728857" y="3180862"/>
                  <a:pt x="468996" y="3153508"/>
                </a:cubicBezTo>
                <a:cubicBezTo>
                  <a:pt x="209134" y="3126154"/>
                  <a:pt x="5935" y="2919046"/>
                  <a:pt x="73" y="2708031"/>
                </a:cubicBezTo>
                <a:cubicBezTo>
                  <a:pt x="-5789" y="2497016"/>
                  <a:pt x="341996" y="2203939"/>
                  <a:pt x="433827" y="1887416"/>
                </a:cubicBezTo>
                <a:cubicBezTo>
                  <a:pt x="525658" y="1570893"/>
                  <a:pt x="599904" y="1053124"/>
                  <a:pt x="551058" y="808893"/>
                </a:cubicBezTo>
                <a:cubicBezTo>
                  <a:pt x="502212" y="564662"/>
                  <a:pt x="140750" y="422031"/>
                  <a:pt x="140750" y="422031"/>
                </a:cubicBezTo>
              </a:path>
            </a:pathLst>
          </a:custGeom>
          <a:noFill/>
          <a:ln w="444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noProof="1"/>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912816D4-2B40-D64B-88EE-4476F163955F}"/>
                  </a:ext>
                </a:extLst>
              </p:cNvPr>
              <p:cNvSpPr>
                <a:spLocks noGrp="1" noChangeArrowheads="1"/>
              </p:cNvSpPr>
              <p:nvPr/>
            </p:nvSpPr>
            <p:spPr bwMode="auto">
              <a:xfrm>
                <a:off x="451343" y="1772816"/>
                <a:ext cx="7886700" cy="1228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50000"/>
                  </a:lnSpc>
                  <a:spcBef>
                    <a:spcPct val="20000"/>
                  </a:spcBef>
                  <a:buFont typeface="Arial" panose="020B0604020202020204" pitchFamily="34" charset="0"/>
                  <a:buChar cha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假设当前</a:t>
                </a:r>
                <a14:m>
                  <m:oMath xmlns:m="http://schemas.openxmlformats.org/officeDocument/2006/math">
                    <m:r>
                      <a:rPr lang="en-US" altLang="zh-CN" sz="1600" i="1" dirty="0" smtClean="0">
                        <a:solidFill>
                          <a:srgbClr val="F07B1A"/>
                        </a:solidFill>
                        <a:latin typeface="Cambria Math" panose="02040503050406030204" pitchFamily="18" charset="0"/>
                        <a:ea typeface="楷体" panose="02010609060101010101" pitchFamily="49" charset="-122"/>
                        <a:cs typeface="Times New Roman" panose="02020603050405020304" pitchFamily="18" charset="0"/>
                      </a:rPr>
                      <m:t>𝑆</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宋体" panose="02010600030101010101" pitchFamily="2" charset="-122"/>
                  </a:rPr>
                  <a:t>是最小生成树的一部分</a:t>
                </a:r>
                <a:r>
                  <a:rPr lang="en-US" altLang="zh-CN" sz="1600"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eaLnBrk="0" hangingPunct="0">
                  <a:lnSpc>
                    <a:spcPct val="150000"/>
                  </a:lnSpc>
                  <a:spcBef>
                    <a:spcPct val="20000"/>
                  </a:spcBef>
                  <a:buFont typeface="Arial" panose="020B0604020202020204" pitchFamily="34" charset="0"/>
                  <a:buChar char="•"/>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接下来增加的边将会合并两个树不妨记作，</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1, </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𝑇</m:t>
                    </m:r>
                    <m:r>
                      <a:rPr lang="en-US" altLang="zh-CN" sz="1600" i="1" dirty="0"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rPr>
                      <m:t>2</m:t>
                    </m:r>
                  </m:oMath>
                </a14:m>
                <a:endParaRPr lang="en-US" altLang="zh-CN" sz="16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9" name="Content Placeholder 2">
                <a:extLst>
                  <a:ext uri="{FF2B5EF4-FFF2-40B4-BE49-F238E27FC236}">
                    <a16:creationId xmlns:a16="http://schemas.microsoft.com/office/drawing/2014/main" id="{912816D4-2B40-D64B-88EE-4476F163955F}"/>
                  </a:ext>
                </a:extLst>
              </p:cNvPr>
              <p:cNvSpPr>
                <a:spLocks noGrp="1" noRot="1" noChangeAspect="1" noMove="1" noResize="1" noEditPoints="1" noAdjustHandles="1" noChangeArrowheads="1" noChangeShapeType="1" noTextEdit="1"/>
              </p:cNvSpPr>
              <p:nvPr/>
            </p:nvSpPr>
            <p:spPr bwMode="auto">
              <a:xfrm>
                <a:off x="451343" y="1772816"/>
                <a:ext cx="7886700" cy="1228725"/>
              </a:xfrm>
              <a:prstGeom prst="rect">
                <a:avLst/>
              </a:prstGeom>
              <a:blipFill>
                <a:blip r:embed="rId4"/>
                <a:stretch>
                  <a:fillRect l="-3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9B4AF7-B0DE-A448-914A-E9790922C4AC}"/>
                  </a:ext>
                </a:extLst>
              </p:cNvPr>
              <p:cNvSpPr txBox="1"/>
              <p:nvPr/>
            </p:nvSpPr>
            <p:spPr>
              <a:xfrm>
                <a:off x="278819" y="3684166"/>
                <a:ext cx="3463861" cy="646331"/>
              </a:xfrm>
              <a:prstGeom prst="rect">
                <a:avLst/>
              </a:prstGeom>
              <a:noFill/>
            </p:spPr>
            <p:txBody>
              <a:bodyPr wrap="square">
                <a:spAutoFit/>
              </a:bodyPr>
              <a:lstStyle/>
              <a:p>
                <a:pPr marL="285750" indent="-285750">
                  <a:buFont typeface="Arial" panose="020B0604020202020204" pitchFamily="34" charset="0"/>
                  <a:buChar char="•"/>
                </a:pPr>
                <a:r>
                  <a:rPr lang="zh-CN" altLang="en-US" sz="1800" noProof="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根据引理</a:t>
                </a:r>
                <a:r>
                  <a:rPr lang="en-US" altLang="zh-CN" sz="1800" noProof="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1800" noProof="1">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noProof="1">
                    <a:latin typeface="Times New Roman" panose="02020603050405020304" pitchFamily="18" charset="0"/>
                    <a:ea typeface="楷体" panose="02010609060101010101" pitchFamily="49" charset="-122"/>
                    <a:cs typeface="Times New Roman" panose="02020603050405020304" pitchFamily="18" charset="0"/>
                    <a:sym typeface="+mn-ea"/>
                  </a:rPr>
                  <a:t>则存在一个</a:t>
                </a:r>
                <a14:m>
                  <m:oMath xmlns:m="http://schemas.openxmlformats.org/officeDocument/2006/math">
                    <m:r>
                      <a:rPr lang="en-US" altLang="zh-CN" sz="1800" i="1" noProof="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𝐺</m:t>
                    </m:r>
                  </m:oMath>
                </a14:m>
                <a:r>
                  <a:rPr lang="zh-CN" altLang="en-US" sz="1800" noProof="1">
                    <a:latin typeface="Times New Roman" panose="02020603050405020304" pitchFamily="18" charset="0"/>
                    <a:ea typeface="楷体" panose="02010609060101010101" pitchFamily="49" charset="-122"/>
                    <a:cs typeface="Times New Roman" panose="02020603050405020304" pitchFamily="18" charset="0"/>
                    <a:sym typeface="+mn-ea"/>
                  </a:rPr>
                  <a:t>的最小生成树包含</a:t>
                </a:r>
                <a14:m>
                  <m:oMath xmlns:m="http://schemas.openxmlformats.org/officeDocument/2006/math">
                    <m:r>
                      <a:rPr lang="en-US" altLang="zh-CN" sz="1800" i="1" noProof="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𝑆</m:t>
                    </m:r>
                    <m:r>
                      <a:rPr lang="en-US" altLang="zh-CN" sz="1800" i="1" noProof="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sym typeface="+mn-ea"/>
                      </a:rPr>
                      <m:t>∪</m:t>
                    </m:r>
                    <m:r>
                      <a:rPr lang="en-US" altLang="zh-CN" sz="1800" i="1" noProof="1" smtClean="0">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18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𝐶</m:t>
                    </m:r>
                    <m:r>
                      <a:rPr lang="en-US" altLang="zh-CN" sz="18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m:t>
                    </m:r>
                    <m:r>
                      <a:rPr lang="en-US" altLang="zh-CN" sz="18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𝐹</m:t>
                    </m:r>
                    <m:r>
                      <a:rPr lang="en-US" altLang="zh-CN" sz="1800" i="1" noProof="1">
                        <a:solidFill>
                          <a:srgbClr val="0000FF"/>
                        </a:solidFill>
                        <a:latin typeface="Cambria Math" panose="02040503050406030204" pitchFamily="18" charset="0"/>
                        <a:ea typeface="楷体" panose="02010609060101010101" pitchFamily="49" charset="-122"/>
                        <a:cs typeface="Times New Roman" panose="02020603050405020304" pitchFamily="18" charset="0"/>
                        <a:sym typeface="+mn-ea"/>
                      </a:rPr>
                      <m:t>)} </m:t>
                    </m:r>
                  </m:oMath>
                </a14:m>
                <a:endParaRPr lang="zh-CN" altLang="en-US" sz="2000" noProof="1">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0" name="TextBox 99">
                <a:extLst>
                  <a:ext uri="{FF2B5EF4-FFF2-40B4-BE49-F238E27FC236}">
                    <a16:creationId xmlns:a16="http://schemas.microsoft.com/office/drawing/2014/main" id="{4F9B4AF7-B0DE-A448-914A-E9790922C4AC}"/>
                  </a:ext>
                </a:extLst>
              </p:cNvPr>
              <p:cNvSpPr txBox="1">
                <a:spLocks noRot="1" noChangeAspect="1" noMove="1" noResize="1" noEditPoints="1" noAdjustHandles="1" noChangeArrowheads="1" noChangeShapeType="1" noTextEdit="1"/>
              </p:cNvSpPr>
              <p:nvPr/>
            </p:nvSpPr>
            <p:spPr>
              <a:xfrm>
                <a:off x="278819" y="3684166"/>
                <a:ext cx="3463861" cy="646331"/>
              </a:xfrm>
              <a:prstGeom prst="rect">
                <a:avLst/>
              </a:prstGeom>
              <a:blipFill>
                <a:blip r:embed="rId5"/>
                <a:stretch>
                  <a:fillRect l="-1465" t="-1923" b="-13462"/>
                </a:stretch>
              </a:blipFill>
            </p:spPr>
            <p:txBody>
              <a:bodyPr/>
              <a:lstStyle/>
              <a:p>
                <a:r>
                  <a:rPr lang="en-CN">
                    <a:noFill/>
                  </a:rPr>
                  <a:t> </a:t>
                </a:r>
              </a:p>
            </p:txBody>
          </p:sp>
        </mc:Fallback>
      </mc:AlternateContent>
    </p:spTree>
    <p:extLst>
      <p:ext uri="{BB962C8B-B14F-4D97-AF65-F5344CB8AC3E}">
        <p14:creationId xmlns:p14="http://schemas.microsoft.com/office/powerpoint/2010/main" val="202619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animBg="1"/>
      <p:bldP spid="98"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2656-BBC0-5248-9387-C82AFEFB9461}"/>
              </a:ext>
            </a:extLst>
          </p:cNvPr>
          <p:cNvSpPr>
            <a:spLocks noGrp="1"/>
          </p:cNvSpPr>
          <p:nvPr>
            <p:ph type="title"/>
          </p:nvPr>
        </p:nvSpPr>
        <p:spPr/>
        <p:txBody>
          <a:bodyPr/>
          <a:lstStyle/>
          <a:p>
            <a:r>
              <a:rPr lang="en-CN" dirty="0"/>
              <a:t>基于引理</a:t>
            </a:r>
            <a:r>
              <a:rPr lang="en-US" altLang="zh-CN" dirty="0"/>
              <a:t>1</a:t>
            </a:r>
            <a:r>
              <a:rPr lang="zh-CN" altLang="en-US" dirty="0"/>
              <a:t>的证明</a:t>
            </a:r>
            <a:endParaRPr lang="en-CN" dirty="0"/>
          </a:p>
        </p:txBody>
      </p:sp>
      <p:sp>
        <p:nvSpPr>
          <p:cNvPr id="3" name="Content Placeholder 2">
            <a:extLst>
              <a:ext uri="{FF2B5EF4-FFF2-40B4-BE49-F238E27FC236}">
                <a16:creationId xmlns:a16="http://schemas.microsoft.com/office/drawing/2014/main" id="{9553F0E6-9567-E14A-A791-1F849FCFC330}"/>
              </a:ext>
            </a:extLst>
          </p:cNvPr>
          <p:cNvSpPr>
            <a:spLocks noGrp="1"/>
          </p:cNvSpPr>
          <p:nvPr>
            <p:ph idx="1"/>
          </p:nvPr>
        </p:nvSpPr>
        <p:spPr/>
        <p:txBody>
          <a:bodyPr/>
          <a:lstStyle/>
          <a:p>
            <a:r>
              <a:rPr lang="en-US" dirty="0" err="1"/>
              <a:t>证明</a:t>
            </a:r>
            <a:r>
              <a:rPr lang="en-US" dirty="0"/>
              <a:t> Kruskal </a:t>
            </a:r>
            <a:r>
              <a:rPr lang="en-US" dirty="0" err="1"/>
              <a:t>算法</a:t>
            </a:r>
            <a:endParaRPr lang="en-CN" dirty="0"/>
          </a:p>
        </p:txBody>
      </p:sp>
      <p:sp>
        <p:nvSpPr>
          <p:cNvPr id="4" name="Content Placeholder 2">
            <a:extLst>
              <a:ext uri="{FF2B5EF4-FFF2-40B4-BE49-F238E27FC236}">
                <a16:creationId xmlns:a16="http://schemas.microsoft.com/office/drawing/2014/main" id="{C12315E4-8B75-4441-A7FE-6F096720037D}"/>
              </a:ext>
            </a:extLst>
          </p:cNvPr>
          <p:cNvSpPr txBox="1">
            <a:spLocks/>
          </p:cNvSpPr>
          <p:nvPr/>
        </p:nvSpPr>
        <p:spPr>
          <a:xfrm>
            <a:off x="831565" y="1844824"/>
            <a:ext cx="6832215" cy="504056"/>
          </a:xfrm>
          <a:prstGeom prst="rect">
            <a:avLst/>
          </a:prstGeom>
          <a:noFill/>
          <a:ln w="25400">
            <a:solidFill>
              <a:schemeClr val="tx2">
                <a:lumMod val="60000"/>
                <a:lumOff val="40000"/>
              </a:schemeClr>
            </a:solid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贪心选择性</a:t>
            </a:r>
            <a:r>
              <a:rPr lang="en-US" altLang="zh-CN" sz="18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8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每一步得到的边的集合，都是最小生成树的子集</a:t>
            </a:r>
            <a:endParaRPr lang="en-US" altLang="zh-CN" sz="1800" dirty="0">
              <a:solidFill>
                <a:srgbClr val="F07B1A"/>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Content Placeholder 2">
            <a:extLst>
              <a:ext uri="{FF2B5EF4-FFF2-40B4-BE49-F238E27FC236}">
                <a16:creationId xmlns:a16="http://schemas.microsoft.com/office/drawing/2014/main" id="{4F3EC2F4-F14E-0D4B-B316-05B5EEAD637D}"/>
              </a:ext>
            </a:extLst>
          </p:cNvPr>
          <p:cNvSpPr txBox="1">
            <a:spLocks noChangeArrowheads="1"/>
          </p:cNvSpPr>
          <p:nvPr/>
        </p:nvSpPr>
        <p:spPr>
          <a:xfrm>
            <a:off x="715008" y="2542992"/>
            <a:ext cx="8856984" cy="4165128"/>
          </a:xfrm>
          <a:prstGeom prst="rect">
            <a:avLst/>
          </a:prstGeom>
          <a:solidFill>
            <a:schemeClr val="bg1"/>
          </a:solidFill>
          <a:ln w="9525">
            <a:noFill/>
          </a:ln>
        </p:spPr>
        <p:txBody>
          <a:bodyPr/>
          <a:lstStyle>
            <a:lvl1pPr marL="342930" indent="-342930" algn="l" rtl="0" eaLnBrk="0" fontAlgn="base" hangingPunct="0">
              <a:spcBef>
                <a:spcPct val="20000"/>
              </a:spcBef>
              <a:spcAft>
                <a:spcPct val="0"/>
              </a:spcAft>
              <a:buFont typeface="Arial" panose="020B0604020202020204" pitchFamily="34" charset="0"/>
              <a:buChar char="•"/>
              <a:defRPr sz="2801" b="1" kern="1200">
                <a:solidFill>
                  <a:schemeClr val="tx1"/>
                </a:solidFill>
                <a:latin typeface="SimSun" panose="02010600030101010101" pitchFamily="2" charset="-122"/>
                <a:ea typeface="SimSun" panose="02010600030101010101" pitchFamily="2" charset="-122"/>
                <a:cs typeface="+mn-cs"/>
              </a:defRPr>
            </a:lvl1pPr>
            <a:lvl2pPr marL="743012" indent="-285773" algn="l" rtl="0" eaLnBrk="0" fontAlgn="base" hangingPunct="0">
              <a:lnSpc>
                <a:spcPct val="125000"/>
              </a:lnSpc>
              <a:spcBef>
                <a:spcPct val="20000"/>
              </a:spcBef>
              <a:spcAft>
                <a:spcPct val="0"/>
              </a:spcAft>
              <a:buSzPct val="60000"/>
              <a:buFont typeface="Wingdings" pitchFamily="2" charset="2"/>
              <a:buChar char="v"/>
              <a:defRPr sz="2400" b="1" kern="1200">
                <a:solidFill>
                  <a:srgbClr val="0033CC"/>
                </a:solidFill>
                <a:latin typeface="SimSun" panose="02010600030101010101" pitchFamily="2" charset="-122"/>
                <a:ea typeface="SimSun" panose="02010600030101010101" pitchFamily="2" charset="-122"/>
                <a:cs typeface="+mn-cs"/>
              </a:defRPr>
            </a:lvl2pPr>
            <a:lvl3pPr marL="1143097"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3pPr>
            <a:lvl4pPr marL="1600335"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4pPr>
            <a:lvl5pPr marL="2057573" indent="-228619" algn="l" rtl="0" eaLnBrk="0" fontAlgn="base" hangingPunct="0">
              <a:spcBef>
                <a:spcPct val="20000"/>
              </a:spcBef>
              <a:spcAft>
                <a:spcPct val="0"/>
              </a:spcAft>
              <a:buFont typeface="Arial" panose="020B0604020202020204" pitchFamily="34" charset="0"/>
              <a:buChar char="»"/>
              <a:defRPr sz="2000" kern="1200">
                <a:solidFill>
                  <a:schemeClr val="tx1"/>
                </a:solidFill>
                <a:latin typeface="SimSun" panose="02010600030101010101" pitchFamily="2" charset="-122"/>
                <a:ea typeface="SimSun" panose="02010600030101010101" pitchFamily="2" charset="-122"/>
                <a:cs typeface="+mn-cs"/>
              </a:defRPr>
            </a:lvl5pPr>
            <a:lvl6pPr marL="2514813"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50"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89"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527" indent="-228619" algn="l" defTabSz="9144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关键：每次迭代</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选定的边为当前某个切割的</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轻量级边。</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150000"/>
              </a:lnSpc>
              <a:buFont typeface="Arial" panose="020B0604020202020204" pitchFamily="34" charset="0"/>
              <a:buChar char="•"/>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增加第</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条边时，边集为空，显然是最小生成树的一部分</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归纳步骤：</a:t>
            </a:r>
          </a:p>
          <a:p>
            <a:pPr lvl="1">
              <a:lnSpc>
                <a:spcPct val="150000"/>
              </a:lnSpc>
              <a:buFont typeface="Arial" panose="020B0604020202020204" pitchFamily="34" charset="0"/>
              <a:buChar char="•"/>
            </a:pP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如果增加第t条边之后，得到的边集是最小生成树的一部分，那么</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再</a:t>
            </a: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增加一条边，依然是最小生成树的一部分</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前面已证</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结论:</a:t>
            </a:r>
          </a:p>
          <a:p>
            <a:pPr lvl="1">
              <a:lnSpc>
                <a:spcPct val="150000"/>
              </a:lnSpc>
              <a:buFont typeface="Arial" panose="020B0604020202020204" pitchFamily="34" charset="0"/>
              <a:buChar char="•"/>
            </a:pPr>
            <a:r>
              <a:rPr lang="en-US" altLang="zh-CN" sz="16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每一步得到的边集都是最小生成树的一部分，当所有点都包含之后，得到的边集就是最小生成树</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91978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5BBD0E5-E3A4-9D41-8DB7-8859EBF0BF7C}"/>
              </a:ext>
            </a:extLst>
          </p:cNvPr>
          <p:cNvSpPr txBox="1">
            <a:spLocks/>
          </p:cNvSpPr>
          <p:nvPr/>
        </p:nvSpPr>
        <p:spPr>
          <a:xfrm>
            <a:off x="2426494" y="2708921"/>
            <a:ext cx="5434013" cy="2189163"/>
          </a:xfrm>
          <a:prstGeom prst="rect">
            <a:avLst/>
          </a:prstGeom>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buNone/>
              <a:defRPr/>
            </a:pPr>
            <a:r>
              <a:rPr lang="zh-CN" altLang="en-CN" sz="4001" dirty="0"/>
              <a:t>附加例题</a:t>
            </a:r>
            <a:endParaRPr lang="zh-CN" altLang="en-US" sz="4001" dirty="0"/>
          </a:p>
        </p:txBody>
      </p:sp>
    </p:spTree>
    <p:extLst>
      <p:ext uri="{BB962C8B-B14F-4D97-AF65-F5344CB8AC3E}">
        <p14:creationId xmlns:p14="http://schemas.microsoft.com/office/powerpoint/2010/main" val="2082315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p:nvPr/>
        </p:nvSpPr>
        <p:spPr>
          <a:xfrm>
            <a:off x="5954714" y="131764"/>
            <a:ext cx="4249737" cy="6334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zh-CN" altLang="en-US" sz="4001" b="1" dirty="0">
                <a:solidFill>
                  <a:srgbClr val="663300"/>
                </a:solidFill>
                <a:latin typeface="华文行楷" panose="02010800040101010101" pitchFamily="2" charset="-122"/>
                <a:ea typeface="华文行楷" panose="02010800040101010101" pitchFamily="2" charset="-122"/>
              </a:rPr>
              <a:t>问题的定义</a:t>
            </a:r>
          </a:p>
        </p:txBody>
      </p:sp>
      <p:sp>
        <p:nvSpPr>
          <p:cNvPr id="786437" name="Text Box 5"/>
          <p:cNvSpPr txBox="1">
            <a:spLocks noChangeArrowheads="1"/>
          </p:cNvSpPr>
          <p:nvPr/>
        </p:nvSpPr>
        <p:spPr bwMode="auto">
          <a:xfrm>
            <a:off x="201613" y="1052514"/>
            <a:ext cx="9478391" cy="3540328"/>
          </a:xfrm>
          <a:prstGeom prst="rect">
            <a:avLst/>
          </a:prstGeom>
          <a:noFill/>
          <a:ln w="12700" cap="sq">
            <a:noFill/>
            <a:miter lim="800000"/>
            <a:headEnd type="none" w="sm" len="sm"/>
            <a:tailEnd type="none" w="sm" len="sm"/>
          </a:ln>
          <a:effectLst/>
        </p:spPr>
        <p:txBody>
          <a:bodyPr wrap="square">
            <a:spAutoFit/>
          </a:bodyPr>
          <a:lstStyle/>
          <a:p>
            <a:pPr algn="just">
              <a:buFontTx/>
              <a:buChar char="•"/>
              <a:defRPr/>
            </a:pPr>
            <a:r>
              <a:rPr lang="zh-CN" altLang="en-US" sz="3201" b="1" dirty="0">
                <a:solidFill>
                  <a:srgbClr val="0000FF"/>
                </a:solidFill>
                <a:effectLst>
                  <a:outerShdw blurRad="38100" dist="38100" dir="2700000" algn="tl">
                    <a:srgbClr val="C0C0C0"/>
                  </a:outerShdw>
                </a:effectLst>
                <a:ea typeface="华文行楷" panose="02010800040101010101" pitchFamily="2" charset="-122"/>
              </a:rPr>
              <a:t>给定一个非负整数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N</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，找出小于或等于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N </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的最大的整数，同时这个整数需要满足其各个位数上的数字是单调递增。</a:t>
            </a:r>
          </a:p>
          <a:p>
            <a:pPr algn="just">
              <a:defRPr/>
            </a:pPr>
            <a:r>
              <a:rPr lang="zh-CN" altLang="en-US" sz="3201" b="1" dirty="0">
                <a:solidFill>
                  <a:srgbClr val="0000FF"/>
                </a:solidFill>
                <a:effectLst>
                  <a:outerShdw blurRad="38100" dist="38100" dir="2700000" algn="tl">
                    <a:srgbClr val="C0C0C0"/>
                  </a:outerShdw>
                </a:effectLst>
                <a:ea typeface="华文行楷" panose="02010800040101010101" pitchFamily="2" charset="-122"/>
              </a:rPr>
              <a:t>（当且仅当每个相邻位数上的数字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x </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和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y </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满足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x &lt;= y </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时，我们称这个整数是单调递增的。）</a:t>
            </a:r>
          </a:p>
          <a:p>
            <a:pPr>
              <a:buFontTx/>
              <a:buChar char="•"/>
              <a:defRPr/>
            </a:pPr>
            <a:endParaRPr lang="zh-CN" altLang="en-US" sz="3201" b="1" dirty="0">
              <a:solidFill>
                <a:srgbClr val="0000FF"/>
              </a:solidFill>
              <a:effectLst>
                <a:outerShdw blurRad="38100" dist="38100" dir="2700000" algn="tl">
                  <a:srgbClr val="C0C0C0"/>
                </a:outerShdw>
              </a:effectLst>
              <a:ea typeface="华文行楷" panose="02010800040101010101" pitchFamily="2" charset="-122"/>
            </a:endParaRPr>
          </a:p>
          <a:p>
            <a:pPr>
              <a:defRPr/>
            </a:pPr>
            <a:r>
              <a:rPr lang="zh-CN" altLang="en-US" sz="3201" b="1" dirty="0">
                <a:effectLst>
                  <a:outerShdw blurRad="38100" dist="38100" dir="2700000" algn="tl">
                    <a:srgbClr val="C0C0C0"/>
                  </a:outerShdw>
                </a:effectLst>
                <a:ea typeface="华文行楷" panose="02010800040101010101" pitchFamily="2" charset="-122"/>
              </a:rPr>
              <a:t>例：</a:t>
            </a:r>
            <a:r>
              <a:rPr lang="zh-CN" altLang="en-US" sz="3201" b="1" dirty="0">
                <a:solidFill>
                  <a:srgbClr val="0000FF"/>
                </a:solidFill>
                <a:effectLst>
                  <a:outerShdw blurRad="38100" dist="38100" dir="2700000" algn="tl">
                    <a:srgbClr val="C0C0C0"/>
                  </a:outerShdw>
                </a:effectLst>
                <a:ea typeface="华文行楷" panose="02010800040101010101" pitchFamily="2" charset="-122"/>
              </a:rPr>
              <a:t> </a:t>
            </a:r>
            <a:r>
              <a:rPr lang="en-US" altLang="zh-CN" sz="3201" b="1" dirty="0">
                <a:solidFill>
                  <a:srgbClr val="0000FF"/>
                </a:solidFill>
                <a:effectLst>
                  <a:outerShdw blurRad="38100" dist="38100" dir="2700000" algn="tl">
                    <a:srgbClr val="C0C0C0"/>
                  </a:outerShdw>
                </a:effectLst>
                <a:ea typeface="华文行楷" panose="02010800040101010101" pitchFamily="2" charset="-122"/>
              </a:rPr>
              <a:t>	</a:t>
            </a:r>
            <a:endParaRPr lang="zh-CN" altLang="en-US" sz="3201" b="1" dirty="0">
              <a:effectLst>
                <a:outerShdw blurRad="38100" dist="38100" dir="2700000" algn="tl">
                  <a:srgbClr val="C0C0C0"/>
                </a:outerShdw>
              </a:effectLst>
              <a:latin typeface="SimSun" panose="02010600030101010101" pitchFamily="2" charset="-122"/>
              <a:ea typeface="SimSun" panose="02010600030101010101" pitchFamily="2" charset="-122"/>
            </a:endParaRPr>
          </a:p>
        </p:txBody>
      </p:sp>
      <p:sp>
        <p:nvSpPr>
          <p:cNvPr id="113668" name="Rectangle 6"/>
          <p:cNvSpPr/>
          <p:nvPr/>
        </p:nvSpPr>
        <p:spPr>
          <a:xfrm>
            <a:off x="3490913" y="2781302"/>
            <a:ext cx="102870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2400" dirty="0">
              <a:latin typeface="Arial" panose="020B0604020202020204" pitchFamily="34" charset="0"/>
              <a:ea typeface="宋体" panose="02010600030101010101" pitchFamily="2" charset="-122"/>
            </a:endParaRPr>
          </a:p>
        </p:txBody>
      </p:sp>
      <p:sp>
        <p:nvSpPr>
          <p:cNvPr id="2" name="Rectangle 1">
            <a:extLst>
              <a:ext uri="{FF2B5EF4-FFF2-40B4-BE49-F238E27FC236}">
                <a16:creationId xmlns:a16="http://schemas.microsoft.com/office/drawing/2014/main" id="{6D380CBF-DC3F-D042-90ED-52905173B187}"/>
              </a:ext>
            </a:extLst>
          </p:cNvPr>
          <p:cNvSpPr/>
          <p:nvPr/>
        </p:nvSpPr>
        <p:spPr>
          <a:xfrm>
            <a:off x="6692746" y="6165653"/>
            <a:ext cx="3594254" cy="461665"/>
          </a:xfrm>
          <a:prstGeom prst="rect">
            <a:avLst/>
          </a:prstGeom>
        </p:spPr>
        <p:txBody>
          <a:bodyPr wrap="none">
            <a:spAutoFit/>
          </a:bodyPr>
          <a:lstStyle/>
          <a:p>
            <a:pPr>
              <a:defRPr/>
            </a:pP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来源：力扣（</a:t>
            </a:r>
            <a:r>
              <a:rPr lang="en-US" altLang="zh-CN" sz="2400" b="1" dirty="0" err="1">
                <a:effectLst>
                  <a:outerShdw blurRad="38100" dist="38100" dir="2700000" algn="tl">
                    <a:srgbClr val="C0C0C0"/>
                  </a:outerShdw>
                </a:effectLst>
                <a:latin typeface="SimSun" panose="02010600030101010101" pitchFamily="2" charset="-122"/>
                <a:ea typeface="SimSun" panose="02010600030101010101" pitchFamily="2" charset="-122"/>
              </a:rPr>
              <a:t>LeetCode</a:t>
            </a: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a:t>
            </a:r>
          </a:p>
        </p:txBody>
      </p:sp>
      <p:sp>
        <p:nvSpPr>
          <p:cNvPr id="3" name="Rectangle 2">
            <a:extLst>
              <a:ext uri="{FF2B5EF4-FFF2-40B4-BE49-F238E27FC236}">
                <a16:creationId xmlns:a16="http://schemas.microsoft.com/office/drawing/2014/main" id="{9F94DD04-AA5D-AA40-A2D0-AD078F365416}"/>
              </a:ext>
            </a:extLst>
          </p:cNvPr>
          <p:cNvSpPr/>
          <p:nvPr/>
        </p:nvSpPr>
        <p:spPr>
          <a:xfrm>
            <a:off x="1327078" y="4005066"/>
            <a:ext cx="3361818" cy="461665"/>
          </a:xfrm>
          <a:prstGeom prst="rect">
            <a:avLst/>
          </a:prstGeom>
        </p:spPr>
        <p:txBody>
          <a:bodyPr wrap="none">
            <a:spAutoFit/>
          </a:bodyPr>
          <a:lstStyle/>
          <a:p>
            <a:r>
              <a:rPr lang="zh-CN" altLang="en-US" sz="2400" b="1" dirty="0"/>
              <a:t>输入</a:t>
            </a:r>
            <a:r>
              <a:rPr lang="en-US" altLang="zh-CN" sz="2400" b="1" dirty="0"/>
              <a:t>:</a:t>
            </a:r>
            <a:r>
              <a:rPr lang="zh-CN" altLang="en-US" sz="2400" dirty="0"/>
              <a:t> </a:t>
            </a:r>
            <a:r>
              <a:rPr lang="en-US" sz="2400" dirty="0"/>
              <a:t>N = 10</a:t>
            </a:r>
            <a:r>
              <a:rPr lang="zh-CN" altLang="en-US" sz="2400" dirty="0"/>
              <a:t>， </a:t>
            </a:r>
            <a:r>
              <a:rPr lang="en-US" sz="2400" dirty="0"/>
              <a:t> </a:t>
            </a:r>
            <a:r>
              <a:rPr lang="zh-CN" altLang="en-US" sz="2400" b="1" dirty="0"/>
              <a:t>输出</a:t>
            </a:r>
            <a:r>
              <a:rPr lang="en-US" altLang="zh-CN" sz="2400" b="1" dirty="0"/>
              <a:t>:</a:t>
            </a:r>
            <a:r>
              <a:rPr lang="zh-CN" altLang="en-US" sz="2400" dirty="0"/>
              <a:t> </a:t>
            </a:r>
            <a:r>
              <a:rPr lang="en-US" altLang="zh-CN" sz="2400" dirty="0"/>
              <a:t>9</a:t>
            </a:r>
            <a:endParaRPr lang="en-CN" sz="2400" dirty="0"/>
          </a:p>
        </p:txBody>
      </p:sp>
      <p:sp>
        <p:nvSpPr>
          <p:cNvPr id="7" name="Rectangle 6">
            <a:extLst>
              <a:ext uri="{FF2B5EF4-FFF2-40B4-BE49-F238E27FC236}">
                <a16:creationId xmlns:a16="http://schemas.microsoft.com/office/drawing/2014/main" id="{D8542179-5A87-4546-A86C-228B6F770D20}"/>
              </a:ext>
            </a:extLst>
          </p:cNvPr>
          <p:cNvSpPr/>
          <p:nvPr/>
        </p:nvSpPr>
        <p:spPr>
          <a:xfrm>
            <a:off x="1331213" y="4591945"/>
            <a:ext cx="4049507" cy="461665"/>
          </a:xfrm>
          <a:prstGeom prst="rect">
            <a:avLst/>
          </a:prstGeom>
        </p:spPr>
        <p:txBody>
          <a:bodyPr wrap="none">
            <a:spAutoFit/>
          </a:bodyPr>
          <a:lstStyle/>
          <a:p>
            <a:r>
              <a:rPr lang="zh-CN" altLang="en-US" sz="2400" b="1" dirty="0"/>
              <a:t>输入</a:t>
            </a:r>
            <a:r>
              <a:rPr lang="en-US" altLang="zh-CN" sz="2400" b="1" dirty="0"/>
              <a:t>:</a:t>
            </a:r>
            <a:r>
              <a:rPr lang="zh-CN" altLang="en-US" sz="2400" dirty="0"/>
              <a:t> </a:t>
            </a:r>
            <a:r>
              <a:rPr lang="en-US" sz="2400" dirty="0"/>
              <a:t>N = </a:t>
            </a:r>
            <a:r>
              <a:rPr lang="en-US" altLang="zh-CN" sz="2400" dirty="0"/>
              <a:t>2454</a:t>
            </a:r>
            <a:r>
              <a:rPr lang="zh-CN" altLang="en-US" sz="2400" dirty="0"/>
              <a:t>，</a:t>
            </a:r>
            <a:r>
              <a:rPr lang="zh-CN" altLang="en-US" sz="2400" b="1" dirty="0"/>
              <a:t>输出</a:t>
            </a:r>
            <a:r>
              <a:rPr lang="en-US" altLang="zh-CN" sz="2400" b="1" dirty="0"/>
              <a:t>:</a:t>
            </a:r>
            <a:r>
              <a:rPr lang="zh-CN" altLang="en-US" sz="2400" dirty="0"/>
              <a:t> </a:t>
            </a:r>
            <a:r>
              <a:rPr lang="en-US" altLang="zh-CN" sz="2400" dirty="0"/>
              <a:t>2449</a:t>
            </a:r>
            <a:endParaRPr lang="en-CN" sz="2400" dirty="0"/>
          </a:p>
        </p:txBody>
      </p:sp>
      <p:sp>
        <p:nvSpPr>
          <p:cNvPr id="8" name="Rectangle 7">
            <a:extLst>
              <a:ext uri="{FF2B5EF4-FFF2-40B4-BE49-F238E27FC236}">
                <a16:creationId xmlns:a16="http://schemas.microsoft.com/office/drawing/2014/main" id="{65E4AB9A-87F1-F34E-ADE3-0AF334A3FD65}"/>
              </a:ext>
            </a:extLst>
          </p:cNvPr>
          <p:cNvSpPr/>
          <p:nvPr/>
        </p:nvSpPr>
        <p:spPr>
          <a:xfrm>
            <a:off x="1338078" y="5233778"/>
            <a:ext cx="4735592" cy="461665"/>
          </a:xfrm>
          <a:prstGeom prst="rect">
            <a:avLst/>
          </a:prstGeom>
        </p:spPr>
        <p:txBody>
          <a:bodyPr wrap="none">
            <a:spAutoFit/>
          </a:bodyPr>
          <a:lstStyle/>
          <a:p>
            <a:r>
              <a:rPr lang="zh-CN" altLang="en-US" sz="2400" b="1" dirty="0"/>
              <a:t>输入</a:t>
            </a:r>
            <a:r>
              <a:rPr lang="en-US" altLang="zh-CN" sz="2400" b="1" dirty="0"/>
              <a:t>:</a:t>
            </a:r>
            <a:r>
              <a:rPr lang="zh-CN" altLang="en-US" sz="2400" dirty="0"/>
              <a:t> </a:t>
            </a:r>
            <a:r>
              <a:rPr lang="en-US" sz="2400" dirty="0"/>
              <a:t>N = </a:t>
            </a:r>
            <a:r>
              <a:rPr lang="en-US" altLang="zh-CN" sz="2400" dirty="0"/>
              <a:t>233332</a:t>
            </a:r>
            <a:r>
              <a:rPr lang="zh-CN" altLang="en-US" sz="2400" dirty="0"/>
              <a:t>，</a:t>
            </a:r>
            <a:r>
              <a:rPr lang="zh-CN" altLang="en-US" sz="2400" b="1" dirty="0"/>
              <a:t>输出</a:t>
            </a:r>
            <a:r>
              <a:rPr lang="en-US" altLang="zh-CN" sz="2400" b="1" dirty="0"/>
              <a:t>:</a:t>
            </a:r>
            <a:r>
              <a:rPr lang="zh-CN" altLang="en-US" sz="2400" dirty="0"/>
              <a:t> </a:t>
            </a:r>
            <a:r>
              <a:rPr lang="en-US" altLang="zh-CN" sz="2400" dirty="0"/>
              <a:t>229999</a:t>
            </a:r>
            <a:endParaRPr lang="en-CN" sz="2400" dirty="0"/>
          </a:p>
        </p:txBody>
      </p:sp>
    </p:spTree>
    <p:extLst>
      <p:ext uri="{BB962C8B-B14F-4D97-AF65-F5344CB8AC3E}">
        <p14:creationId xmlns:p14="http://schemas.microsoft.com/office/powerpoint/2010/main" val="14231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6437">
                                            <p:txEl>
                                              <p:pRg st="3" end="3"/>
                                            </p:txEl>
                                          </p:spTgt>
                                        </p:tgtEl>
                                        <p:attrNameLst>
                                          <p:attrName>style.visibility</p:attrName>
                                        </p:attrNameLst>
                                      </p:cBhvr>
                                      <p:to>
                                        <p:strVal val="visible"/>
                                      </p:to>
                                    </p:set>
                                    <p:anim calcmode="lin" valueType="num">
                                      <p:cBhvr additive="base">
                                        <p:cTn id="7" dur="500" fill="hold"/>
                                        <p:tgtEl>
                                          <p:spTgt spid="786437">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6437">
                                            <p:txEl>
                                              <p:pRg st="3" end="3"/>
                                            </p:txEl>
                                          </p:spTgt>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p:nvPr/>
        </p:nvSpPr>
        <p:spPr>
          <a:xfrm>
            <a:off x="5954714" y="131764"/>
            <a:ext cx="4249737" cy="6334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zh-CN" altLang="en-US" sz="4001" b="1" dirty="0">
                <a:solidFill>
                  <a:srgbClr val="663300"/>
                </a:solidFill>
                <a:latin typeface="华文行楷" panose="02010800040101010101" pitchFamily="2" charset="-122"/>
                <a:ea typeface="华文行楷" panose="02010800040101010101" pitchFamily="2" charset="-122"/>
              </a:rPr>
              <a:t>算法设计</a:t>
            </a:r>
          </a:p>
        </p:txBody>
      </p:sp>
      <p:sp>
        <p:nvSpPr>
          <p:cNvPr id="786437" name="Text Box 5"/>
          <p:cNvSpPr txBox="1">
            <a:spLocks noChangeArrowheads="1"/>
          </p:cNvSpPr>
          <p:nvPr/>
        </p:nvSpPr>
        <p:spPr bwMode="auto">
          <a:xfrm>
            <a:off x="201614" y="1052513"/>
            <a:ext cx="9334375" cy="2677656"/>
          </a:xfrm>
          <a:prstGeom prst="rect">
            <a:avLst/>
          </a:prstGeom>
          <a:noFill/>
          <a:ln w="12700" cap="sq">
            <a:noFill/>
            <a:miter lim="800000"/>
            <a:headEnd type="none" w="sm" len="sm"/>
            <a:tailEnd type="none" w="sm" len="sm"/>
          </a:ln>
          <a:effectLst/>
        </p:spPr>
        <p:txBody>
          <a:bodyPr wrap="square">
            <a:spAutoFit/>
          </a:bodyPr>
          <a:lstStyle/>
          <a:p>
            <a:pPr algn="just">
              <a:defRPr/>
            </a:pPr>
            <a:r>
              <a:rPr lang="zh-CN" altLang="en-US" sz="2400" dirty="0"/>
              <a:t>记 </a:t>
            </a:r>
            <a:r>
              <a:rPr lang="en-US" sz="2400" dirty="0" err="1"/>
              <a:t>str</a:t>
            </a:r>
            <a:r>
              <a:rPr lang="en-US" altLang="zh-CN" sz="2400" dirty="0" err="1"/>
              <a:t>N</a:t>
            </a:r>
            <a:r>
              <a:rPr lang="en-US" sz="2400" dirty="0"/>
              <a:t>[</a:t>
            </a:r>
            <a:r>
              <a:rPr lang="en-US" sz="2400" dirty="0" err="1"/>
              <a:t>i</a:t>
            </a:r>
            <a:r>
              <a:rPr lang="en-US" sz="2400" dirty="0"/>
              <a:t>]</a:t>
            </a:r>
            <a:r>
              <a:rPr lang="en-US" sz="2400" i="1" dirty="0"/>
              <a:t> </a:t>
            </a:r>
            <a:r>
              <a:rPr lang="zh-CN" altLang="en-US" sz="2400" dirty="0"/>
              <a:t>表示数字 </a:t>
            </a:r>
            <a:r>
              <a:rPr lang="en-US" altLang="zh-CN" sz="2400" dirty="0"/>
              <a:t>N</a:t>
            </a:r>
            <a:r>
              <a:rPr lang="en-US" sz="2400" dirty="0"/>
              <a:t> </a:t>
            </a:r>
            <a:r>
              <a:rPr lang="zh-CN" altLang="en-US" sz="2400" dirty="0"/>
              <a:t>从高到低的第 </a:t>
            </a:r>
            <a:r>
              <a:rPr lang="en-US" sz="2400" dirty="0" err="1"/>
              <a:t>i</a:t>
            </a:r>
            <a:r>
              <a:rPr lang="zh-CN" altLang="en-US" sz="2400" dirty="0"/>
              <a:t>位的数（</a:t>
            </a:r>
            <a:r>
              <a:rPr lang="en-US" sz="2400" dirty="0" err="1"/>
              <a:t>i</a:t>
            </a:r>
            <a:r>
              <a:rPr lang="en-US" sz="2400" dirty="0"/>
              <a:t> </a:t>
            </a:r>
            <a:r>
              <a:rPr lang="zh-CN" altLang="en-US" sz="2400" dirty="0"/>
              <a:t>从 </a:t>
            </a:r>
            <a:r>
              <a:rPr lang="en-US" altLang="zh-CN" sz="2400" dirty="0"/>
              <a:t>0</a:t>
            </a:r>
            <a:r>
              <a:rPr lang="zh-CN" altLang="en-US" sz="2400" dirty="0"/>
              <a:t> 开始）。</a:t>
            </a:r>
            <a:endParaRPr lang="en-US" altLang="zh-CN" sz="2400" dirty="0"/>
          </a:p>
          <a:p>
            <a:pPr algn="just">
              <a:defRPr/>
            </a:pPr>
            <a:endParaRPr lang="en-US" altLang="zh-CN" sz="2400" b="1" dirty="0">
              <a:solidFill>
                <a:srgbClr val="0000FF"/>
              </a:solidFill>
              <a:effectLst>
                <a:outerShdw blurRad="38100" dist="38100" dir="2700000" algn="tl">
                  <a:srgbClr val="C0C0C0"/>
                </a:outerShdw>
              </a:effectLst>
              <a:ea typeface="华文行楷" panose="02010800040101010101" pitchFamily="2" charset="-122"/>
            </a:endParaRPr>
          </a:p>
          <a:p>
            <a:pPr marL="457239" indent="-457239" algn="just">
              <a:buFont typeface="Arial" panose="020B0604020202020204" pitchFamily="34" charset="0"/>
              <a:buChar char="•"/>
              <a:defRPr/>
            </a:pPr>
            <a:r>
              <a:rPr lang="zh-CN" altLang="en-US" sz="2400" dirty="0"/>
              <a:t>如果整个数字 </a:t>
            </a:r>
            <a:r>
              <a:rPr lang="en-US" altLang="zh-CN" sz="2400" dirty="0"/>
              <a:t>N</a:t>
            </a:r>
            <a:r>
              <a:rPr lang="en-US" sz="2400" dirty="0"/>
              <a:t> </a:t>
            </a:r>
            <a:r>
              <a:rPr lang="zh-CN" altLang="en-US" sz="2400" dirty="0"/>
              <a:t>本身已经是按位单调递增的，那么最大的数字即为 </a:t>
            </a:r>
            <a:r>
              <a:rPr lang="en-US" altLang="zh-CN" sz="2400" dirty="0"/>
              <a:t>N</a:t>
            </a:r>
            <a:r>
              <a:rPr lang="en-US" sz="2400" dirty="0"/>
              <a:t>。</a:t>
            </a:r>
          </a:p>
          <a:p>
            <a:pPr marL="457239" indent="-457239" algn="just">
              <a:buFont typeface="Arial" panose="020B0604020202020204" pitchFamily="34" charset="0"/>
              <a:buChar char="•"/>
              <a:defRPr/>
            </a:pPr>
            <a:r>
              <a:rPr lang="zh-CN" altLang="en-US" sz="2400" dirty="0"/>
              <a:t>既然要尽可能的大，那么这个数从高位开始要尽可能地保持不变。</a:t>
            </a:r>
            <a:endParaRPr lang="en-US" altLang="zh-CN" sz="2400" dirty="0"/>
          </a:p>
          <a:p>
            <a:pPr marL="457239" indent="-457239" algn="just">
              <a:buFont typeface="Arial" panose="020B0604020202020204" pitchFamily="34" charset="0"/>
              <a:buChar char="•"/>
              <a:defRPr/>
            </a:pPr>
            <a:r>
              <a:rPr lang="zh-CN" altLang="en-US" sz="2400" dirty="0"/>
              <a:t>那么我们找到从高位到低位第一个满足 </a:t>
            </a:r>
            <a:r>
              <a:rPr lang="en-US" altLang="zh-CN" sz="2400" dirty="0" err="1"/>
              <a:t>strN</a:t>
            </a:r>
            <a:r>
              <a:rPr lang="en-US" altLang="zh-CN" sz="2400" dirty="0"/>
              <a:t>[i-1]</a:t>
            </a:r>
            <a:r>
              <a:rPr lang="zh-CN" altLang="en-US" sz="2400" dirty="0"/>
              <a:t> </a:t>
            </a:r>
            <a:r>
              <a:rPr lang="en-US" altLang="zh-CN" sz="2400" dirty="0"/>
              <a:t>&gt;</a:t>
            </a:r>
            <a:r>
              <a:rPr lang="zh-CN" altLang="en-US" sz="2400" dirty="0"/>
              <a:t> </a:t>
            </a:r>
            <a:r>
              <a:rPr lang="en-US" altLang="zh-CN" sz="2400" dirty="0" err="1"/>
              <a:t>strN</a:t>
            </a:r>
            <a:r>
              <a:rPr lang="en-US" altLang="zh-CN" sz="2400" dirty="0"/>
              <a:t>[</a:t>
            </a:r>
            <a:r>
              <a:rPr lang="en-US" altLang="zh-CN" sz="2400" dirty="0" err="1"/>
              <a:t>i</a:t>
            </a:r>
            <a:r>
              <a:rPr lang="en-US" altLang="zh-CN" sz="2400" dirty="0"/>
              <a:t>]</a:t>
            </a:r>
            <a:r>
              <a:rPr lang="zh-CN" altLang="en-US" sz="2400" dirty="0"/>
              <a:t> 的位置，然后把 </a:t>
            </a:r>
            <a:r>
              <a:rPr lang="en-US" altLang="zh-CN" sz="2400" dirty="0" err="1"/>
              <a:t>strN</a:t>
            </a:r>
            <a:r>
              <a:rPr lang="en-US" altLang="zh-CN" sz="2400" dirty="0"/>
              <a:t>[i-1] - 1</a:t>
            </a:r>
            <a:r>
              <a:rPr lang="zh-CN" altLang="en-US" sz="2400" dirty="0"/>
              <a:t>，再把后面的位置都变成 </a:t>
            </a:r>
            <a:r>
              <a:rPr lang="en-US" altLang="zh-CN" sz="2400" dirty="0"/>
              <a:t>9 </a:t>
            </a:r>
            <a:r>
              <a:rPr lang="zh-CN" altLang="en-US" sz="2400" dirty="0"/>
              <a:t>即可。</a:t>
            </a:r>
          </a:p>
        </p:txBody>
      </p:sp>
      <p:sp>
        <p:nvSpPr>
          <p:cNvPr id="113668" name="Rectangle 6"/>
          <p:cNvSpPr/>
          <p:nvPr/>
        </p:nvSpPr>
        <p:spPr>
          <a:xfrm>
            <a:off x="3490913" y="2781302"/>
            <a:ext cx="102870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2400" dirty="0">
              <a:latin typeface="Arial" panose="020B0604020202020204" pitchFamily="34" charset="0"/>
              <a:ea typeface="宋体" panose="02010600030101010101" pitchFamily="2" charset="-122"/>
            </a:endParaRPr>
          </a:p>
        </p:txBody>
      </p:sp>
      <p:sp>
        <p:nvSpPr>
          <p:cNvPr id="3" name="TextBox 2">
            <a:extLst>
              <a:ext uri="{FF2B5EF4-FFF2-40B4-BE49-F238E27FC236}">
                <a16:creationId xmlns:a16="http://schemas.microsoft.com/office/drawing/2014/main" id="{BE1DE9CF-B63A-C14D-A184-5843B7CA6F9C}"/>
              </a:ext>
            </a:extLst>
          </p:cNvPr>
          <p:cNvSpPr txBox="1"/>
          <p:nvPr/>
        </p:nvSpPr>
        <p:spPr>
          <a:xfrm>
            <a:off x="2047159" y="4509122"/>
            <a:ext cx="6192687" cy="1200329"/>
          </a:xfrm>
          <a:prstGeom prst="rect">
            <a:avLst/>
          </a:prstGeom>
          <a:noFill/>
        </p:spPr>
        <p:txBody>
          <a:bodyPr wrap="square" rtlCol="0">
            <a:spAutoFit/>
          </a:bodyPr>
          <a:lstStyle/>
          <a:p>
            <a:pPr algn="just"/>
            <a:r>
              <a:rPr lang="en-CN" sz="2400" dirty="0">
                <a:solidFill>
                  <a:srgbClr val="C00000"/>
                </a:solidFill>
              </a:rPr>
              <a:t>潜在的问题</a:t>
            </a:r>
            <a:r>
              <a:rPr lang="zh-CN" altLang="en-US" sz="2400" dirty="0">
                <a:solidFill>
                  <a:srgbClr val="C00000"/>
                </a:solidFill>
              </a:rPr>
              <a:t>：当</a:t>
            </a:r>
            <a:r>
              <a:rPr lang="en-US" altLang="zh-CN" sz="2400" dirty="0" err="1">
                <a:solidFill>
                  <a:srgbClr val="C00000"/>
                </a:solidFill>
              </a:rPr>
              <a:t>strN</a:t>
            </a:r>
            <a:r>
              <a:rPr lang="en-US" altLang="zh-CN" sz="2400" dirty="0">
                <a:solidFill>
                  <a:srgbClr val="C00000"/>
                </a:solidFill>
              </a:rPr>
              <a:t>[i-1]</a:t>
            </a:r>
            <a:r>
              <a:rPr lang="zh-CN" altLang="en-US" sz="2400" dirty="0">
                <a:solidFill>
                  <a:srgbClr val="C00000"/>
                </a:solidFill>
              </a:rPr>
              <a:t>自身减</a:t>
            </a:r>
            <a:r>
              <a:rPr lang="en-US" altLang="zh-CN" sz="2400" dirty="0">
                <a:solidFill>
                  <a:srgbClr val="C00000"/>
                </a:solidFill>
              </a:rPr>
              <a:t>1</a:t>
            </a:r>
            <a:r>
              <a:rPr lang="zh-CN" altLang="en-US" sz="2400" dirty="0">
                <a:solidFill>
                  <a:srgbClr val="C00000"/>
                </a:solidFill>
              </a:rPr>
              <a:t>后，可能使得</a:t>
            </a:r>
            <a:r>
              <a:rPr lang="en-US" altLang="zh-CN" sz="2400" dirty="0" err="1">
                <a:solidFill>
                  <a:srgbClr val="C00000"/>
                </a:solidFill>
              </a:rPr>
              <a:t>strN</a:t>
            </a:r>
            <a:r>
              <a:rPr lang="en-US" altLang="zh-CN" sz="2400" dirty="0">
                <a:solidFill>
                  <a:srgbClr val="C00000"/>
                </a:solidFill>
              </a:rPr>
              <a:t>[i-2]</a:t>
            </a:r>
            <a:r>
              <a:rPr lang="zh-CN" altLang="en-US" sz="2400" dirty="0">
                <a:solidFill>
                  <a:srgbClr val="C00000"/>
                </a:solidFill>
              </a:rPr>
              <a:t>和</a:t>
            </a:r>
            <a:r>
              <a:rPr lang="en-US" altLang="zh-CN" sz="2400" dirty="0" err="1">
                <a:solidFill>
                  <a:srgbClr val="C00000"/>
                </a:solidFill>
              </a:rPr>
              <a:t>strN</a:t>
            </a:r>
            <a:r>
              <a:rPr lang="en-US" altLang="zh-CN" sz="2400" dirty="0">
                <a:solidFill>
                  <a:srgbClr val="C00000"/>
                </a:solidFill>
              </a:rPr>
              <a:t>[i-1]</a:t>
            </a:r>
            <a:r>
              <a:rPr lang="zh-CN" altLang="en-US" sz="2400" dirty="0">
                <a:solidFill>
                  <a:srgbClr val="C00000"/>
                </a:solidFill>
              </a:rPr>
              <a:t>不再满足递增的关系：</a:t>
            </a:r>
            <a:r>
              <a:rPr lang="en-US" altLang="zh-CN" sz="2400" dirty="0">
                <a:solidFill>
                  <a:srgbClr val="C00000"/>
                </a:solidFill>
              </a:rPr>
              <a:t>2332</a:t>
            </a:r>
            <a:r>
              <a:rPr lang="zh-CN" altLang="en-US" sz="2400" dirty="0">
                <a:solidFill>
                  <a:srgbClr val="C00000"/>
                </a:solidFill>
              </a:rPr>
              <a:t> </a:t>
            </a:r>
            <a:r>
              <a:rPr lang="en-US" altLang="zh-CN" sz="2400" dirty="0">
                <a:solidFill>
                  <a:srgbClr val="C00000"/>
                </a:solidFill>
              </a:rPr>
              <a:t>-&gt;</a:t>
            </a:r>
            <a:r>
              <a:rPr lang="zh-CN" altLang="en-US" sz="2400" dirty="0">
                <a:solidFill>
                  <a:srgbClr val="C00000"/>
                </a:solidFill>
              </a:rPr>
              <a:t> </a:t>
            </a:r>
            <a:r>
              <a:rPr lang="en-US" altLang="zh-CN" sz="2400" dirty="0">
                <a:solidFill>
                  <a:srgbClr val="C00000"/>
                </a:solidFill>
              </a:rPr>
              <a:t>2329?</a:t>
            </a:r>
            <a:endParaRPr lang="en-CN" sz="2400" dirty="0">
              <a:solidFill>
                <a:srgbClr val="C00000"/>
              </a:solidFill>
            </a:endParaRPr>
          </a:p>
        </p:txBody>
      </p:sp>
      <p:sp>
        <p:nvSpPr>
          <p:cNvPr id="7" name="Rectangle 6">
            <a:extLst>
              <a:ext uri="{FF2B5EF4-FFF2-40B4-BE49-F238E27FC236}">
                <a16:creationId xmlns:a16="http://schemas.microsoft.com/office/drawing/2014/main" id="{655DD3B0-CDF4-014B-A5FE-D81D1BAB1E39}"/>
              </a:ext>
            </a:extLst>
          </p:cNvPr>
          <p:cNvSpPr/>
          <p:nvPr/>
        </p:nvSpPr>
        <p:spPr>
          <a:xfrm>
            <a:off x="6692746" y="6165653"/>
            <a:ext cx="3594254" cy="461665"/>
          </a:xfrm>
          <a:prstGeom prst="rect">
            <a:avLst/>
          </a:prstGeom>
        </p:spPr>
        <p:txBody>
          <a:bodyPr wrap="none">
            <a:spAutoFit/>
          </a:bodyPr>
          <a:lstStyle/>
          <a:p>
            <a:pPr>
              <a:defRPr/>
            </a:pP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来源：力扣（</a:t>
            </a:r>
            <a:r>
              <a:rPr lang="en-US" altLang="zh-CN" sz="2400" b="1" dirty="0" err="1">
                <a:effectLst>
                  <a:outerShdw blurRad="38100" dist="38100" dir="2700000" algn="tl">
                    <a:srgbClr val="C0C0C0"/>
                  </a:outerShdw>
                </a:effectLst>
                <a:latin typeface="SimSun" panose="02010600030101010101" pitchFamily="2" charset="-122"/>
                <a:ea typeface="SimSun" panose="02010600030101010101" pitchFamily="2" charset="-122"/>
              </a:rPr>
              <a:t>LeetCode</a:t>
            </a: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2629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6437">
                                            <p:txEl>
                                              <p:pRg st="2" end="2"/>
                                            </p:txEl>
                                          </p:spTgt>
                                        </p:tgtEl>
                                        <p:attrNameLst>
                                          <p:attrName>style.visibility</p:attrName>
                                        </p:attrNameLst>
                                      </p:cBhvr>
                                      <p:to>
                                        <p:strVal val="visible"/>
                                      </p:to>
                                    </p:set>
                                    <p:anim calcmode="lin" valueType="num">
                                      <p:cBhvr additive="base">
                                        <p:cTn id="7" dur="500" fill="hold"/>
                                        <p:tgtEl>
                                          <p:spTgt spid="78643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64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6437">
                                            <p:txEl>
                                              <p:pRg st="3" end="3"/>
                                            </p:txEl>
                                          </p:spTgt>
                                        </p:tgtEl>
                                        <p:attrNameLst>
                                          <p:attrName>style.visibility</p:attrName>
                                        </p:attrNameLst>
                                      </p:cBhvr>
                                      <p:to>
                                        <p:strVal val="visible"/>
                                      </p:to>
                                    </p:set>
                                    <p:anim calcmode="lin" valueType="num">
                                      <p:cBhvr additive="base">
                                        <p:cTn id="13" dur="500" fill="hold"/>
                                        <p:tgtEl>
                                          <p:spTgt spid="78643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64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6437">
                                            <p:txEl>
                                              <p:pRg st="4" end="4"/>
                                            </p:txEl>
                                          </p:spTgt>
                                        </p:tgtEl>
                                        <p:attrNameLst>
                                          <p:attrName>style.visibility</p:attrName>
                                        </p:attrNameLst>
                                      </p:cBhvr>
                                      <p:to>
                                        <p:strVal val="visible"/>
                                      </p:to>
                                    </p:set>
                                    <p:anim calcmode="lin" valueType="num">
                                      <p:cBhvr additive="base">
                                        <p:cTn id="19" dur="500" fill="hold"/>
                                        <p:tgtEl>
                                          <p:spTgt spid="78643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64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p:nvPr/>
        </p:nvSpPr>
        <p:spPr>
          <a:xfrm>
            <a:off x="5954714" y="131764"/>
            <a:ext cx="4249737" cy="6334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zh-CN" altLang="en-US" sz="4001" b="1" dirty="0">
                <a:solidFill>
                  <a:srgbClr val="663300"/>
                </a:solidFill>
                <a:latin typeface="华文行楷" panose="02010800040101010101" pitchFamily="2" charset="-122"/>
                <a:ea typeface="华文行楷" panose="02010800040101010101" pitchFamily="2" charset="-122"/>
              </a:rPr>
              <a:t>算法设计</a:t>
            </a:r>
          </a:p>
        </p:txBody>
      </p:sp>
      <p:sp>
        <p:nvSpPr>
          <p:cNvPr id="786437" name="Text Box 5"/>
          <p:cNvSpPr txBox="1">
            <a:spLocks noChangeArrowheads="1"/>
          </p:cNvSpPr>
          <p:nvPr/>
        </p:nvSpPr>
        <p:spPr bwMode="auto">
          <a:xfrm>
            <a:off x="201614" y="1052513"/>
            <a:ext cx="9406383" cy="3416320"/>
          </a:xfrm>
          <a:prstGeom prst="rect">
            <a:avLst/>
          </a:prstGeom>
          <a:noFill/>
          <a:ln w="12700" cap="sq">
            <a:noFill/>
            <a:miter lim="800000"/>
            <a:headEnd type="none" w="sm" len="sm"/>
            <a:tailEnd type="none" w="sm" len="sm"/>
          </a:ln>
          <a:effectLst/>
        </p:spPr>
        <p:txBody>
          <a:bodyPr wrap="square">
            <a:spAutoFit/>
          </a:bodyPr>
          <a:lstStyle/>
          <a:p>
            <a:pPr>
              <a:defRPr/>
            </a:pPr>
            <a:r>
              <a:rPr lang="zh-CN" altLang="en-US" sz="2400" dirty="0"/>
              <a:t>记 </a:t>
            </a:r>
            <a:r>
              <a:rPr lang="en-US" sz="2400" dirty="0" err="1"/>
              <a:t>str</a:t>
            </a:r>
            <a:r>
              <a:rPr lang="en-US" altLang="zh-CN" sz="2400" dirty="0" err="1"/>
              <a:t>N</a:t>
            </a:r>
            <a:r>
              <a:rPr lang="en-US" sz="2400" dirty="0"/>
              <a:t>[</a:t>
            </a:r>
            <a:r>
              <a:rPr lang="en-US" sz="2400" dirty="0" err="1"/>
              <a:t>i</a:t>
            </a:r>
            <a:r>
              <a:rPr lang="en-US" sz="2400" dirty="0"/>
              <a:t>]</a:t>
            </a:r>
            <a:r>
              <a:rPr lang="en-US" sz="2400" i="1" dirty="0"/>
              <a:t> </a:t>
            </a:r>
            <a:r>
              <a:rPr lang="zh-CN" altLang="en-US" sz="2400" dirty="0"/>
              <a:t>表示数字 </a:t>
            </a:r>
            <a:r>
              <a:rPr lang="en-US" altLang="zh-CN" sz="2400" dirty="0"/>
              <a:t>N</a:t>
            </a:r>
            <a:r>
              <a:rPr lang="en-US" sz="2400" dirty="0"/>
              <a:t> </a:t>
            </a:r>
            <a:r>
              <a:rPr lang="zh-CN" altLang="en-US" sz="2400" dirty="0"/>
              <a:t>从高到低的第 </a:t>
            </a:r>
            <a:r>
              <a:rPr lang="en-US" sz="2400" dirty="0" err="1"/>
              <a:t>i</a:t>
            </a:r>
            <a:r>
              <a:rPr lang="zh-CN" altLang="en-US" sz="2400" dirty="0"/>
              <a:t>位的数（</a:t>
            </a:r>
            <a:r>
              <a:rPr lang="en-US" sz="2400" dirty="0" err="1"/>
              <a:t>i</a:t>
            </a:r>
            <a:r>
              <a:rPr lang="en-US" sz="2400" dirty="0"/>
              <a:t> </a:t>
            </a:r>
            <a:r>
              <a:rPr lang="zh-CN" altLang="en-US" sz="2400" dirty="0"/>
              <a:t>从 </a:t>
            </a:r>
            <a:r>
              <a:rPr lang="en-US" altLang="zh-CN" sz="2400" dirty="0"/>
              <a:t>0</a:t>
            </a:r>
            <a:r>
              <a:rPr lang="zh-CN" altLang="en-US" sz="2400" dirty="0"/>
              <a:t> 开始）。</a:t>
            </a:r>
            <a:endParaRPr lang="en-US" altLang="zh-CN" sz="2400" dirty="0"/>
          </a:p>
          <a:p>
            <a:pPr>
              <a:defRPr/>
            </a:pPr>
            <a:endParaRPr lang="en-US" altLang="zh-CN" sz="2400" b="1" dirty="0">
              <a:solidFill>
                <a:srgbClr val="0000FF"/>
              </a:solidFill>
              <a:effectLst>
                <a:outerShdw blurRad="38100" dist="38100" dir="2700000" algn="tl">
                  <a:srgbClr val="C0C0C0"/>
                </a:outerShdw>
              </a:effectLst>
              <a:ea typeface="华文行楷" panose="02010800040101010101" pitchFamily="2" charset="-122"/>
            </a:endParaRPr>
          </a:p>
          <a:p>
            <a:pPr marL="457239" indent="-457239" algn="just">
              <a:buFont typeface="Arial" panose="020B0604020202020204" pitchFamily="34" charset="0"/>
              <a:buChar char="•"/>
            </a:pPr>
            <a:r>
              <a:rPr lang="zh-CN" altLang="en-US" sz="2400" dirty="0"/>
              <a:t>我们找到从高位到低位第一个满足 </a:t>
            </a:r>
            <a:r>
              <a:rPr lang="en-US" altLang="zh-CN" sz="2400" dirty="0" err="1"/>
              <a:t>strN</a:t>
            </a:r>
            <a:r>
              <a:rPr lang="en-US" altLang="zh-CN" sz="2400" dirty="0"/>
              <a:t>[i-1]</a:t>
            </a:r>
            <a:r>
              <a:rPr lang="zh-CN" altLang="en-US" sz="2400" dirty="0"/>
              <a:t> </a:t>
            </a:r>
            <a:r>
              <a:rPr lang="en-US" altLang="zh-CN" sz="2400" dirty="0"/>
              <a:t>&gt;</a:t>
            </a:r>
            <a:r>
              <a:rPr lang="zh-CN" altLang="en-US" sz="2400" dirty="0"/>
              <a:t> </a:t>
            </a:r>
            <a:r>
              <a:rPr lang="en-US" altLang="zh-CN" sz="2400" dirty="0" err="1"/>
              <a:t>strN</a:t>
            </a:r>
            <a:r>
              <a:rPr lang="en-US" altLang="zh-CN" sz="2400" dirty="0"/>
              <a:t>[</a:t>
            </a:r>
            <a:r>
              <a:rPr lang="en-US" altLang="zh-CN" sz="2400" dirty="0" err="1"/>
              <a:t>i</a:t>
            </a:r>
            <a:r>
              <a:rPr lang="en-US" altLang="zh-CN" sz="2400" dirty="0"/>
              <a:t>]</a:t>
            </a:r>
            <a:r>
              <a:rPr lang="zh-CN" altLang="en-US" sz="2400" dirty="0"/>
              <a:t> 的位置，然后把 </a:t>
            </a:r>
            <a:r>
              <a:rPr lang="en-US" altLang="zh-CN" sz="2400" dirty="0" err="1"/>
              <a:t>strN</a:t>
            </a:r>
            <a:r>
              <a:rPr lang="en-US" altLang="zh-CN" sz="2400" dirty="0"/>
              <a:t>[i-1] </a:t>
            </a:r>
            <a:r>
              <a:rPr lang="zh-CN" altLang="en-US" sz="2400" dirty="0"/>
              <a:t>减</a:t>
            </a:r>
            <a:r>
              <a:rPr lang="en-US" altLang="zh-CN" sz="2400" dirty="0"/>
              <a:t> 1</a:t>
            </a:r>
            <a:r>
              <a:rPr lang="zh-CN" altLang="en-US" sz="2400" dirty="0"/>
              <a:t>，再把后面的位置都变成 </a:t>
            </a:r>
            <a:r>
              <a:rPr lang="en-US" altLang="zh-CN" sz="2400" dirty="0"/>
              <a:t>9 </a:t>
            </a:r>
            <a:r>
              <a:rPr lang="zh-CN" altLang="en-US" sz="2400" dirty="0"/>
              <a:t>即可。</a:t>
            </a:r>
            <a:endParaRPr lang="en-US" sz="2400" dirty="0"/>
          </a:p>
          <a:p>
            <a:pPr marL="457239" indent="-457239" algn="just">
              <a:buFont typeface="Arial" panose="020B0604020202020204" pitchFamily="34" charset="0"/>
              <a:buChar char="•"/>
            </a:pPr>
            <a:r>
              <a:rPr lang="en-US" sz="2400" dirty="0" err="1"/>
              <a:t>继续</a:t>
            </a:r>
            <a:r>
              <a:rPr lang="en-US" altLang="zh-CN" sz="2400" dirty="0" err="1"/>
              <a:t>check</a:t>
            </a:r>
            <a:r>
              <a:rPr lang="zh-CN" altLang="en-US" sz="2400" dirty="0"/>
              <a:t> </a:t>
            </a:r>
            <a:r>
              <a:rPr lang="en-US" altLang="zh-CN" sz="2400" dirty="0" err="1"/>
              <a:t>strN</a:t>
            </a:r>
            <a:r>
              <a:rPr lang="en-US" altLang="zh-CN" sz="2400" dirty="0"/>
              <a:t>[i-2],</a:t>
            </a:r>
            <a:r>
              <a:rPr lang="zh-CN" altLang="en-US" sz="2400" dirty="0"/>
              <a:t>如果</a:t>
            </a:r>
            <a:r>
              <a:rPr lang="en-US" altLang="zh-CN" sz="2400" dirty="0" err="1"/>
              <a:t>strN</a:t>
            </a:r>
            <a:r>
              <a:rPr lang="en-US" altLang="zh-CN" sz="2400" dirty="0"/>
              <a:t>[i-2]</a:t>
            </a:r>
            <a:r>
              <a:rPr lang="zh-CN" altLang="en-US" sz="2400" dirty="0"/>
              <a:t> </a:t>
            </a:r>
            <a:r>
              <a:rPr lang="en-US" altLang="zh-CN" sz="2400" dirty="0"/>
              <a:t>&gt;</a:t>
            </a:r>
            <a:r>
              <a:rPr lang="zh-CN" altLang="en-US" sz="2400" dirty="0"/>
              <a:t> </a:t>
            </a:r>
            <a:r>
              <a:rPr lang="en-US" altLang="zh-CN" sz="2400" dirty="0" err="1"/>
              <a:t>strN</a:t>
            </a:r>
            <a:r>
              <a:rPr lang="en-US" altLang="zh-CN" sz="2400" dirty="0"/>
              <a:t>[i-1],</a:t>
            </a:r>
            <a:r>
              <a:rPr lang="zh-CN" altLang="en-US" sz="2400" dirty="0"/>
              <a:t> 把</a:t>
            </a:r>
            <a:r>
              <a:rPr lang="en-US" altLang="zh-CN" sz="2400" dirty="0" err="1"/>
              <a:t>strN</a:t>
            </a:r>
            <a:r>
              <a:rPr lang="en-US" altLang="zh-CN" sz="2400" dirty="0"/>
              <a:t>[i-2]</a:t>
            </a:r>
            <a:r>
              <a:rPr lang="zh-CN" altLang="en-US" sz="2400" dirty="0"/>
              <a:t>减</a:t>
            </a:r>
            <a:r>
              <a:rPr lang="en-US" altLang="zh-CN" sz="2400" dirty="0"/>
              <a:t>1</a:t>
            </a:r>
            <a:r>
              <a:rPr lang="zh-CN" altLang="en-US" sz="2400" dirty="0"/>
              <a:t>，把</a:t>
            </a:r>
            <a:r>
              <a:rPr lang="en-US" altLang="zh-CN" sz="2400" dirty="0" err="1"/>
              <a:t>strN</a:t>
            </a:r>
            <a:r>
              <a:rPr lang="en-US" altLang="zh-CN" sz="2400" dirty="0"/>
              <a:t>[i-1]</a:t>
            </a:r>
            <a:r>
              <a:rPr lang="zh-CN" altLang="en-US" sz="2400" dirty="0"/>
              <a:t>变为</a:t>
            </a:r>
            <a:r>
              <a:rPr lang="en-US" altLang="zh-CN" sz="2400" dirty="0"/>
              <a:t>9,……,</a:t>
            </a:r>
            <a:r>
              <a:rPr lang="zh-CN" altLang="en-US" sz="2400" dirty="0"/>
              <a:t>从后往前遍历依次执行此</a:t>
            </a:r>
            <a:r>
              <a:rPr lang="zh-CN" altLang="en-US" sz="2400" dirty="0">
                <a:solidFill>
                  <a:srgbClr val="C00000"/>
                </a:solidFill>
              </a:rPr>
              <a:t>贪心操作</a:t>
            </a:r>
            <a:r>
              <a:rPr lang="zh-CN" altLang="en-US" sz="2400" dirty="0"/>
              <a:t>，直到找到第一个位置</a:t>
            </a:r>
            <a:r>
              <a:rPr lang="en-US" altLang="zh-CN" sz="2400" dirty="0"/>
              <a:t>j</a:t>
            </a:r>
            <a:r>
              <a:rPr lang="zh-CN" altLang="en-US" sz="2400" dirty="0"/>
              <a:t>，使得</a:t>
            </a:r>
            <a:r>
              <a:rPr lang="en-US" altLang="zh-CN" sz="2400" dirty="0" err="1"/>
              <a:t>strN</a:t>
            </a:r>
            <a:r>
              <a:rPr lang="en-US" altLang="zh-CN" sz="2400" dirty="0"/>
              <a:t>[j]</a:t>
            </a:r>
            <a:r>
              <a:rPr lang="zh-CN" altLang="en-US" sz="2400" dirty="0"/>
              <a:t>减</a:t>
            </a:r>
            <a:r>
              <a:rPr lang="en-US" altLang="zh-CN" sz="2400" dirty="0"/>
              <a:t>1</a:t>
            </a:r>
            <a:r>
              <a:rPr lang="zh-CN" altLang="en-US" sz="2400" dirty="0"/>
              <a:t>后，</a:t>
            </a:r>
            <a:r>
              <a:rPr lang="en-US" altLang="zh-CN" sz="2400" dirty="0" err="1"/>
              <a:t>strN</a:t>
            </a:r>
            <a:r>
              <a:rPr lang="en-US" altLang="zh-CN" sz="2400" dirty="0"/>
              <a:t>[j-1]</a:t>
            </a:r>
            <a:r>
              <a:rPr lang="zh-CN" altLang="en-US" sz="2400" dirty="0"/>
              <a:t>和</a:t>
            </a:r>
            <a:r>
              <a:rPr lang="en-US" altLang="zh-CN" sz="2400" dirty="0" err="1"/>
              <a:t>strN</a:t>
            </a:r>
            <a:r>
              <a:rPr lang="en-US" altLang="zh-CN" sz="2400" dirty="0"/>
              <a:t>[j]</a:t>
            </a:r>
            <a:r>
              <a:rPr lang="zh-CN" altLang="en-US" sz="2400" dirty="0"/>
              <a:t>依然满足递增关系</a:t>
            </a:r>
            <a:r>
              <a:rPr lang="en-US" altLang="zh-CN" sz="2400" dirty="0"/>
              <a:t>,</a:t>
            </a:r>
            <a:r>
              <a:rPr lang="zh-CN" altLang="en-US" sz="2400" dirty="0"/>
              <a:t>此时停止遍历。</a:t>
            </a:r>
          </a:p>
          <a:p>
            <a:pPr>
              <a:defRPr/>
            </a:pPr>
            <a:r>
              <a:rPr lang="en-US" altLang="zh-CN" sz="2400" b="1" dirty="0">
                <a:solidFill>
                  <a:srgbClr val="0000FF"/>
                </a:solidFill>
                <a:effectLst>
                  <a:outerShdw blurRad="38100" dist="38100" dir="2700000" algn="tl">
                    <a:srgbClr val="C0C0C0"/>
                  </a:outerShdw>
                </a:effectLst>
                <a:ea typeface="华文行楷" panose="02010800040101010101" pitchFamily="2" charset="-122"/>
              </a:rPr>
              <a:t>	</a:t>
            </a:r>
            <a:endPar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endParaRPr>
          </a:p>
        </p:txBody>
      </p:sp>
      <p:sp>
        <p:nvSpPr>
          <p:cNvPr id="113668" name="Rectangle 6"/>
          <p:cNvSpPr/>
          <p:nvPr/>
        </p:nvSpPr>
        <p:spPr>
          <a:xfrm>
            <a:off x="3490913" y="2781302"/>
            <a:ext cx="102870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2400" dirty="0">
              <a:latin typeface="Arial" panose="020B0604020202020204" pitchFamily="34" charset="0"/>
              <a:ea typeface="宋体" panose="02010600030101010101" pitchFamily="2" charset="-122"/>
            </a:endParaRPr>
          </a:p>
        </p:txBody>
      </p:sp>
      <p:sp>
        <p:nvSpPr>
          <p:cNvPr id="5" name="TextBox 4">
            <a:extLst>
              <a:ext uri="{FF2B5EF4-FFF2-40B4-BE49-F238E27FC236}">
                <a16:creationId xmlns:a16="http://schemas.microsoft.com/office/drawing/2014/main" id="{E1DE68F9-B774-CE40-B0D4-788AF76C668D}"/>
              </a:ext>
            </a:extLst>
          </p:cNvPr>
          <p:cNvSpPr txBox="1"/>
          <p:nvPr/>
        </p:nvSpPr>
        <p:spPr>
          <a:xfrm>
            <a:off x="679004" y="4581128"/>
            <a:ext cx="4392487" cy="1569660"/>
          </a:xfrm>
          <a:prstGeom prst="rect">
            <a:avLst/>
          </a:prstGeom>
          <a:noFill/>
        </p:spPr>
        <p:txBody>
          <a:bodyPr wrap="square" rtlCol="0">
            <a:spAutoFit/>
          </a:bodyPr>
          <a:lstStyle/>
          <a:p>
            <a:pPr algn="just"/>
            <a:r>
              <a:rPr lang="zh-CN" altLang="en-US" sz="2400" dirty="0">
                <a:solidFill>
                  <a:srgbClr val="C00000"/>
                </a:solidFill>
              </a:rPr>
              <a:t>针对</a:t>
            </a:r>
            <a:r>
              <a:rPr lang="en-US" altLang="zh-CN" sz="2400" dirty="0">
                <a:solidFill>
                  <a:srgbClr val="C00000"/>
                </a:solidFill>
              </a:rPr>
              <a:t>i-1</a:t>
            </a:r>
            <a:r>
              <a:rPr lang="zh-CN" altLang="en-US" sz="2400" dirty="0">
                <a:solidFill>
                  <a:srgbClr val="C00000"/>
                </a:solidFill>
              </a:rPr>
              <a:t>位的</a:t>
            </a:r>
            <a:r>
              <a:rPr lang="zh-CN" altLang="en-CN" sz="2400" dirty="0">
                <a:solidFill>
                  <a:srgbClr val="C00000"/>
                </a:solidFill>
              </a:rPr>
              <a:t>贪心</a:t>
            </a:r>
            <a:r>
              <a:rPr lang="zh-CN" altLang="en-US" sz="2400" dirty="0">
                <a:solidFill>
                  <a:srgbClr val="C00000"/>
                </a:solidFill>
              </a:rPr>
              <a:t>操作：</a:t>
            </a:r>
            <a:endParaRPr lang="en-US" altLang="zh-CN" sz="2400" dirty="0">
              <a:solidFill>
                <a:srgbClr val="C00000"/>
              </a:solidFill>
            </a:endParaRPr>
          </a:p>
          <a:p>
            <a:pPr algn="just"/>
            <a:r>
              <a:rPr lang="zh-CN" altLang="en-US" sz="2400" dirty="0">
                <a:solidFill>
                  <a:srgbClr val="C00000"/>
                </a:solidFill>
              </a:rPr>
              <a:t>如果</a:t>
            </a:r>
            <a:r>
              <a:rPr lang="en-US" altLang="zh-CN" sz="2400" dirty="0" err="1">
                <a:solidFill>
                  <a:srgbClr val="C00000"/>
                </a:solidFill>
              </a:rPr>
              <a:t>strN</a:t>
            </a:r>
            <a:r>
              <a:rPr lang="en-US" altLang="zh-CN" sz="2400" dirty="0">
                <a:solidFill>
                  <a:srgbClr val="C00000"/>
                </a:solidFill>
              </a:rPr>
              <a:t>[i-1]&gt;</a:t>
            </a:r>
            <a:r>
              <a:rPr lang="en-US" altLang="zh-CN" sz="2400" dirty="0" err="1">
                <a:solidFill>
                  <a:srgbClr val="C00000"/>
                </a:solidFill>
              </a:rPr>
              <a:t>strN</a:t>
            </a:r>
            <a:r>
              <a:rPr lang="en-US" altLang="zh-CN" sz="2400" dirty="0">
                <a:solidFill>
                  <a:srgbClr val="C00000"/>
                </a:solidFill>
              </a:rPr>
              <a:t>[</a:t>
            </a:r>
            <a:r>
              <a:rPr lang="en-US" altLang="zh-CN" sz="2400" dirty="0" err="1">
                <a:solidFill>
                  <a:srgbClr val="C00000"/>
                </a:solidFill>
              </a:rPr>
              <a:t>i</a:t>
            </a:r>
            <a:r>
              <a:rPr lang="en-US" altLang="zh-CN" sz="2400" dirty="0">
                <a:solidFill>
                  <a:srgbClr val="C00000"/>
                </a:solidFill>
              </a:rPr>
              <a:t>],</a:t>
            </a:r>
            <a:r>
              <a:rPr lang="zh-CN" altLang="en-US" sz="2400" dirty="0">
                <a:solidFill>
                  <a:srgbClr val="C00000"/>
                </a:solidFill>
              </a:rPr>
              <a:t> 那么将</a:t>
            </a:r>
            <a:r>
              <a:rPr lang="en-US" altLang="zh-CN" sz="2400" dirty="0" err="1">
                <a:solidFill>
                  <a:srgbClr val="C00000"/>
                </a:solidFill>
              </a:rPr>
              <a:t>strN</a:t>
            </a:r>
            <a:r>
              <a:rPr lang="en-US" altLang="zh-CN" sz="2400" dirty="0">
                <a:solidFill>
                  <a:srgbClr val="C00000"/>
                </a:solidFill>
              </a:rPr>
              <a:t>[i-1]</a:t>
            </a:r>
            <a:r>
              <a:rPr lang="zh-CN" altLang="en-US" sz="2400" dirty="0">
                <a:solidFill>
                  <a:srgbClr val="C00000"/>
                </a:solidFill>
              </a:rPr>
              <a:t>自身减</a:t>
            </a:r>
            <a:r>
              <a:rPr lang="en-US" altLang="zh-CN" sz="2400" dirty="0">
                <a:solidFill>
                  <a:srgbClr val="C00000"/>
                </a:solidFill>
              </a:rPr>
              <a:t>1</a:t>
            </a:r>
            <a:r>
              <a:rPr lang="zh-CN" altLang="en-US" sz="2400" dirty="0">
                <a:solidFill>
                  <a:srgbClr val="C00000"/>
                </a:solidFill>
              </a:rPr>
              <a:t>，并将</a:t>
            </a:r>
            <a:r>
              <a:rPr lang="en-US" altLang="zh-CN" sz="2400" dirty="0" err="1">
                <a:solidFill>
                  <a:srgbClr val="C00000"/>
                </a:solidFill>
              </a:rPr>
              <a:t>strN</a:t>
            </a:r>
            <a:r>
              <a:rPr lang="en-US" altLang="zh-CN" sz="2400" dirty="0">
                <a:solidFill>
                  <a:srgbClr val="C00000"/>
                </a:solidFill>
              </a:rPr>
              <a:t>[i-1]</a:t>
            </a:r>
            <a:r>
              <a:rPr lang="zh-CN" altLang="en-US" sz="2400" dirty="0">
                <a:solidFill>
                  <a:srgbClr val="C00000"/>
                </a:solidFill>
              </a:rPr>
              <a:t>之后的位置都变为</a:t>
            </a:r>
            <a:r>
              <a:rPr lang="en-US" altLang="zh-CN" sz="2400" dirty="0">
                <a:solidFill>
                  <a:srgbClr val="C00000"/>
                </a:solidFill>
              </a:rPr>
              <a:t>9.</a:t>
            </a:r>
            <a:endParaRPr lang="en-CN" sz="2400" dirty="0">
              <a:solidFill>
                <a:srgbClr val="C00000"/>
              </a:solidFill>
            </a:endParaRPr>
          </a:p>
        </p:txBody>
      </p:sp>
      <p:sp>
        <p:nvSpPr>
          <p:cNvPr id="6" name="Rectangle 5">
            <a:extLst>
              <a:ext uri="{FF2B5EF4-FFF2-40B4-BE49-F238E27FC236}">
                <a16:creationId xmlns:a16="http://schemas.microsoft.com/office/drawing/2014/main" id="{2A2D401C-3A5B-174E-A12A-9F08D5C5DDC5}"/>
              </a:ext>
            </a:extLst>
          </p:cNvPr>
          <p:cNvSpPr/>
          <p:nvPr/>
        </p:nvSpPr>
        <p:spPr>
          <a:xfrm>
            <a:off x="6852436" y="6413549"/>
            <a:ext cx="3594254" cy="461665"/>
          </a:xfrm>
          <a:prstGeom prst="rect">
            <a:avLst/>
          </a:prstGeom>
        </p:spPr>
        <p:txBody>
          <a:bodyPr wrap="none">
            <a:spAutoFit/>
          </a:bodyPr>
          <a:lstStyle/>
          <a:p>
            <a:pPr>
              <a:defRPr/>
            </a:pP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来源：力扣（</a:t>
            </a:r>
            <a:r>
              <a:rPr lang="en-US" altLang="zh-CN" sz="2400" b="1" dirty="0" err="1">
                <a:effectLst>
                  <a:outerShdw blurRad="38100" dist="38100" dir="2700000" algn="tl">
                    <a:srgbClr val="C0C0C0"/>
                  </a:outerShdw>
                </a:effectLst>
                <a:latin typeface="SimSun" panose="02010600030101010101" pitchFamily="2" charset="-122"/>
                <a:ea typeface="SimSun" panose="02010600030101010101" pitchFamily="2" charset="-122"/>
              </a:rPr>
              <a:t>LeetCode</a:t>
            </a: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a:t>
            </a:r>
          </a:p>
        </p:txBody>
      </p:sp>
      <p:sp>
        <p:nvSpPr>
          <p:cNvPr id="7" name="TextBox 6">
            <a:extLst>
              <a:ext uri="{FF2B5EF4-FFF2-40B4-BE49-F238E27FC236}">
                <a16:creationId xmlns:a16="http://schemas.microsoft.com/office/drawing/2014/main" id="{D2EC2873-014E-ED47-9A94-B1B6AC6DC4AC}"/>
              </a:ext>
            </a:extLst>
          </p:cNvPr>
          <p:cNvSpPr txBox="1"/>
          <p:nvPr/>
        </p:nvSpPr>
        <p:spPr>
          <a:xfrm>
            <a:off x="7087718" y="4391914"/>
            <a:ext cx="1728191" cy="461665"/>
          </a:xfrm>
          <a:prstGeom prst="rect">
            <a:avLst/>
          </a:prstGeom>
          <a:noFill/>
        </p:spPr>
        <p:txBody>
          <a:bodyPr wrap="square" rtlCol="0">
            <a:spAutoFit/>
          </a:bodyPr>
          <a:lstStyle/>
          <a:p>
            <a:pPr algn="just"/>
            <a:r>
              <a:rPr lang="en-US" altLang="zh-CN" sz="2400" dirty="0">
                <a:solidFill>
                  <a:srgbClr val="C00000"/>
                </a:solidFill>
              </a:rPr>
              <a:t>223333244</a:t>
            </a:r>
          </a:p>
        </p:txBody>
      </p:sp>
      <p:sp>
        <p:nvSpPr>
          <p:cNvPr id="8" name="TextBox 7">
            <a:extLst>
              <a:ext uri="{FF2B5EF4-FFF2-40B4-BE49-F238E27FC236}">
                <a16:creationId xmlns:a16="http://schemas.microsoft.com/office/drawing/2014/main" id="{0BD3E542-922B-F042-A1A3-BDC4D2D275FF}"/>
              </a:ext>
            </a:extLst>
          </p:cNvPr>
          <p:cNvSpPr txBox="1"/>
          <p:nvPr/>
        </p:nvSpPr>
        <p:spPr>
          <a:xfrm>
            <a:off x="7087717" y="4788967"/>
            <a:ext cx="1728191" cy="461665"/>
          </a:xfrm>
          <a:prstGeom prst="rect">
            <a:avLst/>
          </a:prstGeom>
          <a:noFill/>
        </p:spPr>
        <p:txBody>
          <a:bodyPr wrap="square" rtlCol="0">
            <a:spAutoFit/>
          </a:bodyPr>
          <a:lstStyle/>
          <a:p>
            <a:pPr algn="just"/>
            <a:r>
              <a:rPr lang="en-US" altLang="zh-CN" sz="2400" dirty="0">
                <a:solidFill>
                  <a:srgbClr val="C00000"/>
                </a:solidFill>
              </a:rPr>
              <a:t>223332999</a:t>
            </a:r>
          </a:p>
        </p:txBody>
      </p:sp>
      <p:sp>
        <p:nvSpPr>
          <p:cNvPr id="9" name="TextBox 8">
            <a:extLst>
              <a:ext uri="{FF2B5EF4-FFF2-40B4-BE49-F238E27FC236}">
                <a16:creationId xmlns:a16="http://schemas.microsoft.com/office/drawing/2014/main" id="{08FF954D-75C6-9B4D-B23B-9D7D0F003C87}"/>
              </a:ext>
            </a:extLst>
          </p:cNvPr>
          <p:cNvSpPr txBox="1"/>
          <p:nvPr/>
        </p:nvSpPr>
        <p:spPr>
          <a:xfrm>
            <a:off x="7087716" y="5204660"/>
            <a:ext cx="1728191" cy="461665"/>
          </a:xfrm>
          <a:prstGeom prst="rect">
            <a:avLst/>
          </a:prstGeom>
          <a:noFill/>
        </p:spPr>
        <p:txBody>
          <a:bodyPr wrap="square" rtlCol="0">
            <a:spAutoFit/>
          </a:bodyPr>
          <a:lstStyle/>
          <a:p>
            <a:pPr algn="just"/>
            <a:r>
              <a:rPr lang="en-US" altLang="zh-CN" sz="2400" dirty="0">
                <a:solidFill>
                  <a:srgbClr val="C00000"/>
                </a:solidFill>
              </a:rPr>
              <a:t>223329999</a:t>
            </a:r>
          </a:p>
        </p:txBody>
      </p:sp>
      <p:sp>
        <p:nvSpPr>
          <p:cNvPr id="10" name="TextBox 9">
            <a:extLst>
              <a:ext uri="{FF2B5EF4-FFF2-40B4-BE49-F238E27FC236}">
                <a16:creationId xmlns:a16="http://schemas.microsoft.com/office/drawing/2014/main" id="{F0963EE7-FCC2-E944-A82F-56478FD9650B}"/>
              </a:ext>
            </a:extLst>
          </p:cNvPr>
          <p:cNvSpPr txBox="1"/>
          <p:nvPr/>
        </p:nvSpPr>
        <p:spPr>
          <a:xfrm>
            <a:off x="7087716" y="5594691"/>
            <a:ext cx="1728191" cy="461665"/>
          </a:xfrm>
          <a:prstGeom prst="rect">
            <a:avLst/>
          </a:prstGeom>
          <a:noFill/>
        </p:spPr>
        <p:txBody>
          <a:bodyPr wrap="square" rtlCol="0">
            <a:spAutoFit/>
          </a:bodyPr>
          <a:lstStyle/>
          <a:p>
            <a:pPr algn="just"/>
            <a:r>
              <a:rPr lang="en-US" altLang="zh-CN" sz="2400" dirty="0">
                <a:solidFill>
                  <a:srgbClr val="C00000"/>
                </a:solidFill>
              </a:rPr>
              <a:t>223299999</a:t>
            </a:r>
          </a:p>
        </p:txBody>
      </p:sp>
      <p:sp>
        <p:nvSpPr>
          <p:cNvPr id="11" name="TextBox 10">
            <a:extLst>
              <a:ext uri="{FF2B5EF4-FFF2-40B4-BE49-F238E27FC236}">
                <a16:creationId xmlns:a16="http://schemas.microsoft.com/office/drawing/2014/main" id="{4DF692D4-6FDC-934D-9E79-66B4D9E29A8F}"/>
              </a:ext>
            </a:extLst>
          </p:cNvPr>
          <p:cNvSpPr txBox="1"/>
          <p:nvPr/>
        </p:nvSpPr>
        <p:spPr>
          <a:xfrm>
            <a:off x="7087714" y="5991672"/>
            <a:ext cx="1728191" cy="461665"/>
          </a:xfrm>
          <a:prstGeom prst="rect">
            <a:avLst/>
          </a:prstGeom>
          <a:noFill/>
        </p:spPr>
        <p:txBody>
          <a:bodyPr wrap="square" rtlCol="0">
            <a:spAutoFit/>
          </a:bodyPr>
          <a:lstStyle/>
          <a:p>
            <a:pPr algn="just"/>
            <a:r>
              <a:rPr lang="en-US" altLang="zh-CN" sz="2400" dirty="0">
                <a:solidFill>
                  <a:srgbClr val="C00000"/>
                </a:solidFill>
              </a:rPr>
              <a:t>222999999</a:t>
            </a:r>
          </a:p>
        </p:txBody>
      </p:sp>
    </p:spTree>
    <p:extLst>
      <p:ext uri="{BB962C8B-B14F-4D97-AF65-F5344CB8AC3E}">
        <p14:creationId xmlns:p14="http://schemas.microsoft.com/office/powerpoint/2010/main" val="216646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6437">
                                            <p:txEl>
                                              <p:pRg st="2" end="2"/>
                                            </p:txEl>
                                          </p:spTgt>
                                        </p:tgtEl>
                                        <p:attrNameLst>
                                          <p:attrName>style.visibility</p:attrName>
                                        </p:attrNameLst>
                                      </p:cBhvr>
                                      <p:to>
                                        <p:strVal val="visible"/>
                                      </p:to>
                                    </p:set>
                                    <p:anim calcmode="lin" valueType="num">
                                      <p:cBhvr additive="base">
                                        <p:cTn id="7" dur="500" fill="hold"/>
                                        <p:tgtEl>
                                          <p:spTgt spid="78643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64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6437">
                                            <p:txEl>
                                              <p:pRg st="3" end="3"/>
                                            </p:txEl>
                                          </p:spTgt>
                                        </p:tgtEl>
                                        <p:attrNameLst>
                                          <p:attrName>style.visibility</p:attrName>
                                        </p:attrNameLst>
                                      </p:cBhvr>
                                      <p:to>
                                        <p:strVal val="visible"/>
                                      </p:to>
                                    </p:set>
                                    <p:anim calcmode="lin" valueType="num">
                                      <p:cBhvr additive="base">
                                        <p:cTn id="13" dur="500" fill="hold"/>
                                        <p:tgtEl>
                                          <p:spTgt spid="78643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64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p:nvPr/>
        </p:nvSpPr>
        <p:spPr>
          <a:xfrm>
            <a:off x="5954715" y="188641"/>
            <a:ext cx="4249737" cy="633412"/>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r>
              <a:rPr lang="zh-CN" altLang="en-US" sz="4001" b="1" dirty="0">
                <a:solidFill>
                  <a:srgbClr val="663300"/>
                </a:solidFill>
                <a:latin typeface="华文行楷" panose="02010800040101010101" pitchFamily="2" charset="-122"/>
                <a:ea typeface="华文行楷" panose="02010800040101010101" pitchFamily="2" charset="-122"/>
              </a:rPr>
              <a:t>算法设计</a:t>
            </a:r>
          </a:p>
        </p:txBody>
      </p:sp>
      <p:sp>
        <p:nvSpPr>
          <p:cNvPr id="786437" name="Text Box 5"/>
          <p:cNvSpPr txBox="1">
            <a:spLocks noChangeArrowheads="1"/>
          </p:cNvSpPr>
          <p:nvPr/>
        </p:nvSpPr>
        <p:spPr bwMode="auto">
          <a:xfrm>
            <a:off x="201613" y="1052513"/>
            <a:ext cx="10002839" cy="5940088"/>
          </a:xfrm>
          <a:prstGeom prst="rect">
            <a:avLst/>
          </a:prstGeom>
          <a:noFill/>
          <a:ln w="12700" cap="sq">
            <a:noFill/>
            <a:miter lim="800000"/>
            <a:headEnd type="none" w="sm" len="sm"/>
            <a:tailEnd type="none" w="sm" len="sm"/>
          </a:ln>
          <a:effectLst/>
        </p:spPr>
        <p:txBody>
          <a:bodyPr>
            <a:spAutoFit/>
          </a:bodyPr>
          <a:lstStyle/>
          <a:p>
            <a:pPr algn="just">
              <a:defRPr/>
            </a:pPr>
            <a:r>
              <a:rPr lang="zh-CN" altLang="en-US" sz="2000" dirty="0"/>
              <a:t>记 </a:t>
            </a:r>
            <a:r>
              <a:rPr lang="en-US" sz="2000" dirty="0" err="1"/>
              <a:t>str</a:t>
            </a:r>
            <a:r>
              <a:rPr lang="en-US" altLang="zh-CN" sz="2000" dirty="0" err="1"/>
              <a:t>N</a:t>
            </a:r>
            <a:r>
              <a:rPr lang="en-US" sz="2000" dirty="0"/>
              <a:t>[</a:t>
            </a:r>
            <a:r>
              <a:rPr lang="en-US" sz="2000" dirty="0" err="1"/>
              <a:t>i</a:t>
            </a:r>
            <a:r>
              <a:rPr lang="en-US" sz="2000" dirty="0"/>
              <a:t>]</a:t>
            </a:r>
            <a:r>
              <a:rPr lang="en-US" sz="2000" i="1" dirty="0"/>
              <a:t> </a:t>
            </a:r>
            <a:r>
              <a:rPr lang="zh-CN" altLang="en-US" sz="2000" dirty="0"/>
              <a:t>表示数字 </a:t>
            </a:r>
            <a:r>
              <a:rPr lang="en-US" altLang="zh-CN" sz="2000" dirty="0"/>
              <a:t>N</a:t>
            </a:r>
            <a:r>
              <a:rPr lang="en-US" sz="2000" dirty="0"/>
              <a:t> </a:t>
            </a:r>
            <a:r>
              <a:rPr lang="zh-CN" altLang="en-US" sz="2000" dirty="0"/>
              <a:t>从高到低的第 </a:t>
            </a:r>
            <a:r>
              <a:rPr lang="en-US" sz="2000" dirty="0" err="1"/>
              <a:t>i</a:t>
            </a:r>
            <a:r>
              <a:rPr lang="zh-CN" altLang="en-US" sz="2000" dirty="0"/>
              <a:t>位的数（</a:t>
            </a:r>
            <a:r>
              <a:rPr lang="en-US" sz="2000" dirty="0" err="1"/>
              <a:t>i</a:t>
            </a:r>
            <a:r>
              <a:rPr lang="en-US" sz="2000" dirty="0"/>
              <a:t> </a:t>
            </a:r>
            <a:r>
              <a:rPr lang="zh-CN" altLang="en-US" sz="2000" dirty="0"/>
              <a:t>从 </a:t>
            </a:r>
            <a:r>
              <a:rPr lang="en-US" altLang="zh-CN" sz="2000" dirty="0"/>
              <a:t>0</a:t>
            </a:r>
            <a:r>
              <a:rPr lang="zh-CN" altLang="en-US" sz="2000" dirty="0"/>
              <a:t> 开始）。</a:t>
            </a:r>
            <a:endParaRPr lang="en-US" altLang="zh-CN" sz="2000" dirty="0"/>
          </a:p>
          <a:p>
            <a:pPr algn="just">
              <a:defRPr/>
            </a:pPr>
            <a:endParaRPr lang="en-US" altLang="zh-CN" sz="2000" b="1" dirty="0">
              <a:solidFill>
                <a:srgbClr val="0000FF"/>
              </a:solidFill>
              <a:effectLst>
                <a:outerShdw blurRad="38100" dist="38100" dir="2700000" algn="tl">
                  <a:srgbClr val="C0C0C0"/>
                </a:outerShdw>
              </a:effectLst>
              <a:ea typeface="华文行楷" panose="02010800040101010101" pitchFamily="2" charset="-122"/>
            </a:endParaRPr>
          </a:p>
          <a:p>
            <a:pPr algn="just">
              <a:defRPr/>
            </a:pPr>
            <a:r>
              <a:rPr lang="zh-CN" altLang="en-US" sz="2000" b="1" dirty="0">
                <a:solidFill>
                  <a:srgbClr val="0000FF"/>
                </a:solidFill>
                <a:effectLst>
                  <a:outerShdw blurRad="38100" dist="38100" dir="2700000" algn="tl">
                    <a:srgbClr val="C0C0C0"/>
                  </a:outerShdw>
                </a:effectLst>
                <a:ea typeface="华文行楷" panose="02010800040101010101" pitchFamily="2" charset="-122"/>
              </a:rPr>
              <a:t>优化子结构：</a:t>
            </a:r>
            <a:endParaRPr lang="en-US" altLang="zh-CN" sz="2000" b="1" dirty="0">
              <a:solidFill>
                <a:srgbClr val="0000FF"/>
              </a:solidFill>
              <a:effectLst>
                <a:outerShdw blurRad="38100" dist="38100" dir="2700000" algn="tl">
                  <a:srgbClr val="C0C0C0"/>
                </a:outerShdw>
              </a:effectLst>
              <a:ea typeface="华文行楷" panose="02010800040101010101" pitchFamily="2" charset="-122"/>
            </a:endParaRPr>
          </a:p>
          <a:p>
            <a:pPr algn="just">
              <a:defRPr/>
            </a:pPr>
            <a:r>
              <a:rPr lang="en-US" altLang="zh-CN" sz="2000" dirty="0"/>
              <a:t>1</a:t>
            </a:r>
            <a:r>
              <a:rPr lang="zh-CN" altLang="en-US" sz="2000" dirty="0"/>
              <a:t>）如果整个数字 </a:t>
            </a:r>
            <a:r>
              <a:rPr lang="en-US" altLang="zh-CN" sz="2000" dirty="0"/>
              <a:t>N</a:t>
            </a:r>
            <a:r>
              <a:rPr lang="en-US" sz="2000" dirty="0"/>
              <a:t> </a:t>
            </a:r>
            <a:r>
              <a:rPr lang="zh-CN" altLang="en-US" sz="2000" dirty="0"/>
              <a:t>本身已经是按位单调递增的，显然成立。</a:t>
            </a:r>
            <a:endParaRPr lang="en-US" altLang="zh-CN" sz="2000" dirty="0"/>
          </a:p>
          <a:p>
            <a:pPr algn="just">
              <a:defRPr/>
            </a:pPr>
            <a:r>
              <a:rPr lang="en-US" altLang="zh-CN" sz="2000" dirty="0"/>
              <a:t>2</a:t>
            </a:r>
            <a:r>
              <a:rPr lang="zh-CN" altLang="en-US" sz="2000" dirty="0"/>
              <a:t>）如果不是，设</a:t>
            </a:r>
            <a:r>
              <a:rPr lang="en-US" altLang="zh-CN" sz="2000" dirty="0"/>
              <a:t>M</a:t>
            </a:r>
            <a:r>
              <a:rPr lang="zh-CN" altLang="en-US" sz="2000" dirty="0"/>
              <a:t>为满足要求的最大整数。我们找到</a:t>
            </a:r>
            <a:r>
              <a:rPr lang="en-US" altLang="zh-CN" sz="2000" dirty="0" err="1"/>
              <a:t>strN</a:t>
            </a:r>
            <a:r>
              <a:rPr lang="zh-CN" altLang="en-US" sz="2000" dirty="0"/>
              <a:t>中从高位到低位第一个满足 </a:t>
            </a:r>
            <a:r>
              <a:rPr lang="en-US" altLang="zh-CN" sz="2000" dirty="0" err="1"/>
              <a:t>strN</a:t>
            </a:r>
            <a:r>
              <a:rPr lang="en-US" altLang="zh-CN" sz="2000" dirty="0"/>
              <a:t>[i-1]</a:t>
            </a:r>
            <a:r>
              <a:rPr lang="zh-CN" altLang="en-US" sz="2000" dirty="0"/>
              <a:t> </a:t>
            </a:r>
            <a:r>
              <a:rPr lang="en-US" altLang="zh-CN" sz="2000" dirty="0"/>
              <a:t>&gt;</a:t>
            </a:r>
            <a:r>
              <a:rPr lang="zh-CN" altLang="en-US" sz="2000" dirty="0"/>
              <a:t> </a:t>
            </a:r>
            <a:r>
              <a:rPr lang="en-US" altLang="zh-CN" sz="2000" dirty="0" err="1"/>
              <a:t>strN</a:t>
            </a:r>
            <a:r>
              <a:rPr lang="en-US" altLang="zh-CN" sz="2000" dirty="0"/>
              <a:t>[</a:t>
            </a:r>
            <a:r>
              <a:rPr lang="en-US" altLang="zh-CN" sz="2000" dirty="0" err="1"/>
              <a:t>i</a:t>
            </a:r>
            <a:r>
              <a:rPr lang="en-US" altLang="zh-CN" sz="2000" dirty="0"/>
              <a:t>]</a:t>
            </a:r>
            <a:r>
              <a:rPr lang="zh-CN" altLang="en-US" sz="2000" dirty="0"/>
              <a:t> 的位置，然后把 </a:t>
            </a:r>
            <a:r>
              <a:rPr lang="en-US" altLang="zh-CN" sz="2000" dirty="0" err="1"/>
              <a:t>strN</a:t>
            </a:r>
            <a:r>
              <a:rPr lang="en-US" altLang="zh-CN" sz="2000" dirty="0"/>
              <a:t>[i-1] </a:t>
            </a:r>
            <a:r>
              <a:rPr lang="zh-CN" altLang="en-US" sz="2000" dirty="0"/>
              <a:t>减</a:t>
            </a:r>
            <a:r>
              <a:rPr lang="en-US" altLang="zh-CN" sz="2000" dirty="0"/>
              <a:t> 1</a:t>
            </a:r>
            <a:r>
              <a:rPr lang="zh-CN" altLang="en-US" sz="2000" dirty="0"/>
              <a:t>，再把后面的位置都变成 </a:t>
            </a:r>
            <a:r>
              <a:rPr lang="en-US" altLang="zh-CN" sz="2000" dirty="0"/>
              <a:t>9 </a:t>
            </a:r>
            <a:r>
              <a:rPr lang="zh-CN" altLang="en-US" sz="2000" dirty="0"/>
              <a:t>。</a:t>
            </a:r>
            <a:endParaRPr lang="en-US" altLang="zh-CN" sz="2000" dirty="0"/>
          </a:p>
          <a:p>
            <a:pPr algn="just">
              <a:defRPr/>
            </a:pPr>
            <a:r>
              <a:rPr lang="zh-CN" altLang="en-US" sz="2000" dirty="0"/>
              <a:t>此时子问题为：</a:t>
            </a:r>
            <a:r>
              <a:rPr lang="en-US" altLang="zh-CN" sz="2000" dirty="0"/>
              <a:t> </a:t>
            </a:r>
            <a:r>
              <a:rPr lang="en-US" altLang="zh-CN" sz="2000" dirty="0" err="1">
                <a:solidFill>
                  <a:srgbClr val="FF0000"/>
                </a:solidFill>
              </a:rPr>
              <a:t>strN</a:t>
            </a:r>
            <a:r>
              <a:rPr lang="en-US" altLang="zh-CN" sz="2000" dirty="0">
                <a:solidFill>
                  <a:srgbClr val="FF0000"/>
                </a:solidFill>
              </a:rPr>
              <a:t>[0,...,i-1]</a:t>
            </a:r>
            <a:r>
              <a:rPr lang="zh-CN" altLang="en-US" sz="2000" dirty="0">
                <a:solidFill>
                  <a:srgbClr val="FF0000"/>
                </a:solidFill>
              </a:rPr>
              <a:t>的满足要求的最大整数字符串，</a:t>
            </a:r>
            <a:endParaRPr lang="en-US" altLang="zh-CN" sz="2000" dirty="0">
              <a:solidFill>
                <a:srgbClr val="FF0000"/>
              </a:solidFill>
            </a:endParaRPr>
          </a:p>
          <a:p>
            <a:pPr algn="just">
              <a:defRPr/>
            </a:pPr>
            <a:r>
              <a:rPr lang="zh-CN" altLang="en-US" sz="2000" dirty="0"/>
              <a:t>那么，</a:t>
            </a:r>
            <a:r>
              <a:rPr lang="en-US" altLang="zh-CN" sz="2000" dirty="0" err="1"/>
              <a:t>strM</a:t>
            </a:r>
            <a:r>
              <a:rPr lang="en-US" altLang="zh-CN" sz="2000" dirty="0"/>
              <a:t>[0,…,i-1]</a:t>
            </a:r>
            <a:r>
              <a:rPr lang="zh-CN" altLang="en-US" sz="2000" dirty="0"/>
              <a:t>是此时</a:t>
            </a:r>
            <a:r>
              <a:rPr lang="en-US" altLang="zh-CN" sz="2000" dirty="0" err="1"/>
              <a:t>strN</a:t>
            </a:r>
            <a:r>
              <a:rPr lang="en-US" altLang="zh-CN" sz="2000" dirty="0"/>
              <a:t>[0,...,i-1]</a:t>
            </a:r>
            <a:r>
              <a:rPr lang="zh-CN" altLang="en-US" sz="2000" dirty="0"/>
              <a:t>的满足要求的最大整数字符串。</a:t>
            </a:r>
            <a:endParaRPr lang="en-US" altLang="zh-CN" sz="2000" dirty="0"/>
          </a:p>
          <a:p>
            <a:pPr algn="just">
              <a:defRPr/>
            </a:pPr>
            <a:r>
              <a:rPr lang="zh-CN" altLang="en-CN" sz="2000" dirty="0"/>
              <a:t>同理</a:t>
            </a:r>
            <a:r>
              <a:rPr lang="zh-CN" altLang="en-US" sz="2000" dirty="0"/>
              <a:t>，从后往前依次执行贪心操作，执行完第</a:t>
            </a:r>
            <a:r>
              <a:rPr lang="en-US" altLang="zh-CN" sz="2000" dirty="0"/>
              <a:t>k</a:t>
            </a:r>
            <a:r>
              <a:rPr lang="zh-CN" altLang="en-US" sz="2000" dirty="0"/>
              <a:t>位时</a:t>
            </a:r>
            <a:r>
              <a:rPr lang="en-US" altLang="zh-CN" sz="2000" dirty="0"/>
              <a:t>,</a:t>
            </a:r>
            <a:r>
              <a:rPr lang="zh-CN" altLang="en-US" sz="2000" dirty="0"/>
              <a:t> </a:t>
            </a:r>
            <a:r>
              <a:rPr lang="en-US" altLang="zh-CN" sz="2000" dirty="0" err="1"/>
              <a:t>strM</a:t>
            </a:r>
            <a:r>
              <a:rPr lang="en-US" altLang="zh-CN" sz="2000" dirty="0"/>
              <a:t>[0,…,k]</a:t>
            </a:r>
            <a:r>
              <a:rPr lang="zh-CN" altLang="en-US" sz="2000" dirty="0"/>
              <a:t>是此时</a:t>
            </a:r>
            <a:r>
              <a:rPr lang="en-US" altLang="zh-CN" sz="2000" dirty="0" err="1"/>
              <a:t>strN</a:t>
            </a:r>
            <a:r>
              <a:rPr lang="en-US" altLang="zh-CN" sz="2000" dirty="0"/>
              <a:t>[0,...,k]</a:t>
            </a:r>
            <a:r>
              <a:rPr lang="zh-CN" altLang="en-US" sz="2000" dirty="0"/>
              <a:t>的满足要求的最大整数字符串。</a:t>
            </a:r>
            <a:endParaRPr lang="en-US" altLang="zh-CN" sz="2000" dirty="0"/>
          </a:p>
          <a:p>
            <a:pPr algn="just">
              <a:defRPr/>
            </a:pPr>
            <a:endParaRPr lang="en-US" altLang="zh-CN" sz="2000" dirty="0"/>
          </a:p>
          <a:p>
            <a:pPr algn="just">
              <a:defRPr/>
            </a:pPr>
            <a:endParaRPr lang="en-US" altLang="zh-CN" sz="2000" dirty="0"/>
          </a:p>
          <a:p>
            <a:pPr algn="just">
              <a:defRPr/>
            </a:pPr>
            <a:r>
              <a:rPr lang="zh-CN" altLang="en-US" sz="2000" b="1" dirty="0">
                <a:solidFill>
                  <a:srgbClr val="0000FF"/>
                </a:solidFill>
                <a:effectLst>
                  <a:outerShdw blurRad="38100" dist="38100" dir="2700000" algn="tl">
                    <a:srgbClr val="C0C0C0"/>
                  </a:outerShdw>
                </a:effectLst>
                <a:ea typeface="华文行楷" panose="02010800040101010101" pitchFamily="2" charset="-122"/>
              </a:rPr>
              <a:t>贪心选择性：</a:t>
            </a:r>
            <a:endParaRPr lang="en-US" altLang="zh-CN" sz="2000" b="1" dirty="0">
              <a:solidFill>
                <a:srgbClr val="0000FF"/>
              </a:solidFill>
              <a:effectLst>
                <a:outerShdw blurRad="38100" dist="38100" dir="2700000" algn="tl">
                  <a:srgbClr val="C0C0C0"/>
                </a:outerShdw>
              </a:effectLst>
              <a:ea typeface="华文行楷" panose="02010800040101010101" pitchFamily="2" charset="-122"/>
            </a:endParaRPr>
          </a:p>
          <a:p>
            <a:pPr algn="just">
              <a:defRPr/>
            </a:pPr>
            <a:r>
              <a:rPr lang="zh-CN" altLang="en-US" sz="2000" dirty="0"/>
              <a:t>局部最优：如果</a:t>
            </a:r>
            <a:r>
              <a:rPr lang="en-US" altLang="zh-CN" sz="2000" dirty="0" err="1"/>
              <a:t>strN</a:t>
            </a:r>
            <a:r>
              <a:rPr lang="en-US" altLang="zh-CN" sz="2000" dirty="0"/>
              <a:t>[i-1]&gt;</a:t>
            </a:r>
            <a:r>
              <a:rPr lang="en-US" altLang="zh-CN" sz="2000" dirty="0" err="1"/>
              <a:t>strN</a:t>
            </a:r>
            <a:r>
              <a:rPr lang="en-US" altLang="zh-CN" sz="2000" dirty="0"/>
              <a:t>[</a:t>
            </a:r>
            <a:r>
              <a:rPr lang="en-US" altLang="zh-CN" sz="2000" dirty="0" err="1"/>
              <a:t>i</a:t>
            </a:r>
            <a:r>
              <a:rPr lang="en-US" altLang="zh-CN" sz="2000" dirty="0"/>
              <a:t>],</a:t>
            </a:r>
            <a:r>
              <a:rPr lang="zh-CN" altLang="en-US" sz="2000" dirty="0"/>
              <a:t> 那么将</a:t>
            </a:r>
            <a:r>
              <a:rPr lang="en-US" altLang="zh-CN" sz="2000" dirty="0" err="1"/>
              <a:t>strN</a:t>
            </a:r>
            <a:r>
              <a:rPr lang="en-US" altLang="zh-CN" sz="2000" dirty="0"/>
              <a:t>[i-1]</a:t>
            </a:r>
            <a:r>
              <a:rPr lang="zh-CN" altLang="en-US" sz="2000" dirty="0"/>
              <a:t>自身减</a:t>
            </a:r>
            <a:r>
              <a:rPr lang="en-US" altLang="zh-CN" sz="2000" dirty="0"/>
              <a:t>1</a:t>
            </a:r>
            <a:r>
              <a:rPr lang="zh-CN" altLang="en-US" sz="2000" dirty="0"/>
              <a:t>，并将</a:t>
            </a:r>
            <a:r>
              <a:rPr lang="en-US" altLang="zh-CN" sz="2000" dirty="0" err="1"/>
              <a:t>strN</a:t>
            </a:r>
            <a:r>
              <a:rPr lang="en-US" altLang="zh-CN" sz="2000" dirty="0"/>
              <a:t>[</a:t>
            </a:r>
            <a:r>
              <a:rPr lang="en-US" altLang="zh-CN" sz="2000" dirty="0" err="1"/>
              <a:t>i</a:t>
            </a:r>
            <a:r>
              <a:rPr lang="en-US" altLang="zh-CN" sz="2000" dirty="0"/>
              <a:t>]</a:t>
            </a:r>
            <a:r>
              <a:rPr lang="zh-CN" altLang="en-US" sz="2000" dirty="0"/>
              <a:t>（和之后的位置）变为</a:t>
            </a:r>
            <a:r>
              <a:rPr lang="en-US" altLang="zh-CN" sz="2000" dirty="0"/>
              <a:t>9</a:t>
            </a:r>
            <a:r>
              <a:rPr lang="zh-CN" altLang="en-US" sz="2000" dirty="0"/>
              <a:t>，可以保证第</a:t>
            </a:r>
            <a:r>
              <a:rPr lang="en-US" altLang="zh-CN" sz="2000" dirty="0"/>
              <a:t>i-1</a:t>
            </a:r>
            <a:r>
              <a:rPr lang="zh-CN" altLang="en-US" sz="2000" dirty="0"/>
              <a:t>位和</a:t>
            </a:r>
            <a:r>
              <a:rPr lang="en-US" altLang="zh-CN" sz="2000" dirty="0" err="1"/>
              <a:t>i</a:t>
            </a:r>
            <a:r>
              <a:rPr lang="zh-CN" altLang="en-US" sz="2000" dirty="0"/>
              <a:t>位这两位变成最大单调递增整数；而全局优化解一定小于等于当前迭代后的</a:t>
            </a:r>
            <a:r>
              <a:rPr lang="en-US" altLang="zh-CN" sz="2000" dirty="0" err="1"/>
              <a:t>strN</a:t>
            </a:r>
            <a:r>
              <a:rPr lang="zh-CN" altLang="en-US" sz="2000" dirty="0"/>
              <a:t>值，因为高位</a:t>
            </a:r>
            <a:r>
              <a:rPr lang="en-US" altLang="zh-CN" sz="2000" dirty="0" err="1"/>
              <a:t>strN</a:t>
            </a:r>
            <a:r>
              <a:rPr lang="en-US" altLang="zh-CN" sz="2000" dirty="0"/>
              <a:t>[0:i-2]</a:t>
            </a:r>
            <a:r>
              <a:rPr lang="zh-CN" altLang="en-US" sz="2000" dirty="0"/>
              <a:t>未做改变。</a:t>
            </a:r>
            <a:endParaRPr lang="en-US" altLang="zh-CN" sz="2000" dirty="0"/>
          </a:p>
          <a:p>
            <a:pPr algn="just">
              <a:defRPr/>
            </a:pPr>
            <a:r>
              <a:rPr lang="zh-CN" altLang="en-US" sz="2000" dirty="0"/>
              <a:t>全局最优：按照从后往前依次执行贪心操作，可以保证局部最优便是全局最优。</a:t>
            </a:r>
            <a:endParaRPr lang="en-US" altLang="zh-CN" sz="2000" dirty="0"/>
          </a:p>
          <a:p>
            <a:pPr algn="just">
              <a:defRPr/>
            </a:pPr>
            <a:endParaRPr lang="en-US" altLang="zh-CN" sz="2000" dirty="0"/>
          </a:p>
          <a:p>
            <a:pPr algn="just">
              <a:defRPr/>
            </a:pPr>
            <a:endParaRPr lang="en-US" altLang="zh-CN" sz="2000" b="1" dirty="0">
              <a:solidFill>
                <a:srgbClr val="0000FF"/>
              </a:solidFill>
              <a:effectLst>
                <a:outerShdw blurRad="38100" dist="38100" dir="2700000" algn="tl">
                  <a:srgbClr val="C0C0C0"/>
                </a:outerShdw>
              </a:effectLst>
              <a:ea typeface="华文行楷" panose="02010800040101010101" pitchFamily="2" charset="-122"/>
            </a:endParaRPr>
          </a:p>
        </p:txBody>
      </p:sp>
      <p:sp>
        <p:nvSpPr>
          <p:cNvPr id="113668" name="Rectangle 6"/>
          <p:cNvSpPr/>
          <p:nvPr/>
        </p:nvSpPr>
        <p:spPr>
          <a:xfrm>
            <a:off x="3490913" y="2781302"/>
            <a:ext cx="10287000" cy="461665"/>
          </a:xfrm>
          <a:prstGeom prst="rect">
            <a:avLst/>
          </a:prstGeom>
          <a:noFill/>
          <a:ln w="12700">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lgn="ctr" eaLnBrk="1" hangingPunct="1">
              <a:spcBef>
                <a:spcPct val="0"/>
              </a:spcBef>
              <a:buNone/>
            </a:pPr>
            <a:endParaRPr lang="zh-CN" altLang="en-US" sz="2400" dirty="0">
              <a:latin typeface="Arial" panose="020B0604020202020204" pitchFamily="34" charset="0"/>
              <a:ea typeface="宋体" panose="02010600030101010101" pitchFamily="2" charset="-122"/>
            </a:endParaRPr>
          </a:p>
        </p:txBody>
      </p:sp>
      <p:sp>
        <p:nvSpPr>
          <p:cNvPr id="7" name="Rectangle 6">
            <a:extLst>
              <a:ext uri="{FF2B5EF4-FFF2-40B4-BE49-F238E27FC236}">
                <a16:creationId xmlns:a16="http://schemas.microsoft.com/office/drawing/2014/main" id="{C26D7F94-501D-7F46-B5FF-3E73C32E2045}"/>
              </a:ext>
            </a:extLst>
          </p:cNvPr>
          <p:cNvSpPr/>
          <p:nvPr/>
        </p:nvSpPr>
        <p:spPr>
          <a:xfrm>
            <a:off x="6692746" y="6207697"/>
            <a:ext cx="3594254" cy="461665"/>
          </a:xfrm>
          <a:prstGeom prst="rect">
            <a:avLst/>
          </a:prstGeom>
        </p:spPr>
        <p:txBody>
          <a:bodyPr wrap="none">
            <a:spAutoFit/>
          </a:bodyPr>
          <a:lstStyle/>
          <a:p>
            <a:pPr>
              <a:defRPr/>
            </a:pP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来源：力扣（</a:t>
            </a:r>
            <a:r>
              <a:rPr lang="en-US" altLang="zh-CN" sz="2400" b="1" dirty="0" err="1">
                <a:effectLst>
                  <a:outerShdw blurRad="38100" dist="38100" dir="2700000" algn="tl">
                    <a:srgbClr val="C0C0C0"/>
                  </a:outerShdw>
                </a:effectLst>
                <a:latin typeface="SimSun" panose="02010600030101010101" pitchFamily="2" charset="-122"/>
                <a:ea typeface="SimSun" panose="02010600030101010101" pitchFamily="2" charset="-122"/>
              </a:rPr>
              <a:t>LeetCode</a:t>
            </a: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a:t>
            </a:r>
          </a:p>
        </p:txBody>
      </p:sp>
      <p:sp>
        <p:nvSpPr>
          <p:cNvPr id="6" name="TextBox 5">
            <a:extLst>
              <a:ext uri="{FF2B5EF4-FFF2-40B4-BE49-F238E27FC236}">
                <a16:creationId xmlns:a16="http://schemas.microsoft.com/office/drawing/2014/main" id="{041BCE65-54F1-9746-AFEE-3DA477AE3AD5}"/>
              </a:ext>
            </a:extLst>
          </p:cNvPr>
          <p:cNvSpPr txBox="1"/>
          <p:nvPr/>
        </p:nvSpPr>
        <p:spPr>
          <a:xfrm>
            <a:off x="3572070" y="3837891"/>
            <a:ext cx="2367104" cy="369332"/>
          </a:xfrm>
          <a:prstGeom prst="rect">
            <a:avLst/>
          </a:prstGeom>
          <a:solidFill>
            <a:schemeClr val="bg1"/>
          </a:solidFill>
          <a:ln w="19050">
            <a:solidFill>
              <a:srgbClr val="00B050"/>
            </a:solidFill>
          </a:ln>
        </p:spPr>
        <p:txBody>
          <a:bodyPr wrap="square" rtlCol="0">
            <a:spAutoFit/>
          </a:bodyPr>
          <a:lstStyle/>
          <a:p>
            <a:pPr algn="just"/>
            <a:r>
              <a:rPr lang="en-US" altLang="zh-CN" b="1" dirty="0">
                <a:solidFill>
                  <a:srgbClr val="FF0000"/>
                </a:solidFill>
                <a:latin typeface="SimSun" panose="02010600030101010101" pitchFamily="2" charset="-122"/>
                <a:ea typeface="SimSun" panose="02010600030101010101" pitchFamily="2" charset="-122"/>
              </a:rPr>
              <a:t>Cut-and-paste</a:t>
            </a:r>
            <a:r>
              <a:rPr lang="zh-CN" altLang="en-US" b="1" dirty="0">
                <a:solidFill>
                  <a:srgbClr val="FF0000"/>
                </a:solidFill>
                <a:latin typeface="SimSun" panose="02010600030101010101" pitchFamily="2" charset="-122"/>
                <a:ea typeface="SimSun" panose="02010600030101010101" pitchFamily="2" charset="-122"/>
              </a:rPr>
              <a:t> 反证</a:t>
            </a:r>
            <a:endParaRPr lang="zh-CN" altLang="en-US"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580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6437">
                                            <p:txEl>
                                              <p:pRg st="2" end="2"/>
                                            </p:txEl>
                                          </p:spTgt>
                                        </p:tgtEl>
                                        <p:attrNameLst>
                                          <p:attrName>style.visibility</p:attrName>
                                        </p:attrNameLst>
                                      </p:cBhvr>
                                      <p:to>
                                        <p:strVal val="visible"/>
                                      </p:to>
                                    </p:set>
                                    <p:anim calcmode="lin" valueType="num">
                                      <p:cBhvr additive="base">
                                        <p:cTn id="7" dur="500" fill="hold"/>
                                        <p:tgtEl>
                                          <p:spTgt spid="78643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64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86437">
                                            <p:txEl>
                                              <p:pRg st="3" end="3"/>
                                            </p:txEl>
                                          </p:spTgt>
                                        </p:tgtEl>
                                        <p:attrNameLst>
                                          <p:attrName>style.visibility</p:attrName>
                                        </p:attrNameLst>
                                      </p:cBhvr>
                                      <p:to>
                                        <p:strVal val="visible"/>
                                      </p:to>
                                    </p:set>
                                    <p:anim calcmode="lin" valueType="num">
                                      <p:cBhvr additive="base">
                                        <p:cTn id="13" dur="500" fill="hold"/>
                                        <p:tgtEl>
                                          <p:spTgt spid="78643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64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6437">
                                            <p:txEl>
                                              <p:pRg st="4" end="4"/>
                                            </p:txEl>
                                          </p:spTgt>
                                        </p:tgtEl>
                                        <p:attrNameLst>
                                          <p:attrName>style.visibility</p:attrName>
                                        </p:attrNameLst>
                                      </p:cBhvr>
                                      <p:to>
                                        <p:strVal val="visible"/>
                                      </p:to>
                                    </p:set>
                                    <p:anim calcmode="lin" valueType="num">
                                      <p:cBhvr additive="base">
                                        <p:cTn id="19" dur="500" fill="hold"/>
                                        <p:tgtEl>
                                          <p:spTgt spid="78643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64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86437">
                                            <p:txEl>
                                              <p:pRg st="5" end="5"/>
                                            </p:txEl>
                                          </p:spTgt>
                                        </p:tgtEl>
                                        <p:attrNameLst>
                                          <p:attrName>style.visibility</p:attrName>
                                        </p:attrNameLst>
                                      </p:cBhvr>
                                      <p:to>
                                        <p:strVal val="visible"/>
                                      </p:to>
                                    </p:set>
                                    <p:anim calcmode="lin" valueType="num">
                                      <p:cBhvr additive="base">
                                        <p:cTn id="25" dur="500" fill="hold"/>
                                        <p:tgtEl>
                                          <p:spTgt spid="78643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64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86437">
                                            <p:txEl>
                                              <p:pRg st="6" end="6"/>
                                            </p:txEl>
                                          </p:spTgt>
                                        </p:tgtEl>
                                        <p:attrNameLst>
                                          <p:attrName>style.visibility</p:attrName>
                                        </p:attrNameLst>
                                      </p:cBhvr>
                                      <p:to>
                                        <p:strVal val="visible"/>
                                      </p:to>
                                    </p:set>
                                    <p:anim calcmode="lin" valueType="num">
                                      <p:cBhvr additive="base">
                                        <p:cTn id="31" dur="500" fill="hold"/>
                                        <p:tgtEl>
                                          <p:spTgt spid="78643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8643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86437">
                                            <p:txEl>
                                              <p:pRg st="7" end="7"/>
                                            </p:txEl>
                                          </p:spTgt>
                                        </p:tgtEl>
                                        <p:attrNameLst>
                                          <p:attrName>style.visibility</p:attrName>
                                        </p:attrNameLst>
                                      </p:cBhvr>
                                      <p:to>
                                        <p:strVal val="visible"/>
                                      </p:to>
                                    </p:set>
                                    <p:anim calcmode="lin" valueType="num">
                                      <p:cBhvr additive="base">
                                        <p:cTn id="35" dur="500" fill="hold"/>
                                        <p:tgtEl>
                                          <p:spTgt spid="78643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864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86437">
                                            <p:txEl>
                                              <p:pRg st="10" end="10"/>
                                            </p:txEl>
                                          </p:spTgt>
                                        </p:tgtEl>
                                        <p:attrNameLst>
                                          <p:attrName>style.visibility</p:attrName>
                                        </p:attrNameLst>
                                      </p:cBhvr>
                                      <p:to>
                                        <p:strVal val="visible"/>
                                      </p:to>
                                    </p:set>
                                    <p:anim calcmode="lin" valueType="num">
                                      <p:cBhvr additive="base">
                                        <p:cTn id="46" dur="500" fill="hold"/>
                                        <p:tgtEl>
                                          <p:spTgt spid="786437">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86437">
                                            <p:txEl>
                                              <p:pRg st="10" end="1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86437">
                                            <p:txEl>
                                              <p:pRg st="11" end="11"/>
                                            </p:txEl>
                                          </p:spTgt>
                                        </p:tgtEl>
                                        <p:attrNameLst>
                                          <p:attrName>style.visibility</p:attrName>
                                        </p:attrNameLst>
                                      </p:cBhvr>
                                      <p:to>
                                        <p:strVal val="visible"/>
                                      </p:to>
                                    </p:set>
                                    <p:anim calcmode="lin" valueType="num">
                                      <p:cBhvr additive="base">
                                        <p:cTn id="50" dur="500" fill="hold"/>
                                        <p:tgtEl>
                                          <p:spTgt spid="786437">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8643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86437">
                                            <p:txEl>
                                              <p:pRg st="12" end="12"/>
                                            </p:txEl>
                                          </p:spTgt>
                                        </p:tgtEl>
                                        <p:attrNameLst>
                                          <p:attrName>style.visibility</p:attrName>
                                        </p:attrNameLst>
                                      </p:cBhvr>
                                      <p:to>
                                        <p:strVal val="visible"/>
                                      </p:to>
                                    </p:set>
                                    <p:anim calcmode="lin" valueType="num">
                                      <p:cBhvr additive="base">
                                        <p:cTn id="56" dur="500" fill="hold"/>
                                        <p:tgtEl>
                                          <p:spTgt spid="786437">
                                            <p:txEl>
                                              <p:pRg st="12" end="12"/>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8643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CA8262-D844-1A41-AA53-1740D5D6C814}"/>
              </a:ext>
            </a:extLst>
          </p:cNvPr>
          <p:cNvSpPr/>
          <p:nvPr/>
        </p:nvSpPr>
        <p:spPr>
          <a:xfrm>
            <a:off x="2551214" y="836714"/>
            <a:ext cx="6264696" cy="5078313"/>
          </a:xfrm>
          <a:prstGeom prst="rect">
            <a:avLst/>
          </a:prstGeom>
        </p:spPr>
        <p:txBody>
          <a:bodyPr wrap="square">
            <a:spAutoFit/>
          </a:bodyPr>
          <a:lstStyle/>
          <a:p>
            <a:r>
              <a:rPr lang="en-CN" dirty="0"/>
              <a:t> int monotoneIncreasingDigits(int </a:t>
            </a:r>
            <a:r>
              <a:rPr lang="en-US" altLang="zh-CN" dirty="0"/>
              <a:t>N</a:t>
            </a:r>
            <a:r>
              <a:rPr lang="en-CN" dirty="0"/>
              <a:t>) {</a:t>
            </a:r>
          </a:p>
          <a:p>
            <a:r>
              <a:rPr lang="en-CN" dirty="0"/>
              <a:t>        string strN = to_string(</a:t>
            </a:r>
            <a:r>
              <a:rPr lang="en-US" altLang="zh-CN" dirty="0"/>
              <a:t>N</a:t>
            </a:r>
            <a:r>
              <a:rPr lang="en-CN" dirty="0"/>
              <a:t>);</a:t>
            </a:r>
          </a:p>
          <a:p>
            <a:r>
              <a:rPr lang="en-CN" dirty="0"/>
              <a:t>        int i = 1;</a:t>
            </a:r>
          </a:p>
          <a:p>
            <a:r>
              <a:rPr lang="en-CN" dirty="0"/>
              <a:t>        while (i &lt; strN.length() &amp;&amp; strN[i - 1] &lt;= strN[i]) {</a:t>
            </a:r>
          </a:p>
          <a:p>
            <a:r>
              <a:rPr lang="en-CN" dirty="0"/>
              <a:t>            i += 1;</a:t>
            </a:r>
          </a:p>
          <a:p>
            <a:r>
              <a:rPr lang="en-CN" dirty="0"/>
              <a:t>        }</a:t>
            </a:r>
          </a:p>
          <a:p>
            <a:r>
              <a:rPr lang="en-CN" dirty="0"/>
              <a:t>        if (i &lt; strN.length()) {</a:t>
            </a:r>
          </a:p>
          <a:p>
            <a:r>
              <a:rPr lang="en-CN" dirty="0"/>
              <a:t>            while (i &gt; 0 &amp;&amp; strN[i - 1] &gt; strN[i]) {</a:t>
            </a:r>
          </a:p>
          <a:p>
            <a:r>
              <a:rPr lang="en-CN" dirty="0"/>
              <a:t>                strN[i - 1] -= 1;</a:t>
            </a:r>
          </a:p>
          <a:p>
            <a:r>
              <a:rPr lang="en-CN" dirty="0"/>
              <a:t>                i -= 1;</a:t>
            </a:r>
          </a:p>
          <a:p>
            <a:r>
              <a:rPr lang="en-CN" dirty="0"/>
              <a:t>            }</a:t>
            </a:r>
          </a:p>
          <a:p>
            <a:r>
              <a:rPr lang="en-CN" dirty="0"/>
              <a:t>            for (i += 1; i &lt; strN.length(); ++i) {</a:t>
            </a:r>
          </a:p>
          <a:p>
            <a:r>
              <a:rPr lang="en-CN" dirty="0"/>
              <a:t>                strN[i] = '9';</a:t>
            </a:r>
          </a:p>
          <a:p>
            <a:r>
              <a:rPr lang="en-CN" dirty="0"/>
              <a:t>            }</a:t>
            </a:r>
          </a:p>
          <a:p>
            <a:r>
              <a:rPr lang="en-CN" dirty="0"/>
              <a:t>        }</a:t>
            </a:r>
          </a:p>
          <a:p>
            <a:r>
              <a:rPr lang="en-CN" dirty="0"/>
              <a:t>        return stoi(strN);</a:t>
            </a:r>
          </a:p>
          <a:p>
            <a:r>
              <a:rPr lang="en-CN" dirty="0"/>
              <a:t>    }</a:t>
            </a:r>
          </a:p>
          <a:p>
            <a:endParaRPr lang="en-CN" dirty="0"/>
          </a:p>
        </p:txBody>
      </p:sp>
      <p:sp>
        <p:nvSpPr>
          <p:cNvPr id="3" name="TextBox 2">
            <a:extLst>
              <a:ext uri="{FF2B5EF4-FFF2-40B4-BE49-F238E27FC236}">
                <a16:creationId xmlns:a16="http://schemas.microsoft.com/office/drawing/2014/main" id="{2EDAD6A8-1224-2543-BB6C-461416ED504B}"/>
              </a:ext>
            </a:extLst>
          </p:cNvPr>
          <p:cNvSpPr txBox="1"/>
          <p:nvPr/>
        </p:nvSpPr>
        <p:spPr>
          <a:xfrm>
            <a:off x="7447756" y="3861050"/>
            <a:ext cx="2377574" cy="646331"/>
          </a:xfrm>
          <a:prstGeom prst="rect">
            <a:avLst/>
          </a:prstGeom>
          <a:noFill/>
        </p:spPr>
        <p:txBody>
          <a:bodyPr wrap="none" rtlCol="0">
            <a:spAutoFit/>
          </a:bodyPr>
          <a:lstStyle/>
          <a:p>
            <a:r>
              <a:rPr lang="en-CN" dirty="0">
                <a:solidFill>
                  <a:srgbClr val="C00000"/>
                </a:solidFill>
              </a:rPr>
              <a:t>时间复杂度</a:t>
            </a:r>
            <a:r>
              <a:rPr lang="zh-CN" altLang="en-US" dirty="0">
                <a:solidFill>
                  <a:srgbClr val="C00000"/>
                </a:solidFill>
              </a:rPr>
              <a:t>：</a:t>
            </a:r>
            <a:r>
              <a:rPr lang="en-US" altLang="zh-CN" dirty="0">
                <a:solidFill>
                  <a:srgbClr val="C00000"/>
                </a:solidFill>
              </a:rPr>
              <a:t>O(</a:t>
            </a:r>
            <a:r>
              <a:rPr lang="en-US" altLang="zh-CN" dirty="0" err="1">
                <a:solidFill>
                  <a:srgbClr val="C00000"/>
                </a:solidFill>
              </a:rPr>
              <a:t>logN</a:t>
            </a:r>
            <a:r>
              <a:rPr lang="en-US" altLang="zh-CN" dirty="0">
                <a:solidFill>
                  <a:srgbClr val="C00000"/>
                </a:solidFill>
              </a:rPr>
              <a:t>)</a:t>
            </a:r>
          </a:p>
          <a:p>
            <a:r>
              <a:rPr lang="en-US" altLang="zh-CN" dirty="0" err="1">
                <a:solidFill>
                  <a:srgbClr val="C00000"/>
                </a:solidFill>
              </a:rPr>
              <a:t>logN</a:t>
            </a:r>
            <a:r>
              <a:rPr lang="zh-CN" altLang="en-US" dirty="0">
                <a:solidFill>
                  <a:srgbClr val="C00000"/>
                </a:solidFill>
              </a:rPr>
              <a:t>为</a:t>
            </a:r>
            <a:r>
              <a:rPr lang="en-US" altLang="zh-CN" dirty="0">
                <a:solidFill>
                  <a:srgbClr val="C00000"/>
                </a:solidFill>
              </a:rPr>
              <a:t>N</a:t>
            </a:r>
            <a:r>
              <a:rPr lang="zh-CN" altLang="en-US" dirty="0">
                <a:solidFill>
                  <a:srgbClr val="C00000"/>
                </a:solidFill>
              </a:rPr>
              <a:t>的位数</a:t>
            </a:r>
            <a:endParaRPr lang="en-CN" dirty="0">
              <a:solidFill>
                <a:srgbClr val="C00000"/>
              </a:solidFill>
            </a:endParaRPr>
          </a:p>
        </p:txBody>
      </p:sp>
      <p:sp>
        <p:nvSpPr>
          <p:cNvPr id="4" name="Rectangle 3">
            <a:extLst>
              <a:ext uri="{FF2B5EF4-FFF2-40B4-BE49-F238E27FC236}">
                <a16:creationId xmlns:a16="http://schemas.microsoft.com/office/drawing/2014/main" id="{CCF430EB-4D12-A342-9489-8ADB337BD0FB}"/>
              </a:ext>
            </a:extLst>
          </p:cNvPr>
          <p:cNvSpPr/>
          <p:nvPr/>
        </p:nvSpPr>
        <p:spPr>
          <a:xfrm>
            <a:off x="6692746" y="6165653"/>
            <a:ext cx="3594254" cy="461665"/>
          </a:xfrm>
          <a:prstGeom prst="rect">
            <a:avLst/>
          </a:prstGeom>
        </p:spPr>
        <p:txBody>
          <a:bodyPr wrap="none">
            <a:spAutoFit/>
          </a:bodyPr>
          <a:lstStyle/>
          <a:p>
            <a:pPr>
              <a:defRPr/>
            </a:pP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来源：力扣（</a:t>
            </a:r>
            <a:r>
              <a:rPr lang="en-US" altLang="zh-CN" sz="2400" b="1" dirty="0" err="1">
                <a:effectLst>
                  <a:outerShdw blurRad="38100" dist="38100" dir="2700000" algn="tl">
                    <a:srgbClr val="C0C0C0"/>
                  </a:outerShdw>
                </a:effectLst>
                <a:latin typeface="SimSun" panose="02010600030101010101" pitchFamily="2" charset="-122"/>
                <a:ea typeface="SimSun" panose="02010600030101010101" pitchFamily="2" charset="-122"/>
              </a:rPr>
              <a:t>LeetCode</a:t>
            </a:r>
            <a:r>
              <a:rPr lang="zh-CN" altLang="en-US" sz="2400" b="1" dirty="0">
                <a:effectLst>
                  <a:outerShdw blurRad="38100" dist="38100" dir="2700000" algn="tl">
                    <a:srgbClr val="C0C0C0"/>
                  </a:outerShdw>
                </a:effectLst>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3646708910"/>
      </p:ext>
    </p:extLst>
  </p:cSld>
  <p:clrMapOvr>
    <a:masterClrMapping/>
  </p:clrMapOvr>
</p:sld>
</file>

<file path=ppt/theme/theme1.xml><?xml version="1.0" encoding="utf-8"?>
<a:theme xmlns:a="http://schemas.openxmlformats.org/drawingml/2006/main" name="1_量质融合大数据管理">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ch4</Template>
  <TotalTime>73981</TotalTime>
  <Words>11003</Words>
  <Application>Microsoft Office PowerPoint</Application>
  <PresentationFormat>35 毫米幻灯片</PresentationFormat>
  <Paragraphs>1465</Paragraphs>
  <Slides>98</Slides>
  <Notes>20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98</vt:i4>
      </vt:variant>
    </vt:vector>
  </HeadingPairs>
  <TitlesOfParts>
    <vt:vector size="115" baseType="lpstr">
      <vt:lpstr>华文琥珀</vt:lpstr>
      <vt:lpstr>华文行楷</vt:lpstr>
      <vt:lpstr>楷体</vt:lpstr>
      <vt:lpstr>楷体_GB2312</vt:lpstr>
      <vt:lpstr>SimSun</vt:lpstr>
      <vt:lpstr>SimSun</vt:lpstr>
      <vt:lpstr>微软雅黑</vt:lpstr>
      <vt:lpstr>Arial</vt:lpstr>
      <vt:lpstr>Calibri</vt:lpstr>
      <vt:lpstr>Cambria Math</vt:lpstr>
      <vt:lpstr>Tahoma</vt:lpstr>
      <vt:lpstr>Times New Roman</vt:lpstr>
      <vt:lpstr>Wingdings</vt:lpstr>
      <vt:lpstr>1_量质融合大数据管理</vt:lpstr>
      <vt:lpstr>Equation.2</vt:lpstr>
      <vt:lpstr>Equation.3</vt:lpstr>
      <vt:lpstr>SmartDraw.2</vt:lpstr>
      <vt:lpstr>PowerPoint 演示文稿</vt:lpstr>
      <vt:lpstr>PowerPoint 演示文稿</vt:lpstr>
      <vt:lpstr>提纲</vt:lpstr>
      <vt:lpstr>贪心算法的基本概念</vt:lpstr>
      <vt:lpstr>贪心算法的基本概念</vt:lpstr>
      <vt:lpstr>贪心算法的基本概念</vt:lpstr>
      <vt:lpstr>贪心算法的基本概念</vt:lpstr>
      <vt:lpstr>贪心算法的基本概念</vt:lpstr>
      <vt:lpstr>贪心算法的基本概念</vt:lpstr>
      <vt:lpstr>PowerPoint 演示文稿</vt:lpstr>
      <vt:lpstr>问题的定义</vt:lpstr>
      <vt:lpstr>问题的定义</vt:lpstr>
      <vt:lpstr>问题的定义</vt:lpstr>
      <vt:lpstr>分析优化解的结构</vt:lpstr>
      <vt:lpstr>分析优化解的结构</vt:lpstr>
      <vt:lpstr>分析优化解的结构</vt:lpstr>
      <vt:lpstr>分析优化解的结构</vt:lpstr>
      <vt:lpstr>贪心解法</vt:lpstr>
      <vt:lpstr>贪心解法</vt:lpstr>
      <vt:lpstr>贪心解法</vt:lpstr>
      <vt:lpstr>贪心解法</vt:lpstr>
      <vt:lpstr>示例</vt:lpstr>
      <vt:lpstr>示例</vt:lpstr>
      <vt:lpstr>示例</vt:lpstr>
      <vt:lpstr>示例</vt:lpstr>
      <vt:lpstr>示例</vt:lpstr>
      <vt:lpstr>分治算法的子问题</vt:lpstr>
      <vt:lpstr>动态规划子问题</vt:lpstr>
      <vt:lpstr>贪心算法子问题</vt:lpstr>
      <vt:lpstr>实例：动态规划 vs 贪心算法</vt:lpstr>
      <vt:lpstr>提纲</vt:lpstr>
      <vt:lpstr>问题的定义</vt:lpstr>
      <vt:lpstr>问题的定义</vt:lpstr>
      <vt:lpstr>问题的定义</vt:lpstr>
      <vt:lpstr>问题的定义</vt:lpstr>
      <vt:lpstr>问题的定义</vt:lpstr>
      <vt:lpstr>问题的定义</vt:lpstr>
      <vt:lpstr>问题的定义</vt:lpstr>
      <vt:lpstr>问题的定义</vt:lpstr>
      <vt:lpstr>贪心解法</vt:lpstr>
      <vt:lpstr>贪心解法</vt:lpstr>
      <vt:lpstr>循环地选择具有最低频率的两个结点，生成一棵子树，直至所有结点形成一棵树。</vt:lpstr>
      <vt:lpstr>循环地选择具有最低频率的两个结点，生成一棵子树，直至所有结点形成一棵树。</vt:lpstr>
      <vt:lpstr>循环地选择具有最低频率的两个结点，生成一棵子树，直至所有结点形成一棵树。</vt:lpstr>
      <vt:lpstr>循环地选择具有最低频率的两个结点，生成一棵子树，直至所有结点形成一棵树。</vt:lpstr>
      <vt:lpstr>循环地选择具有最低频率的两个结点，生成一棵子树，直至所有结点形成一棵树。</vt:lpstr>
      <vt:lpstr>PowerPoint 演示文稿</vt:lpstr>
      <vt:lpstr>贪心解法</vt:lpstr>
      <vt:lpstr>分析优化解的结构</vt:lpstr>
      <vt:lpstr>分析优化解的结构</vt:lpstr>
      <vt:lpstr>分析优化解的结构</vt:lpstr>
      <vt:lpstr>分析优化解的结构</vt:lpstr>
      <vt:lpstr>分析优化解的结构</vt:lpstr>
      <vt:lpstr>分析优化解的结构</vt:lpstr>
      <vt:lpstr>分析优化解的结构</vt:lpstr>
      <vt:lpstr>贪心解法</vt:lpstr>
      <vt:lpstr>提纲</vt:lpstr>
      <vt:lpstr>问题的定义</vt:lpstr>
      <vt:lpstr>问题的定义</vt:lpstr>
      <vt:lpstr>问题的定义</vt:lpstr>
      <vt:lpstr>Kruskal算法</vt:lpstr>
      <vt:lpstr>PowerPoint 演示文稿</vt:lpstr>
      <vt:lpstr>PowerPoint 演示文稿</vt:lpstr>
      <vt:lpstr>Kruskal算法</vt:lpstr>
      <vt:lpstr>Kruskal算法</vt:lpstr>
      <vt:lpstr>Kruskal算法</vt:lpstr>
      <vt:lpstr>Kruskal算法</vt:lpstr>
      <vt:lpstr>Prim算法</vt:lpstr>
      <vt:lpstr>Prim算法</vt:lpstr>
      <vt:lpstr>Prim算法</vt:lpstr>
      <vt:lpstr>Prim算法</vt:lpstr>
      <vt:lpstr>Prim算法</vt:lpstr>
      <vt:lpstr>Prim算法</vt:lpstr>
      <vt:lpstr>Prim算法</vt:lpstr>
      <vt:lpstr>Prim算法</vt:lpstr>
      <vt:lpstr>Prim算法</vt:lpstr>
      <vt:lpstr>另一种思路：算法导论中的证明方法 （算法导论23章）</vt:lpstr>
      <vt:lpstr>图割（Graph Cut）</vt:lpstr>
      <vt:lpstr>图割（Graph Cut）</vt:lpstr>
      <vt:lpstr>图割</vt:lpstr>
      <vt:lpstr>引理1</vt:lpstr>
      <vt:lpstr>引理1</vt:lpstr>
      <vt:lpstr>引理1</vt:lpstr>
      <vt:lpstr>引理1</vt:lpstr>
      <vt:lpstr>引理1</vt:lpstr>
      <vt:lpstr>引理1</vt:lpstr>
      <vt:lpstr>引理1</vt:lpstr>
      <vt:lpstr>基于引理1的证明</vt:lpstr>
      <vt:lpstr>基于引理1的证明</vt:lpstr>
      <vt:lpstr>基于引理1的证明</vt:lpstr>
      <vt:lpstr>基于引理1的证明</vt:lpstr>
      <vt:lpstr>基于引理1的证明</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兰州</dc:title>
  <dc:creator>tan</dc:creator>
  <cp:lastModifiedBy>效民 房</cp:lastModifiedBy>
  <cp:revision>1718</cp:revision>
  <cp:lastPrinted>1999-08-19T03:14:00Z</cp:lastPrinted>
  <dcterms:created xsi:type="dcterms:W3CDTF">1999-08-16T04:20:00Z</dcterms:created>
  <dcterms:modified xsi:type="dcterms:W3CDTF">2025-04-24T07:54:53Z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